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2.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3.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15.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6.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17.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18.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notesSlides/notesSlide19.xml" ContentType="application/vnd.openxmlformats-officedocument.presentationml.notesSlide+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notesSlides/notesSlide20.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1.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22.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23.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7"/>
  </p:notesMasterIdLst>
  <p:sldIdLst>
    <p:sldId id="256" r:id="rId3"/>
    <p:sldId id="257" r:id="rId4"/>
    <p:sldId id="307" r:id="rId5"/>
    <p:sldId id="282" r:id="rId6"/>
    <p:sldId id="265" r:id="rId7"/>
    <p:sldId id="266" r:id="rId8"/>
    <p:sldId id="260" r:id="rId9"/>
    <p:sldId id="267" r:id="rId10"/>
    <p:sldId id="261" r:id="rId11"/>
    <p:sldId id="283" r:id="rId12"/>
    <p:sldId id="284" r:id="rId13"/>
    <p:sldId id="285" r:id="rId14"/>
    <p:sldId id="268" r:id="rId15"/>
    <p:sldId id="286" r:id="rId16"/>
    <p:sldId id="276" r:id="rId17"/>
    <p:sldId id="287" r:id="rId18"/>
    <p:sldId id="290" r:id="rId19"/>
    <p:sldId id="291" r:id="rId20"/>
    <p:sldId id="299" r:id="rId21"/>
    <p:sldId id="305" r:id="rId22"/>
    <p:sldId id="301" r:id="rId23"/>
    <p:sldId id="302" r:id="rId24"/>
    <p:sldId id="304"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77" autoAdjust="0"/>
  </p:normalViewPr>
  <p:slideViewPr>
    <p:cSldViewPr snapToGrid="0">
      <p:cViewPr varScale="1">
        <p:scale>
          <a:sx n="87" d="100"/>
          <a:sy n="87" d="100"/>
        </p:scale>
        <p:origin x="84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E00E807-1137-477B-811E-24ADBD7296D4}" type="doc">
      <dgm:prSet loTypeId="urn:microsoft.com/office/officeart/2005/8/layout/vList2#1" loCatId="list" qsTypeId="urn:microsoft.com/office/officeart/2005/8/quickstyle/simple1#1" qsCatId="simple" csTypeId="urn:microsoft.com/office/officeart/2005/8/colors/accent5_2#1" csCatId="accent5" phldr="1"/>
      <dgm:spPr/>
      <dgm:t>
        <a:bodyPr/>
        <a:lstStyle/>
        <a:p>
          <a:endParaRPr lang="en-US"/>
        </a:p>
      </dgm:t>
    </dgm:pt>
    <dgm:pt modelId="{9C0D3527-2410-4A73-8F80-1576B02C03C8}">
      <dgm:prSet/>
      <dgm:spPr/>
      <dgm:t>
        <a:bodyPr/>
        <a:lstStyle/>
        <a:p>
          <a:r>
            <a:rPr lang="vi-VN" dirty="0"/>
            <a:t>Forked from hrbolek/_uois</a:t>
          </a:r>
          <a:endParaRPr lang="en-US" dirty="0"/>
        </a:p>
      </dgm:t>
    </dgm:pt>
    <dgm:pt modelId="{4178FC4F-566F-4AA7-BD9B-39E34EFE69E6}" type="parTrans" cxnId="{95E7506A-3D73-4190-B5E8-17F341E41270}">
      <dgm:prSet/>
      <dgm:spPr/>
      <dgm:t>
        <a:bodyPr/>
        <a:lstStyle/>
        <a:p>
          <a:endParaRPr lang="en-US"/>
        </a:p>
      </dgm:t>
    </dgm:pt>
    <dgm:pt modelId="{83BF9F0D-A193-45AB-96B2-5C1E97CD19A5}" type="sibTrans" cxnId="{95E7506A-3D73-4190-B5E8-17F341E41270}">
      <dgm:prSet/>
      <dgm:spPr/>
      <dgm:t>
        <a:bodyPr/>
        <a:lstStyle/>
        <a:p>
          <a:endParaRPr lang="en-US"/>
        </a:p>
      </dgm:t>
    </dgm:pt>
    <dgm:pt modelId="{35969B84-97DB-4936-85AA-45CE2794BD92}">
      <dgm:prSet/>
      <dgm:spPr/>
      <dgm:t>
        <a:bodyPr/>
        <a:lstStyle/>
        <a:p>
          <a:r>
            <a:rPr lang="en-US" b="0" i="0" kern="1200"/>
            <a:t>projekt pro studenty. Je to také model informačního systému, který by mohl být použit pro některé administrativní úkoly v životě univerzity.</a:t>
          </a:r>
          <a:endParaRPr lang="en-US" kern="1200"/>
        </a:p>
      </dgm:t>
    </dgm:pt>
    <dgm:pt modelId="{0BF11029-0808-4639-A452-DD5E5B3A0B7F}" type="parTrans" cxnId="{903D75CB-E61B-474B-BD56-92866A4FB394}">
      <dgm:prSet/>
      <dgm:spPr/>
      <dgm:t>
        <a:bodyPr/>
        <a:lstStyle/>
        <a:p>
          <a:endParaRPr lang="en-US"/>
        </a:p>
      </dgm:t>
    </dgm:pt>
    <dgm:pt modelId="{206FCE42-9D69-4C75-86E8-EDB9207B548B}" type="sibTrans" cxnId="{903D75CB-E61B-474B-BD56-92866A4FB394}">
      <dgm:prSet/>
      <dgm:spPr/>
      <dgm:t>
        <a:bodyPr/>
        <a:lstStyle/>
        <a:p>
          <a:endParaRPr lang="en-US"/>
        </a:p>
      </dgm:t>
    </dgm:pt>
    <dgm:pt modelId="{29E847FD-F646-4DD7-A9D2-67BE43407A41}">
      <dgm:prSet/>
      <dgm:spPr/>
      <dgm:t>
        <a:bodyPr/>
        <a:lstStyle/>
        <a:p>
          <a:r>
            <a:rPr lang="en-US" kern="1200"/>
            <a:t>Base concept - several docker </a:t>
          </a:r>
          <a:r>
            <a:rPr lang="vi-VN" kern="1200"/>
            <a:t>containers:</a:t>
          </a:r>
          <a:endParaRPr lang="en-US" kern="1200"/>
        </a:p>
      </dgm:t>
    </dgm:pt>
    <dgm:pt modelId="{8507F8FD-EA7C-4E04-8FE4-124351F4BBFD}" type="parTrans" cxnId="{B44B93B1-DD0D-4460-8E31-7B31D32D4FBF}">
      <dgm:prSet/>
      <dgm:spPr/>
      <dgm:t>
        <a:bodyPr/>
        <a:lstStyle/>
        <a:p>
          <a:endParaRPr lang="en-US"/>
        </a:p>
      </dgm:t>
    </dgm:pt>
    <dgm:pt modelId="{AB084237-FEB3-4BDD-80F7-91A7A907D38C}" type="sibTrans" cxnId="{B44B93B1-DD0D-4460-8E31-7B31D32D4FBF}">
      <dgm:prSet/>
      <dgm:spPr/>
      <dgm:t>
        <a:bodyPr/>
        <a:lstStyle/>
        <a:p>
          <a:endParaRPr lang="en-US"/>
        </a:p>
      </dgm:t>
    </dgm:pt>
    <dgm:pt modelId="{0DD55E9C-027B-44C4-8449-7298FEE6E2F1}">
      <dgm:prSet/>
      <dgm:spPr/>
      <dgm:t>
        <a:bodyPr/>
        <a:lstStyle/>
        <a:p>
          <a:pPr>
            <a:buFont typeface="Wingdings" panose="05000000000000000000" pitchFamily="2" charset="2"/>
            <a:buChar char="q"/>
          </a:pPr>
          <a:r>
            <a:rPr lang="en-US" kern="1200" dirty="0"/>
            <a:t>apollo master of federation</a:t>
          </a:r>
        </a:p>
      </dgm:t>
    </dgm:pt>
    <dgm:pt modelId="{EE32A025-C173-4CA1-B82C-98DE350D283A}" type="parTrans" cxnId="{7065647B-AB36-4744-A2BA-B82370C15AB2}">
      <dgm:prSet/>
      <dgm:spPr/>
      <dgm:t>
        <a:bodyPr/>
        <a:lstStyle/>
        <a:p>
          <a:endParaRPr lang="en-US"/>
        </a:p>
      </dgm:t>
    </dgm:pt>
    <dgm:pt modelId="{DE47A6FD-8894-4D50-8031-B988A8DDEB2D}" type="sibTrans" cxnId="{7065647B-AB36-4744-A2BA-B82370C15AB2}">
      <dgm:prSet/>
      <dgm:spPr/>
      <dgm:t>
        <a:bodyPr/>
        <a:lstStyle/>
        <a:p>
          <a:endParaRPr lang="en-US"/>
        </a:p>
      </dgm:t>
    </dgm:pt>
    <dgm:pt modelId="{FFBC9649-ADC4-464C-8395-A4FEAF4743A7}">
      <dgm:prSet/>
      <dgm:spPr/>
      <dgm:t>
        <a:bodyPr/>
        <a:lstStyle/>
        <a:p>
          <a:pPr>
            <a:buFont typeface="Wingdings" panose="05000000000000000000" pitchFamily="2" charset="2"/>
            <a:buChar char="q"/>
          </a:pPr>
          <a:r>
            <a:rPr lang="en-US" kern="1200" dirty="0" err="1"/>
            <a:t>gql</a:t>
          </a:r>
          <a:r>
            <a:rPr lang="en-US" kern="1200" dirty="0"/>
            <a:t>_* apollo federation member</a:t>
          </a:r>
        </a:p>
      </dgm:t>
    </dgm:pt>
    <dgm:pt modelId="{D0FB5035-759F-42DD-9766-E8605FB82107}" type="parTrans" cxnId="{D61EF3DB-15CA-4F9D-80D7-FBB3FD0F2BEE}">
      <dgm:prSet/>
      <dgm:spPr/>
      <dgm:t>
        <a:bodyPr/>
        <a:lstStyle/>
        <a:p>
          <a:endParaRPr lang="en-US"/>
        </a:p>
      </dgm:t>
    </dgm:pt>
    <dgm:pt modelId="{89177134-D2D7-4A14-8A2D-C7B0F6F6629D}" type="sibTrans" cxnId="{D61EF3DB-15CA-4F9D-80D7-FBB3FD0F2BEE}">
      <dgm:prSet/>
      <dgm:spPr/>
      <dgm:t>
        <a:bodyPr/>
        <a:lstStyle/>
        <a:p>
          <a:endParaRPr lang="en-US"/>
        </a:p>
      </dgm:t>
    </dgm:pt>
    <dgm:pt modelId="{6DF380A5-A32A-4D25-BDB3-3DA6C82144B4}">
      <dgm:prSet/>
      <dgm:spPr/>
      <dgm:t>
        <a:bodyPr/>
        <a:lstStyle/>
        <a:p>
          <a:pPr>
            <a:buFont typeface="Wingdings" panose="05000000000000000000" pitchFamily="2" charset="2"/>
            <a:buChar char="q"/>
          </a:pPr>
          <a:r>
            <a:rPr lang="en-US" kern="1200" dirty="0"/>
            <a:t>nginx is hardwired router</a:t>
          </a:r>
        </a:p>
      </dgm:t>
    </dgm:pt>
    <dgm:pt modelId="{C0BC863E-8E9D-44EA-A389-B212140B1CC2}" type="parTrans" cxnId="{97F71779-080C-4516-A9A2-9EDD838138DD}">
      <dgm:prSet/>
      <dgm:spPr/>
      <dgm:t>
        <a:bodyPr/>
        <a:lstStyle/>
        <a:p>
          <a:endParaRPr lang="en-US"/>
        </a:p>
      </dgm:t>
    </dgm:pt>
    <dgm:pt modelId="{08D2D4DC-14B0-4D6D-B3EA-25B18DD3B686}" type="sibTrans" cxnId="{97F71779-080C-4516-A9A2-9EDD838138DD}">
      <dgm:prSet/>
      <dgm:spPr/>
      <dgm:t>
        <a:bodyPr/>
        <a:lstStyle/>
        <a:p>
          <a:endParaRPr lang="en-US"/>
        </a:p>
      </dgm:t>
    </dgm:pt>
    <dgm:pt modelId="{A5871759-781C-4758-B563-7476460CB52A}">
      <dgm:prSet/>
      <dgm:spPr/>
      <dgm:t>
        <a:bodyPr/>
        <a:lstStyle/>
        <a:p>
          <a:pPr>
            <a:buFont typeface="Wingdings" panose="05000000000000000000" pitchFamily="2" charset="2"/>
            <a:buChar char="q"/>
          </a:pPr>
          <a:r>
            <a:rPr lang="en-US" kern="1200" dirty="0" err="1"/>
            <a:t>prostgres</a:t>
          </a:r>
          <a:r>
            <a:rPr lang="en-US" kern="1200" dirty="0"/>
            <a:t> is database server</a:t>
          </a:r>
        </a:p>
      </dgm:t>
    </dgm:pt>
    <dgm:pt modelId="{F2281E75-B51B-4C21-A953-3E73ED96F92A}" type="parTrans" cxnId="{CF77DA2E-A14A-486A-B0CB-FD45B85121C0}">
      <dgm:prSet/>
      <dgm:spPr/>
      <dgm:t>
        <a:bodyPr/>
        <a:lstStyle/>
        <a:p>
          <a:endParaRPr lang="en-US"/>
        </a:p>
      </dgm:t>
    </dgm:pt>
    <dgm:pt modelId="{63DBA5A9-8E6B-484A-BAB6-C28447C7698D}" type="sibTrans" cxnId="{CF77DA2E-A14A-486A-B0CB-FD45B85121C0}">
      <dgm:prSet/>
      <dgm:spPr/>
      <dgm:t>
        <a:bodyPr/>
        <a:lstStyle/>
        <a:p>
          <a:endParaRPr lang="en-US"/>
        </a:p>
      </dgm:t>
    </dgm:pt>
    <dgm:pt modelId="{63FED5CF-20C0-4B0F-A729-DEBA5B2EC95F}">
      <dgm:prSet/>
      <dgm:spPr/>
      <dgm:t>
        <a:bodyPr/>
        <a:lstStyle/>
        <a:p>
          <a:pPr>
            <a:buFont typeface="Wingdings" panose="05000000000000000000" pitchFamily="2" charset="2"/>
            <a:buChar char="q"/>
          </a:pPr>
          <a:r>
            <a:rPr lang="en-US" kern="1200" dirty="0" err="1"/>
            <a:t>pgadmin</a:t>
          </a:r>
          <a:r>
            <a:rPr lang="en-US" kern="1200" dirty="0"/>
            <a:t> is an interface for database server administration</a:t>
          </a:r>
        </a:p>
      </dgm:t>
    </dgm:pt>
    <dgm:pt modelId="{C3B6169F-7E26-490E-B83F-AF102FD9C7C6}" type="parTrans" cxnId="{128877BA-DE69-4D43-BCAF-67D0B6A4B2DA}">
      <dgm:prSet/>
      <dgm:spPr/>
      <dgm:t>
        <a:bodyPr/>
        <a:lstStyle/>
        <a:p>
          <a:endParaRPr lang="en-US"/>
        </a:p>
      </dgm:t>
    </dgm:pt>
    <dgm:pt modelId="{5D22EE13-4EC0-4A0F-8E8B-A766840A3430}" type="sibTrans" cxnId="{128877BA-DE69-4D43-BCAF-67D0B6A4B2DA}">
      <dgm:prSet/>
      <dgm:spPr/>
      <dgm:t>
        <a:bodyPr/>
        <a:lstStyle/>
        <a:p>
          <a:endParaRPr lang="en-US"/>
        </a:p>
      </dgm:t>
    </dgm:pt>
    <dgm:pt modelId="{761C1723-71D0-4F29-9769-72CB99702F40}">
      <dgm:prSet/>
      <dgm:spPr/>
      <dgm:t>
        <a:bodyPr/>
        <a:lstStyle/>
        <a:p>
          <a:r>
            <a:rPr lang="vi-VN" kern="1200" dirty="0">
              <a:latin typeface="Calibri" panose="020F0502020204030204"/>
              <a:ea typeface="+mn-ea"/>
              <a:cs typeface="+mn-cs"/>
            </a:rPr>
            <a:t>Obsahuje pouze modely SQLAlchemy a koncový bod GraphQL (strawberry federated) pro poskytování dat z databáze postgres běžící v samostatném kontejneru</a:t>
          </a:r>
          <a:endParaRPr lang="en-US" kern="1200" dirty="0">
            <a:latin typeface="Calibri" panose="020F0502020204030204"/>
            <a:ea typeface="+mn-ea"/>
            <a:cs typeface="+mn-cs"/>
          </a:endParaRPr>
        </a:p>
      </dgm:t>
    </dgm:pt>
    <dgm:pt modelId="{82170687-670A-49D8-AEDB-B9D388EFB7C8}" type="parTrans" cxnId="{69CCBCEA-0BE4-44ED-B2ED-117A19335922}">
      <dgm:prSet/>
      <dgm:spPr/>
      <dgm:t>
        <a:bodyPr/>
        <a:lstStyle/>
        <a:p>
          <a:endParaRPr lang="en-US"/>
        </a:p>
      </dgm:t>
    </dgm:pt>
    <dgm:pt modelId="{872EDC5C-7995-41BB-9908-CBA34ED60EAC}" type="sibTrans" cxnId="{69CCBCEA-0BE4-44ED-B2ED-117A19335922}">
      <dgm:prSet/>
      <dgm:spPr/>
      <dgm:t>
        <a:bodyPr/>
        <a:lstStyle/>
        <a:p>
          <a:endParaRPr lang="en-US"/>
        </a:p>
      </dgm:t>
    </dgm:pt>
    <dgm:pt modelId="{8E3389BA-3EB7-4F90-B1A9-7D6172D53D6B}" type="pres">
      <dgm:prSet presAssocID="{AE00E807-1137-477B-811E-24ADBD7296D4}" presName="linear" presStyleCnt="0">
        <dgm:presLayoutVars>
          <dgm:animLvl val="lvl"/>
          <dgm:resizeHandles val="exact"/>
        </dgm:presLayoutVars>
      </dgm:prSet>
      <dgm:spPr/>
    </dgm:pt>
    <dgm:pt modelId="{4AF665F8-98A3-44D0-BD2B-3285CDB9353C}" type="pres">
      <dgm:prSet presAssocID="{9C0D3527-2410-4A73-8F80-1576B02C03C8}" presName="parentText" presStyleLbl="node1" presStyleIdx="0" presStyleCnt="1">
        <dgm:presLayoutVars>
          <dgm:chMax val="0"/>
          <dgm:bulletEnabled val="1"/>
        </dgm:presLayoutVars>
      </dgm:prSet>
      <dgm:spPr/>
    </dgm:pt>
    <dgm:pt modelId="{09D0D234-ABDD-47D6-94DF-F01699DFDD51}" type="pres">
      <dgm:prSet presAssocID="{9C0D3527-2410-4A73-8F80-1576B02C03C8}" presName="childText" presStyleLbl="revTx" presStyleIdx="0" presStyleCnt="1">
        <dgm:presLayoutVars>
          <dgm:bulletEnabled val="1"/>
        </dgm:presLayoutVars>
      </dgm:prSet>
      <dgm:spPr/>
    </dgm:pt>
  </dgm:ptLst>
  <dgm:cxnLst>
    <dgm:cxn modelId="{1495CE10-BB41-4B84-84D3-0FB23D216B1F}" type="presOf" srcId="{AE00E807-1137-477B-811E-24ADBD7296D4}" destId="{8E3389BA-3EB7-4F90-B1A9-7D6172D53D6B}" srcOrd="0" destOrd="0" presId="urn:microsoft.com/office/officeart/2005/8/layout/vList2#1"/>
    <dgm:cxn modelId="{7D47B71A-0699-4776-B8DB-8637D4C82803}" type="presOf" srcId="{29E847FD-F646-4DD7-A9D2-67BE43407A41}" destId="{09D0D234-ABDD-47D6-94DF-F01699DFDD51}" srcOrd="0" destOrd="1" presId="urn:microsoft.com/office/officeart/2005/8/layout/vList2#1"/>
    <dgm:cxn modelId="{DF502225-1475-432C-9BD1-35AE801F8614}" type="presOf" srcId="{9C0D3527-2410-4A73-8F80-1576B02C03C8}" destId="{4AF665F8-98A3-44D0-BD2B-3285CDB9353C}" srcOrd="0" destOrd="0" presId="urn:microsoft.com/office/officeart/2005/8/layout/vList2#1"/>
    <dgm:cxn modelId="{EF22CB2A-8AAB-45B2-9785-98E6330140BA}" type="presOf" srcId="{6DF380A5-A32A-4D25-BDB3-3DA6C82144B4}" destId="{09D0D234-ABDD-47D6-94DF-F01699DFDD51}" srcOrd="0" destOrd="4" presId="urn:microsoft.com/office/officeart/2005/8/layout/vList2#1"/>
    <dgm:cxn modelId="{CF77DA2E-A14A-486A-B0CB-FD45B85121C0}" srcId="{29E847FD-F646-4DD7-A9D2-67BE43407A41}" destId="{A5871759-781C-4758-B563-7476460CB52A}" srcOrd="3" destOrd="0" parTransId="{F2281E75-B51B-4C21-A953-3E73ED96F92A}" sibTransId="{63DBA5A9-8E6B-484A-BAB6-C28447C7698D}"/>
    <dgm:cxn modelId="{6BC8B331-8DEE-483F-A187-F8A166D84F3C}" type="presOf" srcId="{0DD55E9C-027B-44C4-8449-7298FEE6E2F1}" destId="{09D0D234-ABDD-47D6-94DF-F01699DFDD51}" srcOrd="0" destOrd="2" presId="urn:microsoft.com/office/officeart/2005/8/layout/vList2#1"/>
    <dgm:cxn modelId="{DE386B40-F70F-4CCE-BCD9-8DA7CDCFF4EB}" type="presOf" srcId="{63FED5CF-20C0-4B0F-A729-DEBA5B2EC95F}" destId="{09D0D234-ABDD-47D6-94DF-F01699DFDD51}" srcOrd="0" destOrd="6" presId="urn:microsoft.com/office/officeart/2005/8/layout/vList2#1"/>
    <dgm:cxn modelId="{95E7506A-3D73-4190-B5E8-17F341E41270}" srcId="{AE00E807-1137-477B-811E-24ADBD7296D4}" destId="{9C0D3527-2410-4A73-8F80-1576B02C03C8}" srcOrd="0" destOrd="0" parTransId="{4178FC4F-566F-4AA7-BD9B-39E34EFE69E6}" sibTransId="{83BF9F0D-A193-45AB-96B2-5C1E97CD19A5}"/>
    <dgm:cxn modelId="{3D5E664D-F552-42BB-926D-E9BB524E27C5}" type="presOf" srcId="{35969B84-97DB-4936-85AA-45CE2794BD92}" destId="{09D0D234-ABDD-47D6-94DF-F01699DFDD51}" srcOrd="0" destOrd="0" presId="urn:microsoft.com/office/officeart/2005/8/layout/vList2#1"/>
    <dgm:cxn modelId="{97F71779-080C-4516-A9A2-9EDD838138DD}" srcId="{29E847FD-F646-4DD7-A9D2-67BE43407A41}" destId="{6DF380A5-A32A-4D25-BDB3-3DA6C82144B4}" srcOrd="2" destOrd="0" parTransId="{C0BC863E-8E9D-44EA-A389-B212140B1CC2}" sibTransId="{08D2D4DC-14B0-4D6D-B3EA-25B18DD3B686}"/>
    <dgm:cxn modelId="{51811C7B-E1ED-4DB8-AEEF-D34CF690E489}" type="presOf" srcId="{761C1723-71D0-4F29-9769-72CB99702F40}" destId="{09D0D234-ABDD-47D6-94DF-F01699DFDD51}" srcOrd="0" destOrd="7" presId="urn:microsoft.com/office/officeart/2005/8/layout/vList2#1"/>
    <dgm:cxn modelId="{7065647B-AB36-4744-A2BA-B82370C15AB2}" srcId="{29E847FD-F646-4DD7-A9D2-67BE43407A41}" destId="{0DD55E9C-027B-44C4-8449-7298FEE6E2F1}" srcOrd="0" destOrd="0" parTransId="{EE32A025-C173-4CA1-B82C-98DE350D283A}" sibTransId="{DE47A6FD-8894-4D50-8031-B988A8DDEB2D}"/>
    <dgm:cxn modelId="{467865AE-C56D-4381-9167-DBB22022FC47}" type="presOf" srcId="{FFBC9649-ADC4-464C-8395-A4FEAF4743A7}" destId="{09D0D234-ABDD-47D6-94DF-F01699DFDD51}" srcOrd="0" destOrd="3" presId="urn:microsoft.com/office/officeart/2005/8/layout/vList2#1"/>
    <dgm:cxn modelId="{B44B93B1-DD0D-4460-8E31-7B31D32D4FBF}" srcId="{9C0D3527-2410-4A73-8F80-1576B02C03C8}" destId="{29E847FD-F646-4DD7-A9D2-67BE43407A41}" srcOrd="1" destOrd="0" parTransId="{8507F8FD-EA7C-4E04-8FE4-124351F4BBFD}" sibTransId="{AB084237-FEB3-4BDD-80F7-91A7A907D38C}"/>
    <dgm:cxn modelId="{128877BA-DE69-4D43-BCAF-67D0B6A4B2DA}" srcId="{29E847FD-F646-4DD7-A9D2-67BE43407A41}" destId="{63FED5CF-20C0-4B0F-A729-DEBA5B2EC95F}" srcOrd="4" destOrd="0" parTransId="{C3B6169F-7E26-490E-B83F-AF102FD9C7C6}" sibTransId="{5D22EE13-4EC0-4A0F-8E8B-A766840A3430}"/>
    <dgm:cxn modelId="{903D75CB-E61B-474B-BD56-92866A4FB394}" srcId="{9C0D3527-2410-4A73-8F80-1576B02C03C8}" destId="{35969B84-97DB-4936-85AA-45CE2794BD92}" srcOrd="0" destOrd="0" parTransId="{0BF11029-0808-4639-A452-DD5E5B3A0B7F}" sibTransId="{206FCE42-9D69-4C75-86E8-EDB9207B548B}"/>
    <dgm:cxn modelId="{D61EF3DB-15CA-4F9D-80D7-FBB3FD0F2BEE}" srcId="{29E847FD-F646-4DD7-A9D2-67BE43407A41}" destId="{FFBC9649-ADC4-464C-8395-A4FEAF4743A7}" srcOrd="1" destOrd="0" parTransId="{D0FB5035-759F-42DD-9766-E8605FB82107}" sibTransId="{89177134-D2D7-4A14-8A2D-C7B0F6F6629D}"/>
    <dgm:cxn modelId="{69CCBCEA-0BE4-44ED-B2ED-117A19335922}" srcId="{9C0D3527-2410-4A73-8F80-1576B02C03C8}" destId="{761C1723-71D0-4F29-9769-72CB99702F40}" srcOrd="2" destOrd="0" parTransId="{82170687-670A-49D8-AEDB-B9D388EFB7C8}" sibTransId="{872EDC5C-7995-41BB-9908-CBA34ED60EAC}"/>
    <dgm:cxn modelId="{84BAA3F8-A8ED-424A-A6A0-358FCDAE6714}" type="presOf" srcId="{A5871759-781C-4758-B563-7476460CB52A}" destId="{09D0D234-ABDD-47D6-94DF-F01699DFDD51}" srcOrd="0" destOrd="5" presId="urn:microsoft.com/office/officeart/2005/8/layout/vList2#1"/>
    <dgm:cxn modelId="{B0E9F321-A00F-4247-A694-4547D0B90475}" type="presParOf" srcId="{8E3389BA-3EB7-4F90-B1A9-7D6172D53D6B}" destId="{4AF665F8-98A3-44D0-BD2B-3285CDB9353C}" srcOrd="0" destOrd="0" presId="urn:microsoft.com/office/officeart/2005/8/layout/vList2#1"/>
    <dgm:cxn modelId="{B310AFF2-07A1-41E1-9657-C5AAA4E91409}" type="presParOf" srcId="{8E3389BA-3EB7-4F90-B1A9-7D6172D53D6B}" destId="{09D0D234-ABDD-47D6-94DF-F01699DFDD51}" srcOrd="1"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665F8-98A3-44D0-BD2B-3285CDB9353C}">
      <dsp:nvSpPr>
        <dsp:cNvPr id="0" name=""/>
        <dsp:cNvSpPr/>
      </dsp:nvSpPr>
      <dsp:spPr>
        <a:xfrm>
          <a:off x="0" y="157299"/>
          <a:ext cx="5827644"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dirty="0"/>
            <a:t>Forked from hrbolek/_uois</a:t>
          </a:r>
          <a:endParaRPr lang="en-US" sz="2200" kern="1200" dirty="0"/>
        </a:p>
      </dsp:txBody>
      <dsp:txXfrm>
        <a:off x="25759" y="183058"/>
        <a:ext cx="5776126" cy="476152"/>
      </dsp:txXfrm>
    </dsp:sp>
    <dsp:sp modelId="{09D0D234-ABDD-47D6-94DF-F01699DFDD51}">
      <dsp:nvSpPr>
        <dsp:cNvPr id="0" name=""/>
        <dsp:cNvSpPr/>
      </dsp:nvSpPr>
      <dsp:spPr>
        <a:xfrm>
          <a:off x="0" y="684969"/>
          <a:ext cx="5827644" cy="32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2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projekt pro studenty. Je to také model informačního systému, který by mohl být použit pro některé administrativní úkoly v životě univerzity.</a:t>
          </a:r>
          <a:endParaRPr lang="en-US" sz="1700" kern="1200"/>
        </a:p>
        <a:p>
          <a:pPr marL="171450" lvl="1" indent="-171450" algn="l" defTabSz="755650">
            <a:lnSpc>
              <a:spcPct val="90000"/>
            </a:lnSpc>
            <a:spcBef>
              <a:spcPct val="0"/>
            </a:spcBef>
            <a:spcAft>
              <a:spcPct val="20000"/>
            </a:spcAft>
            <a:buChar char="•"/>
          </a:pPr>
          <a:r>
            <a:rPr lang="en-US" sz="1700" kern="1200"/>
            <a:t>Base concept - several docker </a:t>
          </a:r>
          <a:r>
            <a:rPr lang="vi-VN" sz="1700" kern="1200"/>
            <a:t>containers:</a:t>
          </a:r>
          <a:endParaRPr lang="en-US" sz="1700" kern="1200"/>
        </a:p>
        <a:p>
          <a:pPr marL="342900" lvl="2" indent="-171450" algn="l" defTabSz="755650">
            <a:lnSpc>
              <a:spcPct val="90000"/>
            </a:lnSpc>
            <a:spcBef>
              <a:spcPct val="0"/>
            </a:spcBef>
            <a:spcAft>
              <a:spcPct val="20000"/>
            </a:spcAft>
            <a:buFont typeface="Wingdings" panose="05000000000000000000" pitchFamily="2" charset="2"/>
            <a:buChar char="q"/>
          </a:pPr>
          <a:r>
            <a:rPr lang="en-US" sz="1700" kern="1200" dirty="0"/>
            <a:t>apollo master of federation</a:t>
          </a:r>
        </a:p>
        <a:p>
          <a:pPr marL="342900" lvl="2" indent="-171450" algn="l" defTabSz="755650">
            <a:lnSpc>
              <a:spcPct val="90000"/>
            </a:lnSpc>
            <a:spcBef>
              <a:spcPct val="0"/>
            </a:spcBef>
            <a:spcAft>
              <a:spcPct val="20000"/>
            </a:spcAft>
            <a:buFont typeface="Wingdings" panose="05000000000000000000" pitchFamily="2" charset="2"/>
            <a:buChar char="q"/>
          </a:pPr>
          <a:r>
            <a:rPr lang="en-US" sz="1700" kern="1200" dirty="0" err="1"/>
            <a:t>gql</a:t>
          </a:r>
          <a:r>
            <a:rPr lang="en-US" sz="1700" kern="1200" dirty="0"/>
            <a:t>_* apollo federation member</a:t>
          </a:r>
        </a:p>
        <a:p>
          <a:pPr marL="342900" lvl="2" indent="-171450" algn="l" defTabSz="755650">
            <a:lnSpc>
              <a:spcPct val="90000"/>
            </a:lnSpc>
            <a:spcBef>
              <a:spcPct val="0"/>
            </a:spcBef>
            <a:spcAft>
              <a:spcPct val="20000"/>
            </a:spcAft>
            <a:buFont typeface="Wingdings" panose="05000000000000000000" pitchFamily="2" charset="2"/>
            <a:buChar char="q"/>
          </a:pPr>
          <a:r>
            <a:rPr lang="en-US" sz="1700" kern="1200" dirty="0"/>
            <a:t>nginx is hardwired router</a:t>
          </a:r>
        </a:p>
        <a:p>
          <a:pPr marL="342900" lvl="2" indent="-171450" algn="l" defTabSz="755650">
            <a:lnSpc>
              <a:spcPct val="90000"/>
            </a:lnSpc>
            <a:spcBef>
              <a:spcPct val="0"/>
            </a:spcBef>
            <a:spcAft>
              <a:spcPct val="20000"/>
            </a:spcAft>
            <a:buFont typeface="Wingdings" panose="05000000000000000000" pitchFamily="2" charset="2"/>
            <a:buChar char="q"/>
          </a:pPr>
          <a:r>
            <a:rPr lang="en-US" sz="1700" kern="1200" dirty="0" err="1"/>
            <a:t>prostgres</a:t>
          </a:r>
          <a:r>
            <a:rPr lang="en-US" sz="1700" kern="1200" dirty="0"/>
            <a:t> is database server</a:t>
          </a:r>
        </a:p>
        <a:p>
          <a:pPr marL="342900" lvl="2" indent="-171450" algn="l" defTabSz="755650">
            <a:lnSpc>
              <a:spcPct val="90000"/>
            </a:lnSpc>
            <a:spcBef>
              <a:spcPct val="0"/>
            </a:spcBef>
            <a:spcAft>
              <a:spcPct val="20000"/>
            </a:spcAft>
            <a:buFont typeface="Wingdings" panose="05000000000000000000" pitchFamily="2" charset="2"/>
            <a:buChar char="q"/>
          </a:pPr>
          <a:r>
            <a:rPr lang="en-US" sz="1700" kern="1200" dirty="0" err="1"/>
            <a:t>pgadmin</a:t>
          </a:r>
          <a:r>
            <a:rPr lang="en-US" sz="1700" kern="1200" dirty="0"/>
            <a:t> is an interface for database server administration</a:t>
          </a:r>
        </a:p>
        <a:p>
          <a:pPr marL="171450" lvl="1" indent="-171450" algn="l" defTabSz="755650">
            <a:lnSpc>
              <a:spcPct val="90000"/>
            </a:lnSpc>
            <a:spcBef>
              <a:spcPct val="0"/>
            </a:spcBef>
            <a:spcAft>
              <a:spcPct val="20000"/>
            </a:spcAft>
            <a:buChar char="•"/>
          </a:pPr>
          <a:r>
            <a:rPr lang="vi-VN" sz="1700" kern="1200" dirty="0">
              <a:latin typeface="Calibri" panose="020F0502020204030204"/>
              <a:ea typeface="+mn-ea"/>
              <a:cs typeface="+mn-cs"/>
            </a:rPr>
            <a:t>Obsahuje pouze modely SQLAlchemy a koncový bod GraphQL (strawberry federated) pro poskytování dat z databáze postgres běžící v samostatném kontejneru</a:t>
          </a:r>
          <a:endParaRPr lang="en-US" sz="1700" kern="1200" dirty="0">
            <a:latin typeface="Calibri" panose="020F0502020204030204"/>
            <a:ea typeface="+mn-ea"/>
            <a:cs typeface="+mn-cs"/>
          </a:endParaRPr>
        </a:p>
      </dsp:txBody>
      <dsp:txXfrm>
        <a:off x="0" y="684969"/>
        <a:ext cx="5827644" cy="3278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15.6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1,'10'0,"14"0,9 0,3 0,-5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7.626"/>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0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0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10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10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10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0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0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0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10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7.968"/>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1,'0'0</inkml:trace>
  <inkml:trace contextRef="#ctx0" brushRef="#br0" timeOffset="1">1 1,'0'0</inkml:trace>
</inkml:ink>
</file>

<file path=ppt/ink/ink11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1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11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11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11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1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1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1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11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1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2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12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12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12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2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2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2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12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2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2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1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3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13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1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33.62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0 423,'1'-1,"-1"0,1 0,-1 0,1 0,0 0,-1 0,1 0,0 0,0 1,-1-1,1 0,0 0,0 1,0-1,0 1,0-1,0 0,0 1,0 0,0-1,0 1,0 0,0-1,1 1,1 0,34-6,-32 6,107-8,133 9,32-2,-155-15,-47 4,-236 13,66-3,-264 2,346-2,28-1,34-4,175-13,278-40,-484 56,29-5,52-18,-83 19,-16 2,-25-1,-22 5,1 1,-87 9,17 1,108-9,1-1,-1 1,0-2,1 1,-1-1,1 0,0 0,0-1,0 0,0 0,0 0,-7-6,-8-7,1 0,-22-23,-30-22,25 29,5 4</inkml:trace>
</inkml:ink>
</file>

<file path=ppt/ink/ink2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2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2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5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2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33.96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3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3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22:2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3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34.33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0,'5'0,"2"5,0 7,-2 7,-1 0</inkml:trace>
</inkml:ink>
</file>

<file path=ppt/ink/ink4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4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4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4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2.597"/>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5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5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5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5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5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5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9:22:5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5.084"/>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0 124,'5'-6,"7"-6,7-1,5-4,9 1,4 3,1-1,0 1,-2 4,-2 2,-7 4</inkml:trace>
</inkml:ink>
</file>

<file path=ppt/ink/ink6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6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6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6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6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6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6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6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6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6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6.076"/>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1,'0'5,"6"7,11 1,9 10,15 5,27 3,23-3,11-6,3-8,-4-6,-16-3,-15-4,-22-2</inkml:trace>
</inkml:ink>
</file>

<file path=ppt/ink/ink7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7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7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7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7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7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7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6.43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8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8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8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8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8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8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8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01:10:47.193"/>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1,'5'0,"23"0,11 0,21 0,15 0,21 0,10 0,7 0,11 0,16 0,14 5,9 2,-10 5,-24 0,-35-1</inkml:trace>
</inkml:ink>
</file>

<file path=ppt/ink/ink90.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ink/ink9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9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9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trace contextRef="#ctx0" brushRef="#br0">1 0,'0'0</inkml:trace>
</inkml:ink>
</file>

<file path=ppt/ink/ink9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9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trace contextRef="#ctx0" brushRef="#br0">1 1,'0'0</inkml:trace>
</inkml:ink>
</file>

<file path=ppt/ink/ink9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7.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8.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9.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2-06T17:44:0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9538D-09B4-4197-A114-3E5ED134CFE1}"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02993-647A-4B35-8096-D42B491A888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7679bf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27679bf25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Dostáváme</a:t>
            </a:r>
            <a:r>
              <a:rPr lang="en-US" dirty="0"/>
              <a:t> se k </a:t>
            </a:r>
            <a:r>
              <a:rPr lang="en-US" dirty="0" err="1"/>
              <a:t>další</a:t>
            </a:r>
            <a:r>
              <a:rPr lang="en-US" dirty="0"/>
              <a:t> </a:t>
            </a:r>
            <a:r>
              <a:rPr lang="en-US" dirty="0" err="1"/>
              <a:t>části</a:t>
            </a:r>
            <a:r>
              <a:rPr lang="en-US" dirty="0"/>
              <a:t> </a:t>
            </a:r>
            <a:r>
              <a:rPr lang="en-US" dirty="0" err="1"/>
              <a:t>našeho</a:t>
            </a:r>
            <a:r>
              <a:rPr lang="en-US" dirty="0"/>
              <a:t> </a:t>
            </a:r>
            <a:r>
              <a:rPr lang="en-US" dirty="0" err="1"/>
              <a:t>zdrojového</a:t>
            </a:r>
            <a:r>
              <a:rPr lang="en-US" dirty="0"/>
              <a:t> </a:t>
            </a:r>
            <a:r>
              <a:rPr lang="vi-VN" dirty="0"/>
              <a:t>kódu.</a:t>
            </a:r>
          </a:p>
          <a:p>
            <a:pPr marL="0" marR="0" lvl="0" indent="0" algn="l" defTabSz="914400" rtl="0" eaLnBrk="1" fontAlgn="auto" latinLnBrk="0" hangingPunct="1">
              <a:lnSpc>
                <a:spcPct val="100000"/>
              </a:lnSpc>
              <a:spcBef>
                <a:spcPts val="0"/>
              </a:spcBef>
              <a:spcAft>
                <a:spcPts val="0"/>
              </a:spcAft>
              <a:buClrTx/>
              <a:buSzTx/>
              <a:buFontTx/>
              <a:buNone/>
              <a:defRPr/>
            </a:pPr>
            <a:r>
              <a:rPr lang="en-US" dirty="0" err="1"/>
              <a:t>Náš</a:t>
            </a:r>
            <a:r>
              <a:rPr lang="en-US" dirty="0"/>
              <a:t> </a:t>
            </a:r>
            <a:r>
              <a:rPr lang="en-US" dirty="0" err="1"/>
              <a:t>zdrojový</a:t>
            </a:r>
            <a:r>
              <a:rPr lang="en-US" dirty="0"/>
              <a:t> </a:t>
            </a:r>
            <a:r>
              <a:rPr lang="en-US" dirty="0" err="1"/>
              <a:t>kód</a:t>
            </a:r>
            <a:r>
              <a:rPr lang="en-US" dirty="0"/>
              <a:t> je </a:t>
            </a:r>
            <a:r>
              <a:rPr lang="en-US" dirty="0" err="1"/>
              <a:t>inspirován</a:t>
            </a:r>
            <a:r>
              <a:rPr lang="en-US" dirty="0"/>
              <a:t> </a:t>
            </a:r>
            <a:r>
              <a:rPr lang="en-US" dirty="0" err="1"/>
              <a:t>ukázkovým</a:t>
            </a:r>
            <a:r>
              <a:rPr lang="en-US" dirty="0"/>
              <a:t> </a:t>
            </a:r>
            <a:r>
              <a:rPr lang="en-US" dirty="0" err="1"/>
              <a:t>projektem</a:t>
            </a:r>
            <a:r>
              <a:rPr lang="en-US" dirty="0"/>
              <a:t> </a:t>
            </a:r>
            <a:r>
              <a:rPr lang="en-US" dirty="0" err="1"/>
              <a:t>pana</a:t>
            </a:r>
            <a:r>
              <a:rPr lang="en-US" dirty="0"/>
              <a:t> </a:t>
            </a:r>
            <a:r>
              <a:rPr lang="vi-VN" dirty="0"/>
              <a:t>Hrbolka. </a:t>
            </a:r>
            <a:r>
              <a:rPr lang="vi-VN" dirty="0">
                <a:latin typeface="-apple-system"/>
              </a:rPr>
              <a:t>Projekt je založen na SQLAlchemy a GraphQL (strawberry federated). Tento projekt obsahuje pouze modely SQLAlchemy a koncový bod GraphQL pro poskytování dat z databáze postgres běžící v samostatném kontejneru.</a:t>
            </a:r>
          </a:p>
          <a:p>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 </a:t>
            </a:r>
            <a:r>
              <a:rPr lang="en-US" dirty="0" err="1"/>
              <a:t>základě</a:t>
            </a:r>
            <a:r>
              <a:rPr lang="en-US" dirty="0"/>
              <a:t> </a:t>
            </a:r>
            <a:r>
              <a:rPr lang="en-US" dirty="0" err="1"/>
              <a:t>vzorového</a:t>
            </a:r>
            <a:r>
              <a:rPr lang="en-US" dirty="0"/>
              <a:t> </a:t>
            </a:r>
            <a:r>
              <a:rPr lang="en-US" dirty="0" err="1"/>
              <a:t>projektu</a:t>
            </a:r>
            <a:r>
              <a:rPr lang="vi-VN" dirty="0"/>
              <a:t> </a:t>
            </a:r>
            <a:r>
              <a:rPr lang="en-US" dirty="0" err="1"/>
              <a:t>jsme</a:t>
            </a:r>
            <a:r>
              <a:rPr lang="en-US" dirty="0"/>
              <a:t> </a:t>
            </a:r>
            <a:r>
              <a:rPr lang="en-US" dirty="0" err="1"/>
              <a:t>vytvořili</a:t>
            </a:r>
            <a:r>
              <a:rPr lang="en-US" dirty="0"/>
              <a:t> </a:t>
            </a:r>
            <a:r>
              <a:rPr lang="en-US" dirty="0" err="1"/>
              <a:t>vlastní</a:t>
            </a:r>
            <a:r>
              <a:rPr lang="en-US" dirty="0"/>
              <a:t> </a:t>
            </a:r>
            <a:r>
              <a:rPr lang="en-US" dirty="0" err="1"/>
              <a:t>modely</a:t>
            </a:r>
            <a:r>
              <a:rPr lang="en-US" dirty="0"/>
              <a:t> </a:t>
            </a:r>
            <a:r>
              <a:rPr lang="en-US" dirty="0" err="1"/>
              <a:t>založené</a:t>
            </a:r>
            <a:r>
              <a:rPr lang="en-US" dirty="0"/>
              <a:t> </a:t>
            </a:r>
            <a:r>
              <a:rPr lang="en-US" dirty="0" err="1"/>
              <a:t>na</a:t>
            </a:r>
            <a:r>
              <a:rPr lang="en-US" dirty="0"/>
              <a:t> </a:t>
            </a:r>
            <a:r>
              <a:rPr lang="en-US" dirty="0" err="1"/>
              <a:t>základním</a:t>
            </a:r>
            <a:r>
              <a:rPr lang="en-US" dirty="0"/>
              <a:t> </a:t>
            </a:r>
            <a:r>
              <a:rPr lang="en-US" dirty="0" err="1"/>
              <a:t>modelu</a:t>
            </a:r>
            <a:r>
              <a:rPr lang="en-US" dirty="0"/>
              <a:t>: </a:t>
            </a:r>
            <a:r>
              <a:rPr lang="en-US" dirty="0" err="1"/>
              <a:t>UserModel</a:t>
            </a:r>
            <a:r>
              <a:rPr lang="en-US" dirty="0"/>
              <a:t>, </a:t>
            </a:r>
            <a:r>
              <a:rPr lang="en-US" dirty="0" err="1"/>
              <a:t>RequestModel</a:t>
            </a:r>
            <a:r>
              <a:rPr lang="en-US" dirty="0"/>
              <a:t>, </a:t>
            </a:r>
            <a:r>
              <a:rPr lang="en-US" dirty="0" err="1"/>
              <a:t>SectionModel</a:t>
            </a:r>
            <a:r>
              <a:rPr lang="en-US" dirty="0"/>
              <a:t>, </a:t>
            </a:r>
            <a:r>
              <a:rPr lang="en-US" dirty="0" err="1"/>
              <a:t>PartModel</a:t>
            </a:r>
            <a:r>
              <a:rPr lang="en-US" dirty="0"/>
              <a:t>, </a:t>
            </a:r>
            <a:r>
              <a:rPr lang="en-US" dirty="0" err="1"/>
              <a:t>ItemModel</a:t>
            </a:r>
            <a:r>
              <a:rPr lang="en-US" dirty="0"/>
              <a:t>...</a:t>
            </a:r>
            <a:endParaRPr lang="vi-VN" dirty="0"/>
          </a:p>
          <a:p>
            <a:r>
              <a:rPr lang="en-US" dirty="0" err="1"/>
              <a:t>na</a:t>
            </a:r>
            <a:r>
              <a:rPr lang="en-US" dirty="0"/>
              <a:t> </a:t>
            </a:r>
            <a:r>
              <a:rPr lang="en-US" dirty="0" err="1"/>
              <a:t>obrazovce</a:t>
            </a:r>
            <a:r>
              <a:rPr lang="en-US" dirty="0"/>
              <a:t> je </a:t>
            </a:r>
            <a:r>
              <a:rPr lang="en-US" dirty="0" err="1"/>
              <a:t>kód</a:t>
            </a:r>
            <a:r>
              <a:rPr lang="en-US" dirty="0"/>
              <a:t> </a:t>
            </a:r>
            <a:r>
              <a:rPr lang="en-US" dirty="0" err="1"/>
              <a:t>Pythonu</a:t>
            </a:r>
            <a:r>
              <a:rPr lang="en-US" dirty="0"/>
              <a:t>, </a:t>
            </a:r>
            <a:r>
              <a:rPr lang="en-US" dirty="0" err="1"/>
              <a:t>který</a:t>
            </a:r>
            <a:r>
              <a:rPr lang="en-US" dirty="0"/>
              <a:t> </a:t>
            </a:r>
            <a:r>
              <a:rPr lang="en-US" dirty="0" err="1"/>
              <a:t>definuje</a:t>
            </a:r>
            <a:r>
              <a:rPr lang="en-US" dirty="0"/>
              <a:t> </a:t>
            </a:r>
            <a:r>
              <a:rPr lang="en-US" dirty="0" err="1"/>
              <a:t>modely</a:t>
            </a:r>
            <a:r>
              <a:rPr lang="en-US" dirty="0"/>
              <a:t> pro </a:t>
            </a:r>
            <a:r>
              <a:rPr lang="en-US" dirty="0" err="1"/>
              <a:t>relační</a:t>
            </a:r>
            <a:r>
              <a:rPr lang="en-US" dirty="0"/>
              <a:t> </a:t>
            </a:r>
            <a:r>
              <a:rPr lang="en-US" dirty="0" err="1"/>
              <a:t>databázi</a:t>
            </a:r>
            <a:r>
              <a:rPr lang="en-US" dirty="0"/>
              <a:t> </a:t>
            </a:r>
            <a:r>
              <a:rPr lang="en-US" dirty="0" err="1"/>
              <a:t>pomocí</a:t>
            </a:r>
            <a:r>
              <a:rPr lang="en-US" dirty="0"/>
              <a:t> </a:t>
            </a:r>
            <a:r>
              <a:rPr lang="en-US" dirty="0" err="1"/>
              <a:t>SQLAlchemy</a:t>
            </a:r>
            <a:r>
              <a:rPr lang="vi-VN" dirty="0"/>
              <a:t> </a:t>
            </a:r>
            <a:r>
              <a:rPr lang="en-US" dirty="0"/>
              <a:t>Tyto </a:t>
            </a:r>
            <a:r>
              <a:rPr lang="en-US" dirty="0" err="1"/>
              <a:t>třídy</a:t>
            </a:r>
            <a:r>
              <a:rPr lang="en-US" dirty="0"/>
              <a:t> </a:t>
            </a:r>
            <a:r>
              <a:rPr lang="en-US" dirty="0" err="1"/>
              <a:t>definují</a:t>
            </a:r>
            <a:r>
              <a:rPr lang="en-US" dirty="0"/>
              <a:t> </a:t>
            </a:r>
            <a:r>
              <a:rPr lang="en-US" dirty="0" err="1"/>
              <a:t>strukturu</a:t>
            </a:r>
            <a:r>
              <a:rPr lang="en-US" dirty="0"/>
              <a:t> </a:t>
            </a:r>
            <a:r>
              <a:rPr lang="en-US" dirty="0" err="1"/>
              <a:t>tabulek</a:t>
            </a:r>
            <a:r>
              <a:rPr lang="en-US" dirty="0"/>
              <a:t> v </a:t>
            </a:r>
            <a:r>
              <a:rPr lang="en-US" dirty="0" err="1"/>
              <a:t>databázi</a:t>
            </a:r>
            <a:r>
              <a:rPr lang="en-US" dirty="0"/>
              <a:t> a </a:t>
            </a:r>
            <a:r>
              <a:rPr lang="en-US" dirty="0" err="1"/>
              <a:t>vztahy</a:t>
            </a:r>
            <a:r>
              <a:rPr lang="en-US" dirty="0"/>
              <a:t> </a:t>
            </a:r>
            <a:r>
              <a:rPr lang="en-US" dirty="0" err="1"/>
              <a:t>mezi</a:t>
            </a:r>
            <a:r>
              <a:rPr lang="en-US" dirty="0"/>
              <a:t> </a:t>
            </a:r>
            <a:r>
              <a:rPr lang="en-US" dirty="0" err="1"/>
              <a:t>nimi</a:t>
            </a:r>
            <a:r>
              <a:rPr lang="en-US" dirty="0"/>
              <a:t>.</a:t>
            </a:r>
            <a:endParaRPr lang="vi-VN" dirty="0"/>
          </a:p>
          <a:p>
            <a:r>
              <a:rPr lang="en-US" dirty="0" err="1"/>
              <a:t>Vztahy</a:t>
            </a:r>
            <a:r>
              <a:rPr lang="en-US" dirty="0"/>
              <a:t> </a:t>
            </a:r>
            <a:r>
              <a:rPr lang="en-US" dirty="0" err="1"/>
              <a:t>definované</a:t>
            </a:r>
            <a:r>
              <a:rPr lang="en-US" dirty="0"/>
              <a:t> v </a:t>
            </a:r>
            <a:r>
              <a:rPr lang="en-US" dirty="0" err="1"/>
              <a:t>kódu</a:t>
            </a:r>
            <a:r>
              <a:rPr lang="en-US" dirty="0"/>
              <a:t> </a:t>
            </a:r>
            <a:r>
              <a:rPr lang="en-US" dirty="0" err="1"/>
              <a:t>jsou</a:t>
            </a:r>
            <a:r>
              <a:rPr lang="en-US" dirty="0"/>
              <a:t> </a:t>
            </a:r>
            <a:r>
              <a:rPr lang="en-US" dirty="0" err="1"/>
              <a:t>vztahy</a:t>
            </a:r>
            <a:r>
              <a:rPr lang="en-US" dirty="0"/>
              <a:t> </a:t>
            </a:r>
            <a:r>
              <a:rPr lang="en-US" dirty="0" err="1"/>
              <a:t>SQLAlchemy</a:t>
            </a:r>
            <a:r>
              <a:rPr lang="en-US" dirty="0"/>
              <a:t> ORM </a:t>
            </a:r>
            <a:r>
              <a:rPr lang="en-US" dirty="0" err="1"/>
              <a:t>mezi</a:t>
            </a:r>
            <a:r>
              <a:rPr lang="en-US" dirty="0"/>
              <a:t> </a:t>
            </a:r>
            <a:r>
              <a:rPr lang="en-US" dirty="0" err="1"/>
              <a:t>různými</a:t>
            </a:r>
            <a:r>
              <a:rPr lang="en-US" dirty="0"/>
              <a:t> </a:t>
            </a:r>
            <a:r>
              <a:rPr lang="en-US" dirty="0" err="1"/>
              <a:t>tabulkami</a:t>
            </a:r>
            <a:r>
              <a:rPr lang="en-US" dirty="0"/>
              <a:t> SQL. </a:t>
            </a:r>
            <a:r>
              <a:rPr lang="en-US" dirty="0" err="1"/>
              <a:t>Popisují</a:t>
            </a:r>
            <a:r>
              <a:rPr lang="en-US" dirty="0"/>
              <a:t>, jak </a:t>
            </a:r>
            <a:r>
              <a:rPr lang="en-US" dirty="0" err="1"/>
              <a:t>spolu</a:t>
            </a:r>
            <a:r>
              <a:rPr lang="en-US" dirty="0"/>
              <a:t> </a:t>
            </a:r>
            <a:r>
              <a:rPr lang="en-US" dirty="0" err="1"/>
              <a:t>tabulky</a:t>
            </a:r>
            <a:r>
              <a:rPr lang="en-US" dirty="0"/>
              <a:t> </a:t>
            </a:r>
            <a:r>
              <a:rPr lang="en-US" dirty="0" err="1"/>
              <a:t>souvisí</a:t>
            </a:r>
            <a:r>
              <a:rPr lang="en-US" dirty="0"/>
              <a:t>, </a:t>
            </a:r>
            <a:r>
              <a:rPr lang="en-US" dirty="0" err="1"/>
              <a:t>například</a:t>
            </a:r>
            <a:r>
              <a:rPr lang="en-US" dirty="0"/>
              <a:t>:</a:t>
            </a:r>
          </a:p>
          <a:p>
            <a:r>
              <a:rPr lang="en-US" dirty="0" err="1"/>
              <a:t>Vztah</a:t>
            </a:r>
            <a:r>
              <a:rPr lang="en-US" dirty="0"/>
              <a:t> "requests" </a:t>
            </a:r>
            <a:r>
              <a:rPr lang="en-US" dirty="0" err="1"/>
              <a:t>mezi</a:t>
            </a:r>
            <a:r>
              <a:rPr lang="en-US" dirty="0"/>
              <a:t> </a:t>
            </a:r>
            <a:r>
              <a:rPr lang="en-US" dirty="0" err="1"/>
              <a:t>tabulkami</a:t>
            </a:r>
            <a:r>
              <a:rPr lang="en-US" dirty="0"/>
              <a:t> </a:t>
            </a:r>
            <a:r>
              <a:rPr lang="en-US" dirty="0" err="1"/>
              <a:t>UserModel</a:t>
            </a:r>
            <a:r>
              <a:rPr lang="en-US" dirty="0"/>
              <a:t> a </a:t>
            </a:r>
            <a:r>
              <a:rPr lang="en-US" dirty="0" err="1"/>
              <a:t>RequestModel</a:t>
            </a:r>
            <a:r>
              <a:rPr lang="en-US" dirty="0"/>
              <a:t>, </a:t>
            </a:r>
            <a:r>
              <a:rPr lang="en-US" dirty="0" err="1"/>
              <a:t>kde</a:t>
            </a:r>
            <a:r>
              <a:rPr lang="en-US" dirty="0"/>
              <a:t> </a:t>
            </a:r>
            <a:r>
              <a:rPr lang="en-US" dirty="0" err="1"/>
              <a:t>UserModel</a:t>
            </a:r>
            <a:r>
              <a:rPr lang="en-US" dirty="0"/>
              <a:t> </a:t>
            </a:r>
            <a:r>
              <a:rPr lang="en-US" dirty="0" err="1"/>
              <a:t>má</a:t>
            </a:r>
            <a:r>
              <a:rPr lang="en-US" dirty="0"/>
              <a:t> </a:t>
            </a:r>
            <a:r>
              <a:rPr lang="en-US" dirty="0" err="1"/>
              <a:t>mnoho</a:t>
            </a:r>
            <a:r>
              <a:rPr lang="en-US" dirty="0"/>
              <a:t> </a:t>
            </a:r>
            <a:r>
              <a:rPr lang="en-US" dirty="0" err="1"/>
              <a:t>RequestModel</a:t>
            </a:r>
            <a:r>
              <a:rPr lang="en-US" dirty="0"/>
              <a:t> a </a:t>
            </a:r>
            <a:r>
              <a:rPr lang="en-US" dirty="0" err="1"/>
              <a:t>RequestModel</a:t>
            </a:r>
            <a:r>
              <a:rPr lang="en-US" dirty="0"/>
              <a:t> </a:t>
            </a:r>
            <a:r>
              <a:rPr lang="en-US" dirty="0" err="1"/>
              <a:t>patří</a:t>
            </a:r>
            <a:r>
              <a:rPr lang="en-US" dirty="0"/>
              <a:t> k </a:t>
            </a:r>
            <a:r>
              <a:rPr lang="en-US" dirty="0" err="1"/>
              <a:t>jednomu</a:t>
            </a:r>
            <a:r>
              <a:rPr lang="en-US" dirty="0"/>
              <a:t> </a:t>
            </a:r>
            <a:r>
              <a:rPr lang="en-US" dirty="0" err="1"/>
              <a:t>UserModel</a:t>
            </a:r>
            <a:r>
              <a:rPr lang="en-US" dirty="0"/>
              <a:t>.</a:t>
            </a:r>
          </a:p>
        </p:txBody>
      </p:sp>
      <p:sp>
        <p:nvSpPr>
          <p:cNvPr id="4" name="Slide Number Placeholder 3"/>
          <p:cNvSpPr>
            <a:spLocks noGrp="1"/>
          </p:cNvSpPr>
          <p:nvPr>
            <p:ph type="sldNum" sz="quarter" idx="5"/>
          </p:nvPr>
        </p:nvSpPr>
        <p:spPr/>
        <p:txBody>
          <a:bodyPr/>
          <a:lstStyle/>
          <a:p>
            <a:fld id="{09002993-647A-4B35-8096-D42B491A8881}"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dirty="0">
                <a:solidFill>
                  <a:srgbClr val="FF79C6"/>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uoishelpers.resolvers</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import</a:t>
            </a:r>
            <a:r>
              <a:rPr lang="en-US" b="0" dirty="0">
                <a:solidFill>
                  <a:srgbClr val="F8F8F2"/>
                </a:solidFill>
                <a:effectLst/>
                <a:latin typeface="Consolas" panose="020B0609020204030204" pitchFamily="49" charset="0"/>
              </a:rPr>
              <a:t> </a:t>
            </a:r>
            <a:r>
              <a:rPr lang="en-US" b="0" dirty="0">
                <a:solidFill>
                  <a:srgbClr val="50FA7B"/>
                </a:solidFill>
                <a:effectLst/>
                <a:latin typeface="Consolas" panose="020B0609020204030204" pitchFamily="49" charset="0"/>
              </a:rPr>
              <a:t>create1NGetter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createEntityByIdGetter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createEntityGetter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createInsertResolver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createUpdateResolver</a:t>
            </a:r>
            <a:endParaRPr lang="en-US" b="0" dirty="0">
              <a:solidFill>
                <a:srgbClr val="50FA7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b="0" dirty="0" err="1">
                <a:solidFill>
                  <a:srgbClr val="F8F8F2"/>
                </a:solidFill>
                <a:effectLst/>
                <a:latin typeface="Consolas" panose="020B0609020204030204" pitchFamily="49" charset="0"/>
              </a:rPr>
              <a:t>Jedná</a:t>
            </a:r>
            <a:r>
              <a:rPr lang="en-US" b="0" dirty="0">
                <a:solidFill>
                  <a:srgbClr val="F8F8F2"/>
                </a:solidFill>
                <a:effectLst/>
                <a:latin typeface="Consolas" panose="020B0609020204030204" pitchFamily="49" charset="0"/>
              </a:rPr>
              <a:t> se o </a:t>
            </a:r>
            <a:r>
              <a:rPr lang="en-US" b="0" dirty="0" err="1">
                <a:solidFill>
                  <a:srgbClr val="F8F8F2"/>
                </a:solidFill>
                <a:effectLst/>
                <a:latin typeface="Consolas" panose="020B0609020204030204" pitchFamily="49" charset="0"/>
              </a:rPr>
              <a:t>velmi</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důležité</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nástroje</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které</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nám</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pomáhají</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pracovat</a:t>
            </a:r>
            <a:r>
              <a:rPr lang="en-US" b="0" dirty="0">
                <a:solidFill>
                  <a:srgbClr val="F8F8F2"/>
                </a:solidFill>
                <a:effectLst/>
                <a:latin typeface="Consolas" panose="020B0609020204030204" pitchFamily="49" charset="0"/>
              </a:rPr>
              <a:t> s </a:t>
            </a:r>
            <a:r>
              <a:rPr lang="en-US" b="0" dirty="0" err="1">
                <a:solidFill>
                  <a:srgbClr val="F8F8F2"/>
                </a:solidFill>
                <a:effectLst/>
                <a:latin typeface="Consolas" panose="020B0609020204030204" pitchFamily="49" charset="0"/>
              </a:rPr>
              <a:t>Modely</a:t>
            </a:r>
            <a:endParaRPr lang="en-US" b="0" dirty="0">
              <a:solidFill>
                <a:srgbClr val="F8F8F2"/>
              </a:solidFill>
              <a:effectLst/>
              <a:latin typeface="Consolas" panose="020B0609020204030204" pitchFamily="49" charset="0"/>
            </a:endParaRPr>
          </a:p>
          <a:p>
            <a:r>
              <a:rPr lang="en-US" b="0" i="0" dirty="0" err="1">
                <a:solidFill>
                  <a:srgbClr val="000000"/>
                </a:solidFill>
                <a:effectLst/>
                <a:latin typeface="Roboto" panose="02000000000000000000" pitchFamily="2" charset="0"/>
              </a:rPr>
              <a:t>Tento</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kód</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definuje</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funkci</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nazvanou</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createEntityByIdGetter</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která</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přebírá</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DBModel</a:t>
            </a:r>
            <a:r>
              <a:rPr lang="vi-VN" b="0" i="0" dirty="0">
                <a:solidFill>
                  <a:srgbClr val="000000"/>
                </a:solidFill>
                <a:effectLst/>
                <a:latin typeface="Roboto" panose="02000000000000000000" pitchFamily="2" charset="0"/>
              </a:rPr>
              <a:t> class </a:t>
            </a:r>
            <a:r>
              <a:rPr lang="en-US" b="0" i="0" dirty="0" err="1">
                <a:solidFill>
                  <a:srgbClr val="000000"/>
                </a:solidFill>
                <a:effectLst/>
                <a:latin typeface="Roboto" panose="02000000000000000000" pitchFamily="2" charset="0"/>
              </a:rPr>
              <a:t>modelu</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SQLAlchemy</a:t>
            </a:r>
            <a:r>
              <a:rPr lang="en-US" b="0" i="0" dirty="0">
                <a:solidFill>
                  <a:srgbClr val="000000"/>
                </a:solidFill>
                <a:effectLst/>
                <a:latin typeface="Roboto" panose="02000000000000000000" pitchFamily="2" charset="0"/>
              </a:rPr>
              <a:t> a </a:t>
            </a:r>
            <a:r>
              <a:rPr lang="en-US" b="0" i="0" dirty="0" err="1">
                <a:solidFill>
                  <a:srgbClr val="000000"/>
                </a:solidFill>
                <a:effectLst/>
                <a:latin typeface="Roboto" panose="02000000000000000000" pitchFamily="2" charset="0"/>
              </a:rPr>
              <a:t>volitelný</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parametr</a:t>
            </a:r>
            <a:r>
              <a:rPr lang="en-US" b="0" i="0" dirty="0">
                <a:solidFill>
                  <a:srgbClr val="000000"/>
                </a:solidFill>
                <a:effectLst/>
                <a:latin typeface="Roboto" panose="02000000000000000000" pitchFamily="2" charset="0"/>
              </a:rPr>
              <a:t> options a </a:t>
            </a:r>
            <a:r>
              <a:rPr lang="en-US" b="0" i="0" dirty="0" err="1">
                <a:solidFill>
                  <a:srgbClr val="000000"/>
                </a:solidFill>
                <a:effectLst/>
                <a:latin typeface="Roboto" panose="02000000000000000000" pitchFamily="2" charset="0"/>
              </a:rPr>
              <a:t>vrací</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volatelnou</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funkci</a:t>
            </a:r>
            <a:r>
              <a:rPr lang="en-US" b="0" i="0" dirty="0">
                <a:solidFill>
                  <a:srgbClr val="000000"/>
                </a:solidFill>
                <a:effectLst/>
                <a:latin typeface="Roboto" panose="02000000000000000000" pitchFamily="2" charset="0"/>
              </a:rPr>
              <a:t>.</a:t>
            </a:r>
          </a:p>
          <a:p>
            <a:endParaRPr lang="vi-VN" b="0" i="0" dirty="0">
              <a:solidFill>
                <a:srgbClr val="000000"/>
              </a:solidFill>
              <a:effectLst/>
              <a:latin typeface="Roboto" panose="02000000000000000000" pitchFamily="2" charset="0"/>
            </a:endParaRPr>
          </a:p>
          <a:p>
            <a:r>
              <a:rPr lang="en-US" b="0" i="0" dirty="0" err="1">
                <a:solidFill>
                  <a:srgbClr val="000000"/>
                </a:solidFill>
                <a:effectLst/>
                <a:latin typeface="Roboto" panose="02000000000000000000" pitchFamily="2" charset="0"/>
              </a:rPr>
              <a:t>Například</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mám</a:t>
            </a:r>
            <a:r>
              <a:rPr lang="cs-CZ" b="0" i="0" dirty="0">
                <a:solidFill>
                  <a:srgbClr val="000000"/>
                </a:solidFill>
                <a:effectLst/>
                <a:latin typeface="Roboto" panose="02000000000000000000" pitchFamily="2" charset="0"/>
              </a:rPr>
              <a:t>e</a:t>
            </a:r>
            <a:r>
              <a:rPr lang="en-US" b="0" i="0" dirty="0">
                <a:solidFill>
                  <a:srgbClr val="000000"/>
                </a:solidFill>
                <a:effectLst/>
                <a:latin typeface="Roboto" panose="02000000000000000000" pitchFamily="2" charset="0"/>
              </a:rPr>
              <a:t> model class Request </a:t>
            </a:r>
            <a:r>
              <a:rPr lang="vi-VN"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definovanou</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můž</a:t>
            </a:r>
            <a:r>
              <a:rPr lang="cs-CZ" b="0" i="0" dirty="0" err="1">
                <a:solidFill>
                  <a:srgbClr val="000000"/>
                </a:solidFill>
                <a:effectLst/>
                <a:latin typeface="Roboto" panose="02000000000000000000" pitchFamily="2" charset="0"/>
              </a:rPr>
              <a:t>eme</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použít</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funkci</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createEntityByIdGetter</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takto</a:t>
            </a:r>
            <a:r>
              <a:rPr lang="en-US" b="0" i="0" dirty="0">
                <a:solidFill>
                  <a:srgbClr val="000000"/>
                </a:solidFill>
                <a:effectLst/>
                <a:latin typeface="Roboto" panose="02000000000000000000" pitchFamily="2" charset="0"/>
              </a:rPr>
              <a:t>:</a:t>
            </a:r>
            <a:endParaRPr lang="vi-VN" b="0" i="0" dirty="0">
              <a:solidFill>
                <a:srgbClr val="000000"/>
              </a:solidFill>
              <a:effectLst/>
              <a:latin typeface="Roboto" panose="02000000000000000000" pitchFamily="2" charset="0"/>
            </a:endParaRPr>
          </a:p>
          <a:p>
            <a:r>
              <a:rPr lang="en-US" b="0" i="0" dirty="0" err="1">
                <a:solidFill>
                  <a:srgbClr val="000000"/>
                </a:solidFill>
                <a:effectLst/>
                <a:latin typeface="Roboto" panose="02000000000000000000" pitchFamily="2" charset="0"/>
              </a:rPr>
              <a:t>Tím</a:t>
            </a:r>
            <a:r>
              <a:rPr lang="en-US" b="0" i="0" dirty="0">
                <a:solidFill>
                  <a:srgbClr val="000000"/>
                </a:solidFill>
                <a:effectLst/>
                <a:latin typeface="Roboto" panose="02000000000000000000" pitchFamily="2" charset="0"/>
              </a:rPr>
              <a:t> by se z </a:t>
            </a:r>
            <a:r>
              <a:rPr lang="en-US" b="0" i="0" dirty="0" err="1">
                <a:solidFill>
                  <a:srgbClr val="000000"/>
                </a:solidFill>
                <a:effectLst/>
                <a:latin typeface="Roboto" panose="02000000000000000000" pitchFamily="2" charset="0"/>
              </a:rPr>
              <a:t>databáze</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načetla</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jedna</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entita</a:t>
            </a:r>
            <a:r>
              <a:rPr lang="en-US" b="0" i="0" dirty="0">
                <a:solidFill>
                  <a:srgbClr val="000000"/>
                </a:solidFill>
                <a:effectLst/>
                <a:latin typeface="Roboto" panose="02000000000000000000" pitchFamily="2" charset="0"/>
              </a:rPr>
              <a:t> Request  se </a:t>
            </a:r>
            <a:r>
              <a:rPr lang="en-US" b="0" i="0" dirty="0" err="1">
                <a:solidFill>
                  <a:srgbClr val="000000"/>
                </a:solidFill>
                <a:effectLst/>
                <a:latin typeface="Roboto" panose="02000000000000000000" pitchFamily="2" charset="0"/>
              </a:rPr>
              <a:t>zadaným</a:t>
            </a:r>
            <a:r>
              <a:rPr lang="en-US" b="0" i="0" dirty="0">
                <a:solidFill>
                  <a:srgbClr val="000000"/>
                </a:solidFill>
                <a:effectLst/>
                <a:latin typeface="Roboto" panose="02000000000000000000" pitchFamily="2" charset="0"/>
              </a:rPr>
              <a:t> ID </a:t>
            </a:r>
            <a:r>
              <a:rPr lang="en-US" b="0" i="0" dirty="0" err="1">
                <a:solidFill>
                  <a:srgbClr val="000000"/>
                </a:solidFill>
                <a:effectLst/>
                <a:latin typeface="Roboto" panose="02000000000000000000" pitchFamily="2" charset="0"/>
              </a:rPr>
              <a:t>tohoto</a:t>
            </a:r>
            <a:r>
              <a:rPr lang="en-US" b="0" i="0" dirty="0">
                <a:solidFill>
                  <a:srgbClr val="000000"/>
                </a:solidFill>
                <a:effectLst/>
                <a:latin typeface="Roboto" panose="02000000000000000000" pitchFamily="2" charset="0"/>
              </a:rPr>
              <a:t> </a:t>
            </a:r>
            <a:r>
              <a:rPr lang="vi-VN" b="0" i="0" dirty="0">
                <a:solidFill>
                  <a:srgbClr val="000000"/>
                </a:solidFill>
                <a:effectLst/>
                <a:latin typeface="Roboto" panose="02000000000000000000" pitchFamily="2" charset="0"/>
              </a:rPr>
              <a:t>Request.</a:t>
            </a:r>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Z </a:t>
            </a:r>
            <a:r>
              <a:rPr lang="en-US" dirty="0" err="1"/>
              <a:t>uoishelpers</a:t>
            </a:r>
            <a:r>
              <a:rPr lang="en-US" dirty="0"/>
              <a:t> </a:t>
            </a:r>
            <a:r>
              <a:rPr lang="en-US" dirty="0" err="1"/>
              <a:t>vytváříme</a:t>
            </a:r>
            <a:r>
              <a:rPr lang="en-US" dirty="0"/>
              <a:t> </a:t>
            </a:r>
            <a:r>
              <a:rPr lang="en-US" dirty="0" err="1"/>
              <a:t>resolvery</a:t>
            </a:r>
            <a:r>
              <a:rPr lang="en-US" dirty="0"/>
              <a:t> pro request, section, users...</a:t>
            </a:r>
            <a:r>
              <a:rPr lang="en-US" b="0" dirty="0">
                <a:solidFill>
                  <a:srgbClr val="FF79C6"/>
                </a:solidFill>
                <a:effectLst/>
                <a:latin typeface="Consolas" panose="020B0609020204030204" pitchFamily="49" charset="0"/>
              </a:rPr>
              <a:t> </a:t>
            </a:r>
            <a:endParaRPr lang="vi-VN" b="0" dirty="0">
              <a:solidFill>
                <a:srgbClr val="FF79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b="0" dirty="0">
                <a:solidFill>
                  <a:srgbClr val="FF79C6"/>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uoishelpers.resolvers</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import</a:t>
            </a:r>
            <a:r>
              <a:rPr lang="en-US" b="0" dirty="0">
                <a:solidFill>
                  <a:srgbClr val="F8F8F2"/>
                </a:solidFill>
                <a:effectLst/>
                <a:latin typeface="Consolas" panose="020B0609020204030204" pitchFamily="49" charset="0"/>
              </a:rPr>
              <a:t> </a:t>
            </a:r>
            <a:r>
              <a:rPr lang="en-US" b="0" dirty="0">
                <a:solidFill>
                  <a:srgbClr val="50FA7B"/>
                </a:solidFill>
                <a:effectLst/>
                <a:latin typeface="Consolas" panose="020B0609020204030204" pitchFamily="49" charset="0"/>
              </a:rPr>
              <a:t>create1NGetter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createEntityByIdGetter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createEntityGetter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createInsertResolver</a:t>
            </a:r>
            <a:r>
              <a:rPr lang="en-US" b="0" dirty="0">
                <a:solidFill>
                  <a:srgbClr val="F8F8F2"/>
                </a:solidFill>
                <a:effectLst/>
                <a:latin typeface="Consolas" panose="020B0609020204030204" pitchFamily="49" charset="0"/>
              </a:rPr>
              <a:t>, </a:t>
            </a:r>
            <a:r>
              <a:rPr lang="en-US" b="0" dirty="0" err="1">
                <a:solidFill>
                  <a:srgbClr val="50FA7B"/>
                </a:solidFill>
                <a:effectLst/>
                <a:latin typeface="Consolas" panose="020B0609020204030204" pitchFamily="49" charset="0"/>
              </a:rPr>
              <a:t>createUpdateResolve</a:t>
            </a:r>
            <a:endParaRPr lang="en-US" b="0" dirty="0">
              <a:solidFill>
                <a:srgbClr val="F8F8F2"/>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9002993-647A-4B35-8096-D42B491A8881}"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Pojdme</a:t>
            </a:r>
            <a:r>
              <a:rPr lang="en-US" dirty="0"/>
              <a:t> do Strawberry Model. </a:t>
            </a:r>
            <a:r>
              <a:rPr lang="en-US" dirty="0" err="1"/>
              <a:t>Máme</a:t>
            </a:r>
            <a:r>
              <a:rPr lang="en-US" dirty="0"/>
              <a:t>“…… Na </a:t>
            </a:r>
            <a:r>
              <a:rPr lang="en-US" dirty="0" err="1"/>
              <a:t>Obrazovce</a:t>
            </a:r>
            <a:r>
              <a:rPr lang="en-US" dirty="0"/>
              <a:t> </a:t>
            </a:r>
            <a:r>
              <a:rPr lang="en-US" dirty="0" err="1"/>
              <a:t>vidíme</a:t>
            </a:r>
            <a:r>
              <a:rPr lang="en-US" dirty="0"/>
              <a:t>: </a:t>
            </a:r>
          </a:p>
          <a:p>
            <a:r>
              <a:rPr lang="en-US" dirty="0"/>
              <a:t>Class </a:t>
            </a:r>
            <a:r>
              <a:rPr lang="en-US" dirty="0" err="1"/>
              <a:t>RequestGQLModel</a:t>
            </a:r>
            <a:r>
              <a:rPr lang="en-US" dirty="0"/>
              <a:t> </a:t>
            </a:r>
            <a:r>
              <a:rPr lang="en-US" dirty="0" err="1"/>
              <a:t>má</a:t>
            </a:r>
            <a:r>
              <a:rPr lang="en-US" dirty="0"/>
              <a:t> </a:t>
            </a:r>
            <a:r>
              <a:rPr lang="en-US" dirty="0" err="1"/>
              <a:t>nadefinováno</a:t>
            </a:r>
            <a:r>
              <a:rPr lang="en-US" dirty="0"/>
              <a:t> </a:t>
            </a:r>
            <a:r>
              <a:rPr lang="en-US" dirty="0" err="1"/>
              <a:t>několik</a:t>
            </a:r>
            <a:r>
              <a:rPr lang="en-US" dirty="0"/>
              <a:t> </a:t>
            </a:r>
            <a:r>
              <a:rPr lang="en-US" dirty="0" err="1"/>
              <a:t>metod</a:t>
            </a:r>
            <a:r>
              <a:rPr lang="en-US" dirty="0"/>
              <a:t> a attribute:</a:t>
            </a:r>
          </a:p>
          <a:p>
            <a:r>
              <a:rPr lang="en-US" dirty="0" err="1"/>
              <a:t>metoda</a:t>
            </a:r>
            <a:r>
              <a:rPr lang="en-US" dirty="0"/>
              <a:t> </a:t>
            </a:r>
            <a:r>
              <a:rPr lang="en-US" dirty="0" err="1"/>
              <a:t>resolve_reference</a:t>
            </a:r>
            <a:r>
              <a:rPr lang="en-US" dirty="0"/>
              <a:t> </a:t>
            </a:r>
            <a:r>
              <a:rPr lang="en-US" dirty="0" err="1"/>
              <a:t>slouží</a:t>
            </a:r>
            <a:r>
              <a:rPr lang="en-US" dirty="0"/>
              <a:t> k </a:t>
            </a:r>
            <a:r>
              <a:rPr lang="en-US" dirty="0" err="1"/>
              <a:t>vrací</a:t>
            </a:r>
            <a:r>
              <a:rPr lang="en-US" dirty="0"/>
              <a:t> </a:t>
            </a:r>
            <a:r>
              <a:rPr lang="en-US" dirty="0" err="1"/>
              <a:t>instanci</a:t>
            </a:r>
            <a:r>
              <a:rPr lang="en-US" dirty="0"/>
              <a:t> </a:t>
            </a:r>
            <a:r>
              <a:rPr lang="en-US" dirty="0" err="1"/>
              <a:t>typu</a:t>
            </a:r>
            <a:r>
              <a:rPr lang="en-US" dirty="0"/>
              <a:t> </a:t>
            </a:r>
            <a:r>
              <a:rPr lang="en-US" dirty="0" err="1"/>
              <a:t>RequestGQLmodel</a:t>
            </a:r>
            <a:r>
              <a:rPr lang="en-US" dirty="0"/>
              <a:t> se </a:t>
            </a:r>
            <a:r>
              <a:rPr lang="en-US" dirty="0" err="1"/>
              <a:t>zadaným</a:t>
            </a:r>
            <a:r>
              <a:rPr lang="en-US" dirty="0"/>
              <a:t> </a:t>
            </a:r>
            <a:r>
              <a:rPr lang="en-US" dirty="0" err="1"/>
              <a:t>atributem</a:t>
            </a:r>
            <a:r>
              <a:rPr lang="en-US" dirty="0"/>
              <a:t> id. </a:t>
            </a:r>
          </a:p>
          <a:p>
            <a:r>
              <a:rPr lang="en-US" dirty="0" err="1"/>
              <a:t>Také</a:t>
            </a:r>
            <a:r>
              <a:rPr lang="en-US" dirty="0"/>
              <a:t> se </a:t>
            </a:r>
            <a:r>
              <a:rPr lang="en-US" dirty="0" err="1"/>
              <a:t>definovala</a:t>
            </a:r>
            <a:r>
              <a:rPr lang="en-US" dirty="0"/>
              <a:t> </a:t>
            </a:r>
            <a:r>
              <a:rPr lang="en-US" dirty="0" err="1"/>
              <a:t>jako</a:t>
            </a:r>
            <a:r>
              <a:rPr lang="en-US" dirty="0"/>
              <a:t> </a:t>
            </a:r>
            <a:r>
              <a:rPr lang="en-US" dirty="0" err="1"/>
              <a:t>podtřída</a:t>
            </a:r>
            <a:r>
              <a:rPr lang="en-US" dirty="0"/>
              <a:t> </a:t>
            </a:r>
            <a:r>
              <a:rPr lang="en-US" dirty="0" err="1"/>
              <a:t>RequestModel</a:t>
            </a:r>
            <a:r>
              <a:rPr lang="en-US" dirty="0"/>
              <a:t> z </a:t>
            </a:r>
            <a:r>
              <a:rPr lang="en-US" dirty="0" err="1"/>
              <a:t>databáze</a:t>
            </a:r>
            <a:r>
              <a:rPr lang="en-US" dirty="0"/>
              <a:t> a </a:t>
            </a:r>
            <a:r>
              <a:rPr lang="en-US" dirty="0" err="1"/>
              <a:t>přidává</a:t>
            </a:r>
            <a:r>
              <a:rPr lang="en-US" dirty="0"/>
              <a:t> </a:t>
            </a:r>
            <a:r>
              <a:rPr lang="en-US" dirty="0" err="1"/>
              <a:t>další</a:t>
            </a:r>
            <a:r>
              <a:rPr lang="en-US" dirty="0"/>
              <a:t> pole a </a:t>
            </a:r>
            <a:r>
              <a:rPr lang="en-US" dirty="0" err="1"/>
              <a:t>metody</a:t>
            </a:r>
            <a:r>
              <a:rPr lang="en-US" dirty="0"/>
              <a:t> </a:t>
            </a:r>
            <a:r>
              <a:rPr lang="en-US" dirty="0" err="1"/>
              <a:t>podle</a:t>
            </a:r>
            <a:r>
              <a:rPr lang="en-US" dirty="0"/>
              <a:t> </a:t>
            </a:r>
            <a:r>
              <a:rPr lang="en-US" dirty="0" err="1"/>
              <a:t>potřeby</a:t>
            </a:r>
            <a:r>
              <a:rPr lang="en-US" dirty="0"/>
              <a:t> pro </a:t>
            </a:r>
            <a:r>
              <a:rPr lang="en-US" dirty="0" err="1"/>
              <a:t>použití</a:t>
            </a:r>
            <a:r>
              <a:rPr lang="en-US" dirty="0"/>
              <a:t> v </a:t>
            </a:r>
            <a:r>
              <a:rPr lang="en-US" dirty="0" err="1"/>
              <a:t>GraphQL</a:t>
            </a:r>
            <a:r>
              <a:rPr lang="en-US" dirty="0"/>
              <a:t>.</a:t>
            </a:r>
          </a:p>
          <a:p>
            <a:endParaRPr lang="en-US" dirty="0"/>
          </a:p>
          <a:p>
            <a:r>
              <a:rPr lang="cs-CZ" dirty="0"/>
              <a:t>-</a:t>
            </a:r>
            <a:r>
              <a:rPr lang="en-US" dirty="0" err="1"/>
              <a:t>Tady</a:t>
            </a:r>
            <a:r>
              <a:rPr lang="en-US" dirty="0"/>
              <a:t> talky </a:t>
            </a:r>
            <a:r>
              <a:rPr lang="en-US" dirty="0" err="1"/>
              <a:t>vidíme</a:t>
            </a:r>
            <a:r>
              <a:rPr lang="en-US" dirty="0"/>
              <a:t> attribute, </a:t>
            </a:r>
            <a:r>
              <a:rPr lang="en-US" dirty="0" err="1"/>
              <a:t>metody</a:t>
            </a:r>
            <a:r>
              <a:rPr lang="en-US" dirty="0"/>
              <a:t> </a:t>
            </a:r>
            <a:r>
              <a:rPr lang="en-US" dirty="0" err="1"/>
              <a:t>RequestGQLModel</a:t>
            </a:r>
            <a:r>
              <a:rPr lang="en-US" dirty="0"/>
              <a:t> : id, name, </a:t>
            </a:r>
            <a:r>
              <a:rPr lang="en-US" dirty="0" err="1"/>
              <a:t>created_at</a:t>
            </a:r>
            <a:r>
              <a:rPr lang="en-US" dirty="0"/>
              <a:t>, last change a status.</a:t>
            </a:r>
          </a:p>
          <a:p>
            <a:r>
              <a:rPr lang="cs-CZ" dirty="0"/>
              <a:t>-</a:t>
            </a:r>
            <a:r>
              <a:rPr lang="en-US" dirty="0" err="1"/>
              <a:t>stejné</a:t>
            </a:r>
            <a:r>
              <a:rPr lang="en-US" dirty="0"/>
              <a:t> s </a:t>
            </a:r>
            <a:r>
              <a:rPr lang="en-US" dirty="0" err="1"/>
              <a:t>ostatními</a:t>
            </a:r>
            <a:r>
              <a:rPr lang="en-US" dirty="0"/>
              <a:t> </a:t>
            </a:r>
            <a:r>
              <a:rPr lang="en-US" dirty="0" err="1"/>
              <a:t>třídami</a:t>
            </a:r>
            <a:r>
              <a:rPr lang="en-US" dirty="0"/>
              <a:t>. </a:t>
            </a:r>
            <a:endParaRPr lang="cs-CZ" dirty="0"/>
          </a:p>
          <a:p>
            <a:r>
              <a:rPr lang="cs-CZ" dirty="0"/>
              <a:t>-</a:t>
            </a:r>
            <a:r>
              <a:rPr lang="en-US" dirty="0"/>
              <a:t>S </a:t>
            </a:r>
            <a:r>
              <a:rPr lang="en-US" dirty="0" err="1"/>
              <a:t>EditorGQLModel</a:t>
            </a:r>
            <a:r>
              <a:rPr lang="en-US" dirty="0"/>
              <a:t>, </a:t>
            </a:r>
            <a:r>
              <a:rPr lang="en-US" dirty="0" err="1"/>
              <a:t>InsertGQLModel</a:t>
            </a:r>
            <a:r>
              <a:rPr lang="en-US" dirty="0"/>
              <a:t>..... Pro edit a insert</a:t>
            </a:r>
          </a:p>
          <a:p>
            <a:endParaRPr lang="en-US" dirty="0"/>
          </a:p>
          <a:p>
            <a:endParaRPr lang="en-US" dirty="0"/>
          </a:p>
          <a:p>
            <a:endParaRPr lang="en-US" dirty="0" err="1"/>
          </a:p>
        </p:txBody>
      </p:sp>
      <p:sp>
        <p:nvSpPr>
          <p:cNvPr id="4" name="Slide Number Placeholder 3"/>
          <p:cNvSpPr>
            <a:spLocks noGrp="1"/>
          </p:cNvSpPr>
          <p:nvPr>
            <p:ph type="sldNum" sz="quarter" idx="5"/>
          </p:nvPr>
        </p:nvSpPr>
        <p:spPr/>
        <p:txBody>
          <a:bodyPr/>
          <a:lstStyle/>
          <a:p>
            <a:fld id="{09002993-647A-4B35-8096-D42B491A8881}"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latin typeface="Calibri" panose="020F0502020204030204" pitchFamily="34" charset="0"/>
                <a:cs typeface="Calibri" panose="020F0502020204030204" pitchFamily="34" charset="0"/>
              </a:rPr>
              <a:t>Když</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klient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odešle</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požadavek</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GraphQL</a:t>
            </a:r>
            <a:r>
              <a:rPr lang="en-US" sz="1200" dirty="0">
                <a:latin typeface="Calibri" panose="020F0502020204030204" pitchFamily="34" charset="0"/>
                <a:cs typeface="Calibri" panose="020F0502020204030204" pitchFamily="34" charset="0"/>
              </a:rPr>
              <a:t> API </a:t>
            </a:r>
            <a:r>
              <a:rPr lang="en-US" sz="1200" dirty="0" err="1">
                <a:latin typeface="Calibri" panose="020F0502020204030204" pitchFamily="34" charset="0"/>
                <a:cs typeface="Calibri" panose="020F0502020204030204" pitchFamily="34" charset="0"/>
              </a:rPr>
              <a:t>vytvořeného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pomocí</a:t>
            </a:r>
            <a:r>
              <a:rPr lang="en-US" sz="1200" dirty="0">
                <a:latin typeface="Calibri" panose="020F0502020204030204" pitchFamily="34" charset="0"/>
                <a:cs typeface="Calibri" panose="020F0502020204030204" pitchFamily="34" charset="0"/>
              </a:rPr>
              <a:t> Apollo, server Apollo </a:t>
            </a:r>
            <a:r>
              <a:rPr lang="en-US" sz="1200" dirty="0" err="1">
                <a:latin typeface="Calibri" panose="020F0502020204030204" pitchFamily="34" charset="0"/>
                <a:cs typeface="Calibri" panose="020F0502020204030204" pitchFamily="34" charset="0"/>
              </a:rPr>
              <a:t>použije</a:t>
            </a:r>
            <a:r>
              <a:rPr lang="en-US" sz="1200" dirty="0">
                <a:latin typeface="Calibri" panose="020F0502020204030204" pitchFamily="34" charset="0"/>
                <a:cs typeface="Calibri" panose="020F0502020204030204" pitchFamily="34" charset="0"/>
              </a:rPr>
              <a:t> class Query k </a:t>
            </a:r>
            <a:r>
              <a:rPr lang="en-US" sz="1200" dirty="0" err="1">
                <a:latin typeface="Calibri" panose="020F0502020204030204" pitchFamily="34" charset="0"/>
                <a:cs typeface="Calibri" panose="020F0502020204030204" pitchFamily="34" charset="0"/>
              </a:rPr>
              <a:t>ověření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požadavku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klienta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sestavení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potřebného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databázového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dotazu</a:t>
            </a:r>
            <a:r>
              <a:rPr lang="en-US" sz="1200" dirty="0">
                <a:latin typeface="Calibri" panose="020F0502020204030204" pitchFamily="34" charset="0"/>
                <a:cs typeface="Calibri" panose="020F0502020204030204" pitchFamily="34" charset="0"/>
              </a:rPr>
              <a:t>, </a:t>
            </a:r>
            <a:endParaRPr lang="cs-CZ"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latin typeface="Calibri" panose="020F0502020204030204" pitchFamily="34" charset="0"/>
                <a:cs typeface="Calibri" panose="020F0502020204030204" pitchFamily="34" charset="0"/>
              </a:rPr>
              <a:t>načtení</a:t>
            </a:r>
            <a:r>
              <a:rPr lang="en-US" sz="1200" dirty="0">
                <a:latin typeface="Calibri" panose="020F0502020204030204" pitchFamily="34" charset="0"/>
                <a:cs typeface="Calibri" panose="020F0502020204030204" pitchFamily="34" charset="0"/>
              </a:rPr>
              <a:t> a </a:t>
            </a:r>
            <a:r>
              <a:rPr lang="en-US" sz="1200" dirty="0" err="1">
                <a:latin typeface="Calibri" panose="020F0502020204030204" pitchFamily="34" charset="0"/>
                <a:cs typeface="Calibri" panose="020F0502020204030204" pitchFamily="34" charset="0"/>
              </a:rPr>
              <a:t>zpracování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požadovaných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dat</a:t>
            </a:r>
            <a:r>
              <a:rPr lang="en-US" sz="1200" dirty="0">
                <a:latin typeface="Calibri" panose="020F0502020204030204" pitchFamily="34" charset="0"/>
                <a:cs typeface="Calibri" panose="020F0502020204030204" pitchFamily="34" charset="0"/>
              </a:rPr>
              <a:t> a </a:t>
            </a:r>
            <a:r>
              <a:rPr lang="en-US" sz="1200" dirty="0" err="1">
                <a:latin typeface="Calibri" panose="020F0502020204030204" pitchFamily="34" charset="0"/>
                <a:cs typeface="Calibri" panose="020F0502020204030204" pitchFamily="34" charset="0"/>
              </a:rPr>
              <a:t>poté</a:t>
            </a:r>
            <a:r>
              <a:rPr lang="en-US" sz="1200" dirty="0">
                <a:latin typeface="Calibri" panose="020F0502020204030204" pitchFamily="34" charset="0"/>
                <a:cs typeface="Calibri" panose="020F0502020204030204" pitchFamily="34" charset="0"/>
              </a:rPr>
              <a:t> je </a:t>
            </a:r>
            <a:r>
              <a:rPr lang="en-US" sz="1200" dirty="0" err="1">
                <a:latin typeface="Calibri" panose="020F0502020204030204" pitchFamily="34" charset="0"/>
                <a:cs typeface="Calibri" panose="020F0502020204030204" pitchFamily="34" charset="0"/>
              </a:rPr>
              <a:t>vrátí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klientovi</a:t>
            </a:r>
            <a:r>
              <a:rPr lang="en-US" sz="1200"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5"/>
          </p:nvPr>
        </p:nvSpPr>
        <p:spPr/>
        <p:txBody>
          <a:bodyPr/>
          <a:lstStyle/>
          <a:p>
            <a:fld id="{09002993-647A-4B35-8096-D42B491A8881}"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Co je session? </a:t>
            </a:r>
          </a:p>
          <a:p>
            <a:r>
              <a:rPr lang="cs-CZ" dirty="0"/>
              <a:t>Funkce </a:t>
            </a:r>
            <a:r>
              <a:rPr lang="cs-CZ" dirty="0" err="1"/>
              <a:t>RunOnceAndReturnSessionMaker</a:t>
            </a:r>
            <a:r>
              <a:rPr lang="cs-CZ" dirty="0"/>
              <a:t> inicializuje asynchronní databázový stroj, inicializuje databázi a vrátí tvůrce asynchronních relací.</a:t>
            </a:r>
          </a:p>
          <a:p>
            <a:endParaRPr lang="en-US" dirty="0"/>
          </a:p>
          <a:p>
            <a:r>
              <a:rPr lang="en-US" dirty="0"/>
              <a:t>The function starts by printing a message indicating that it is starting the engine with a specific connection string. It then calls the </a:t>
            </a:r>
            <a:r>
              <a:rPr lang="en-US" dirty="0" err="1"/>
              <a:t>startEngine</a:t>
            </a:r>
            <a:r>
              <a:rPr lang="en-US" dirty="0"/>
              <a:t> function with the connection string, and </a:t>
            </a:r>
            <a:r>
              <a:rPr lang="en-US" dirty="0" err="1"/>
              <a:t>makeDrop</a:t>
            </a:r>
            <a:r>
              <a:rPr lang="en-US" dirty="0"/>
              <a:t> and </a:t>
            </a:r>
            <a:r>
              <a:rPr lang="en-US" dirty="0" err="1"/>
              <a:t>makeUp</a:t>
            </a:r>
            <a:r>
              <a:rPr lang="en-US" dirty="0"/>
              <a:t> arguments set to False and True, respectively. The </a:t>
            </a:r>
            <a:r>
              <a:rPr lang="en-US" dirty="0" err="1"/>
              <a:t>startEngine</a:t>
            </a:r>
            <a:r>
              <a:rPr lang="en-US" dirty="0"/>
              <a:t> function returns the asynchronous session maker, which is then returned by </a:t>
            </a:r>
            <a:r>
              <a:rPr lang="en-US" dirty="0" err="1"/>
              <a:t>RunOnceAndReturnSessionMaker</a:t>
            </a:r>
            <a:r>
              <a:rPr lang="en-US" dirty="0"/>
              <a:t>. The function also prints a message indicating that it has finished initializing the system structures and that all is done.</a:t>
            </a:r>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Mã này định nghĩa MyGraphQL lớp GraphQL tùy chỉnh mở rộng lớp GraphQL từ thư viện Strawberry.asgi. Mục đích của lớp tùy chỉnh này là xử lý phiên giữa máy khách GraphQL và máy chủ.</a:t>
            </a:r>
          </a:p>
          <a:p>
            <a:r>
              <a:rPr lang="vi-VN" dirty="0"/>
              <a:t>Lớp tùy chỉnh ghi đè phương thức __call__ để tạo trình tạo phiên không đồng bộ và tạo phiên trước khi phương thức GraphQL.__call__ ban đầu được gọi. Phiên và trình tạo phiên không đồng bộ được lưu trữ trong từ điển ngữ cảnh, cùng với ID người dùng. Từ điển ngữ cảnh sẽ được chuyển đến từng hàm trình phân giải trong lược đồ GraphQL.</a:t>
            </a:r>
          </a:p>
          <a:p>
            <a:r>
              <a:rPr lang="vi-VN" dirty="0"/>
              <a:t>Mã này thiết lập API GraphQL bằng thư viện Strawberry. MyGraphQL là một lớp con của lớp GraphQL từ Strawberry bổ sung thêm một số chức năng để xử lý các phiên cơ sở dữ liệu.</a:t>
            </a:r>
          </a:p>
          <a:p>
            <a:r>
              <a:rPr lang="vi-VN" dirty="0"/>
              <a:t>graphql_app là một phiên bản của MyGraphQL được khởi tạo với lược đồ, tùy chọn graphiql được đặt thành True sẽ cho phép Giao diện người dùng GraphiQL khả dụng cho mục đích thử nghiệm và tùy chọn allow_queries_via_get được đặt thành True để cho phép gửi các truy vấn GraphQL qua một NHẬN yêu cầu.</a:t>
            </a:r>
          </a:p>
          <a:p>
            <a:r>
              <a:rPr lang="vi-VN" dirty="0"/>
              <a:t>Cuối cùng, ứng dụng FastAPI được tạo và graphql_app được gắn tại điểm cuối "/ gql". Điều này có nghĩa là khi một yêu cầu được gửi tới điểm cuối "/gql", lớp MyGraphQL sẽ xử lý yêu cầu đó.</a:t>
            </a:r>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cs-CZ" dirty="0"/>
              <a:t>z databázových modelů a modelů jahod, které jsme vytvořili výše. K testování našeho projektu potřebujeme skutečnou databázi.</a:t>
            </a:r>
            <a:r>
              <a:rPr lang="vi-VN" dirty="0"/>
              <a:t> existují způsoby, jak to udělat pomocí náhodného generování náhodných dat, což ušetří čas, ale vytvořil jsem přímo databázi - soubor json, takže informace lze snadno zobrazit. monitorovat a opravovat chyby.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cs-CZ" dirty="0"/>
              <a:t>používáme funkci </a:t>
            </a:r>
            <a:r>
              <a:rPr lang="cs-CZ" dirty="0" err="1"/>
              <a:t>fill</a:t>
            </a:r>
            <a:r>
              <a:rPr lang="cs-CZ" dirty="0"/>
              <a:t> </a:t>
            </a:r>
            <a:r>
              <a:rPr lang="cs-CZ" dirty="0" err="1"/>
              <a:t>request</a:t>
            </a:r>
            <a:r>
              <a:rPr lang="cs-CZ" dirty="0"/>
              <a:t> ve třídě </a:t>
            </a:r>
            <a:r>
              <a:rPr lang="cs-CZ" dirty="0" err="1"/>
              <a:t>Query</a:t>
            </a:r>
            <a:r>
              <a:rPr lang="cs-CZ" dirty="0"/>
              <a:t> a pro testování s </a:t>
            </a:r>
            <a:r>
              <a:rPr lang="cs-CZ" dirty="0" err="1"/>
              <a:t>Appolo</a:t>
            </a:r>
            <a:r>
              <a:rPr lang="cs-CZ" dirty="0"/>
              <a:t> Serverem budeme muset nejprve provést </a:t>
            </a:r>
            <a:r>
              <a:rPr lang="cs-CZ" dirty="0" err="1"/>
              <a:t>fill_request</a:t>
            </a:r>
            <a:endParaRPr lang="vi-VN" dirty="0"/>
          </a:p>
          <a:p>
            <a:pPr marL="0" marR="0" lvl="0" indent="0" algn="l" defTabSz="914400" rtl="0" eaLnBrk="1" fontAlgn="auto" latinLnBrk="0" hangingPunct="1">
              <a:lnSpc>
                <a:spcPct val="100000"/>
              </a:lnSpc>
              <a:spcBef>
                <a:spcPts val="0"/>
              </a:spcBef>
              <a:spcAft>
                <a:spcPts val="0"/>
              </a:spcAft>
              <a:buClrTx/>
              <a:buSzTx/>
              <a:buFontTx/>
              <a:buNone/>
              <a:defRPr/>
            </a:pPr>
            <a:r>
              <a:rPr lang="vi-VN" dirty="0">
                <a:solidFill>
                  <a:srgbClr val="000000"/>
                </a:solidFill>
                <a:effectLst/>
              </a:rPr>
              <a:t>Sau đấy show Appolo cho ông xem </a:t>
            </a:r>
            <a:endParaRPr lang="en-US"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endParaRPr lang="cs-CZ" dirty="0"/>
          </a:p>
          <a:p>
            <a:endParaRPr lang="vi-VN" dirty="0"/>
          </a:p>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d139819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d139819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99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3</a:t>
            </a:fld>
            <a:endParaRPr lang="en-US"/>
          </a:p>
        </p:txBody>
      </p:sp>
    </p:spTree>
    <p:extLst>
      <p:ext uri="{BB962C8B-B14F-4D97-AF65-F5344CB8AC3E}">
        <p14:creationId xmlns:p14="http://schemas.microsoft.com/office/powerpoint/2010/main" val="252851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Abychom</a:t>
            </a:r>
            <a:r>
              <a:rPr lang="en-US" dirty="0"/>
              <a:t> </a:t>
            </a:r>
            <a:r>
              <a:rPr lang="en-US" dirty="0" err="1"/>
              <a:t>na</a:t>
            </a:r>
            <a:r>
              <a:rPr lang="en-US" dirty="0"/>
              <a:t> </a:t>
            </a:r>
            <a:r>
              <a:rPr lang="en-US" dirty="0" err="1"/>
              <a:t>tuto</a:t>
            </a:r>
            <a:r>
              <a:rPr lang="en-US" dirty="0"/>
              <a:t> </a:t>
            </a:r>
            <a:r>
              <a:rPr lang="en-US" dirty="0" err="1"/>
              <a:t>otázku</a:t>
            </a:r>
            <a:r>
              <a:rPr lang="en-US" dirty="0"/>
              <a:t> </a:t>
            </a:r>
            <a:r>
              <a:rPr lang="en-US" dirty="0" err="1"/>
              <a:t>odpověděli</a:t>
            </a:r>
            <a:r>
              <a:rPr lang="en-US" dirty="0"/>
              <a:t>, </a:t>
            </a:r>
            <a:r>
              <a:rPr lang="en-US" dirty="0" err="1"/>
              <a:t>analyzujeme</a:t>
            </a:r>
            <a:r>
              <a:rPr lang="en-US" dirty="0"/>
              <a:t> </a:t>
            </a:r>
            <a:r>
              <a:rPr lang="en-US" dirty="0" err="1"/>
              <a:t>některé</a:t>
            </a:r>
            <a:r>
              <a:rPr lang="en-US" dirty="0"/>
              <a:t> </a:t>
            </a:r>
            <a:r>
              <a:rPr lang="en-US" dirty="0" err="1"/>
              <a:t>příklady</a:t>
            </a:r>
            <a:r>
              <a:rPr lang="en-US" dirty="0"/>
              <a:t> </a:t>
            </a:r>
            <a:r>
              <a:rPr lang="en-US" dirty="0" err="1"/>
              <a:t>procesu</a:t>
            </a:r>
            <a:r>
              <a:rPr lang="en-US" dirty="0"/>
              <a:t> </a:t>
            </a:r>
            <a:r>
              <a:rPr lang="en-US" dirty="0" err="1"/>
              <a:t>administrace</a:t>
            </a:r>
            <a:r>
              <a:rPr lang="en-US" dirty="0"/>
              <a:t>, </a:t>
            </a:r>
            <a:r>
              <a:rPr lang="en-US" dirty="0" err="1"/>
              <a:t>zobecníme</a:t>
            </a:r>
            <a:r>
              <a:rPr lang="en-US" dirty="0"/>
              <a:t> </a:t>
            </a:r>
            <a:r>
              <a:rPr lang="en-US" dirty="0" err="1"/>
              <a:t>pojmy</a:t>
            </a:r>
            <a:r>
              <a:rPr lang="en-US" dirty="0"/>
              <a:t> a </a:t>
            </a:r>
            <a:r>
              <a:rPr lang="en-US" dirty="0" err="1"/>
              <a:t>vykreslíme</a:t>
            </a:r>
            <a:r>
              <a:rPr lang="en-US" dirty="0"/>
              <a:t> </a:t>
            </a:r>
            <a:r>
              <a:rPr lang="en-US" dirty="0" err="1"/>
              <a:t>charakteristiky</a:t>
            </a:r>
            <a:r>
              <a:rPr lang="en-US" dirty="0"/>
              <a:t> </a:t>
            </a:r>
            <a:r>
              <a:rPr lang="en-US" dirty="0" err="1"/>
              <a:t>těchto</a:t>
            </a:r>
            <a:r>
              <a:rPr lang="en-US" dirty="0"/>
              <a:t> </a:t>
            </a:r>
            <a:r>
              <a:rPr lang="en-US" dirty="0" err="1"/>
              <a:t>příkladů</a:t>
            </a:r>
            <a:r>
              <a:rPr lang="en-US" dirty="0"/>
              <a:t>.</a:t>
            </a:r>
          </a:p>
        </p:txBody>
      </p:sp>
      <p:sp>
        <p:nvSpPr>
          <p:cNvPr id="4" name="Slide Number Placeholder 3"/>
          <p:cNvSpPr>
            <a:spLocks noGrp="1"/>
          </p:cNvSpPr>
          <p:nvPr>
            <p:ph type="sldNum" sz="quarter" idx="5"/>
          </p:nvPr>
        </p:nvSpPr>
        <p:spPr/>
        <p:txBody>
          <a:bodyPr/>
          <a:lstStyle/>
          <a:p>
            <a:fld id="{09002993-647A-4B35-8096-D42B491A8881}"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jednoduchý</a:t>
            </a:r>
            <a:r>
              <a:rPr lang="en-US" dirty="0"/>
              <a:t> </a:t>
            </a:r>
            <a:r>
              <a:rPr lang="en-US" dirty="0" err="1"/>
              <a:t>příklad</a:t>
            </a:r>
            <a:r>
              <a:rPr lang="vi-VN" dirty="0"/>
              <a:t> o .... </a:t>
            </a:r>
            <a:r>
              <a:rPr lang="cs-CZ" dirty="0"/>
              <a:t>Činnosti</a:t>
            </a:r>
          </a:p>
          <a:p>
            <a:r>
              <a:rPr lang="vi-VN" dirty="0"/>
              <a:t>Formulář žádosti bude moci obsahovat části jako: dostupný formulář, </a:t>
            </a:r>
            <a:r>
              <a:rPr lang="cs-CZ" dirty="0"/>
              <a:t>část pro </a:t>
            </a:r>
            <a:r>
              <a:rPr lang="vi-VN" dirty="0"/>
              <a:t>student, rozhodnutí</a:t>
            </a:r>
            <a:r>
              <a:rPr lang="cs-CZ" dirty="0"/>
              <a:t> supervisor</a:t>
            </a:r>
            <a:r>
              <a:rPr lang="vi-VN" dirty="0"/>
              <a:t>, rozhodnutí děkana</a:t>
            </a:r>
            <a:endParaRPr lang="cs-CZ" dirty="0"/>
          </a:p>
          <a:p>
            <a:endParaRPr lang="cs-CZ" dirty="0"/>
          </a:p>
          <a:p>
            <a:r>
              <a:rPr lang="vi-VN" dirty="0"/>
              <a:t>jsou to základní části </a:t>
            </a:r>
            <a:r>
              <a:rPr lang="cs-CZ" dirty="0" err="1"/>
              <a:t>žadosti</a:t>
            </a:r>
            <a:r>
              <a:rPr lang="vi-VN" dirty="0"/>
              <a:t>, jako je ten, který </a:t>
            </a:r>
            <a:r>
              <a:rPr lang="cs-CZ" dirty="0" err="1"/>
              <a:t>vitvorili</a:t>
            </a:r>
            <a:r>
              <a:rPr lang="cs-CZ" dirty="0"/>
              <a:t> </a:t>
            </a:r>
            <a:r>
              <a:rPr lang="vi-VN" dirty="0"/>
              <a:t>jsme</a:t>
            </a:r>
            <a:r>
              <a:rPr lang="cs-CZ" dirty="0"/>
              <a:t> tady</a:t>
            </a:r>
            <a:endParaRPr lang="vi-VN" dirty="0"/>
          </a:p>
        </p:txBody>
      </p:sp>
      <p:sp>
        <p:nvSpPr>
          <p:cNvPr id="4" name="Slide Number Placeholder 3"/>
          <p:cNvSpPr>
            <a:spLocks noGrp="1"/>
          </p:cNvSpPr>
          <p:nvPr>
            <p:ph type="sldNum" sz="quarter" idx="5"/>
          </p:nvPr>
        </p:nvSpPr>
        <p:spPr/>
        <p:txBody>
          <a:bodyPr/>
          <a:lstStyle/>
          <a:p>
            <a:fld id="{09002993-647A-4B35-8096-D42B491A8881}"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Podjme</a:t>
            </a:r>
            <a:r>
              <a:rPr lang="cs-CZ" dirty="0"/>
              <a:t> do procesu podání </a:t>
            </a:r>
            <a:r>
              <a:rPr lang="cs-CZ" dirty="0" err="1"/>
              <a:t>Request</a:t>
            </a:r>
            <a:r>
              <a:rPr lang="cs-CZ" dirty="0"/>
              <a:t>.</a:t>
            </a:r>
            <a:r>
              <a:rPr lang="vi-VN" dirty="0"/>
              <a:t> </a:t>
            </a:r>
          </a:p>
          <a:p>
            <a:r>
              <a:rPr lang="vi-VN" dirty="0"/>
              <a:t>Proces začíná kdyz  student vytvoří formulář, poté jej odešle učiteli. Ucitel bude se rozhodnout a žádost bude nadále zasílána děkanovi. </a:t>
            </a:r>
          </a:p>
          <a:p>
            <a:pPr marL="0" marR="0" lvl="0" indent="0" algn="l" defTabSz="914400" rtl="0" eaLnBrk="1" fontAlgn="auto" latinLnBrk="0" hangingPunct="1">
              <a:lnSpc>
                <a:spcPct val="100000"/>
              </a:lnSpc>
              <a:spcBef>
                <a:spcPts val="0"/>
              </a:spcBef>
              <a:spcAft>
                <a:spcPts val="0"/>
              </a:spcAft>
              <a:buClrTx/>
              <a:buSzTx/>
              <a:buFontTx/>
              <a:buNone/>
              <a:defRPr/>
            </a:pPr>
            <a:r>
              <a:rPr lang="vi-VN" dirty="0"/>
              <a:t>Kazdy cast tady nazýváme se Sections.</a:t>
            </a:r>
          </a:p>
          <a:p>
            <a:r>
              <a:rPr lang="vi-VN" dirty="0"/>
              <a:t>Section je samostatná část procesu, kde uživatelé s přiřazenými rolemi zpracovávají část Request.</a:t>
            </a:r>
          </a:p>
          <a:p>
            <a:endParaRPr lang="cs-CZ" dirty="0"/>
          </a:p>
        </p:txBody>
      </p:sp>
      <p:sp>
        <p:nvSpPr>
          <p:cNvPr id="4" name="Slide Number Placeholder 3"/>
          <p:cNvSpPr>
            <a:spLocks noGrp="1"/>
          </p:cNvSpPr>
          <p:nvPr>
            <p:ph type="sldNum" sz="quarter" idx="5"/>
          </p:nvPr>
        </p:nvSpPr>
        <p:spPr/>
        <p:txBody>
          <a:bodyPr/>
          <a:lstStyle/>
          <a:p>
            <a:fld id="{09002993-647A-4B35-8096-D42B491A8881}"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 </a:t>
            </a:r>
            <a:r>
              <a:rPr lang="en-US" dirty="0" err="1"/>
              <a:t>obrazovce</a:t>
            </a:r>
            <a:r>
              <a:rPr lang="en-US" dirty="0"/>
              <a:t> je </a:t>
            </a:r>
            <a:r>
              <a:rPr lang="en-US" dirty="0" err="1"/>
              <a:t>jeden</a:t>
            </a:r>
            <a:r>
              <a:rPr lang="en-US" dirty="0"/>
              <a:t> ze 6 </a:t>
            </a:r>
            <a:r>
              <a:rPr lang="en-US" dirty="0" err="1"/>
              <a:t>kroků</a:t>
            </a:r>
            <a:r>
              <a:rPr lang="en-US" dirty="0"/>
              <a:t> k </a:t>
            </a:r>
            <a:r>
              <a:rPr lang="en-US" dirty="0" err="1"/>
              <a:t>vyplnění</a:t>
            </a:r>
            <a:r>
              <a:rPr lang="en-US" dirty="0"/>
              <a:t> </a:t>
            </a:r>
            <a:r>
              <a:rPr lang="en-US" dirty="0" err="1"/>
              <a:t>formuláře</a:t>
            </a:r>
            <a:r>
              <a:rPr lang="en-US" dirty="0"/>
              <a:t> </a:t>
            </a:r>
            <a:r>
              <a:rPr lang="en-US" dirty="0" err="1"/>
              <a:t>naší</a:t>
            </a:r>
            <a:r>
              <a:rPr lang="en-US" dirty="0"/>
              <a:t> </a:t>
            </a:r>
            <a:r>
              <a:rPr lang="vi-VN" dirty="0"/>
              <a:t>Univerzita. ale nevím, jestli můžeme vidět tu databázi?</a:t>
            </a:r>
            <a:endParaRPr lang="en-US" dirty="0"/>
          </a:p>
        </p:txBody>
      </p:sp>
      <p:sp>
        <p:nvSpPr>
          <p:cNvPr id="4" name="Slide Number Placeholder 3"/>
          <p:cNvSpPr>
            <a:spLocks noGrp="1"/>
          </p:cNvSpPr>
          <p:nvPr>
            <p:ph type="sldNum" sz="quarter" idx="5"/>
          </p:nvPr>
        </p:nvSpPr>
        <p:spPr/>
        <p:txBody>
          <a:bodyPr/>
          <a:lstStyle/>
          <a:p>
            <a:fld id="{09002993-647A-4B35-8096-D42B491A8881}"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Vraťme</a:t>
            </a:r>
            <a:r>
              <a:rPr lang="en-US" dirty="0"/>
              <a:t> se k </a:t>
            </a:r>
            <a:r>
              <a:rPr lang="en-US" dirty="0" err="1"/>
              <a:t>našemu</a:t>
            </a:r>
            <a:r>
              <a:rPr lang="en-US" dirty="0"/>
              <a:t> </a:t>
            </a:r>
            <a:r>
              <a:rPr lang="en-US" dirty="0" err="1"/>
              <a:t>projektu</a:t>
            </a:r>
            <a:r>
              <a:rPr lang="en-US" dirty="0"/>
              <a:t> a </a:t>
            </a:r>
            <a:r>
              <a:rPr lang="en-US" dirty="0" err="1"/>
              <a:t>navrhli</a:t>
            </a:r>
            <a:r>
              <a:rPr lang="en-US" dirty="0"/>
              <a:t> </a:t>
            </a:r>
            <a:r>
              <a:rPr lang="en-US" dirty="0" err="1"/>
              <a:t>jsme</a:t>
            </a:r>
            <a:r>
              <a:rPr lang="en-US" dirty="0"/>
              <a:t> </a:t>
            </a:r>
            <a:r>
              <a:rPr lang="en-US" dirty="0" err="1"/>
              <a:t>datový</a:t>
            </a:r>
            <a:r>
              <a:rPr lang="en-US" dirty="0"/>
              <a:t> model. </a:t>
            </a:r>
            <a:r>
              <a:rPr lang="vi-VN" dirty="0"/>
              <a:t>Tady m</a:t>
            </a:r>
            <a:r>
              <a:rPr lang="cs-CZ" dirty="0" err="1"/>
              <a:t>áme</a:t>
            </a:r>
            <a:r>
              <a:rPr lang="cs-CZ" dirty="0"/>
              <a:t> EDR (entity diagram </a:t>
            </a:r>
            <a:r>
              <a:rPr lang="cs-CZ" dirty="0" err="1"/>
              <a:t>realationship</a:t>
            </a:r>
            <a:r>
              <a:rPr lang="cs-CZ" dirty="0"/>
              <a:t>) reprezentuje </a:t>
            </a:r>
            <a:r>
              <a:rPr lang="cs-CZ" dirty="0" err="1"/>
              <a:t>modlely</a:t>
            </a:r>
            <a:endParaRPr lang="vi-VN"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err="1"/>
              <a:t>Mají</a:t>
            </a:r>
            <a:r>
              <a:rPr lang="en-US" dirty="0"/>
              <a:t> </a:t>
            </a:r>
            <a:r>
              <a:rPr lang="en-US" dirty="0" err="1"/>
              <a:t>také</a:t>
            </a:r>
            <a:r>
              <a:rPr lang="en-US" dirty="0"/>
              <a:t> </a:t>
            </a:r>
            <a:r>
              <a:rPr lang="en-US" dirty="0" err="1"/>
              <a:t>své</a:t>
            </a:r>
            <a:r>
              <a:rPr lang="en-US" dirty="0"/>
              <a:t> </a:t>
            </a:r>
            <a:r>
              <a:rPr lang="en-US" dirty="0" err="1"/>
              <a:t>vlastní</a:t>
            </a:r>
            <a:r>
              <a:rPr lang="en-US" dirty="0"/>
              <a:t> </a:t>
            </a:r>
            <a:r>
              <a:rPr lang="en-US" dirty="0" err="1"/>
              <a:t>atributy</a:t>
            </a:r>
            <a:r>
              <a:rPr lang="en-US" dirty="0"/>
              <a:t>, </a:t>
            </a:r>
            <a:r>
              <a:rPr lang="en-US" dirty="0" err="1"/>
              <a:t>zejména</a:t>
            </a:r>
            <a:r>
              <a:rPr lang="en-US" dirty="0"/>
              <a:t> </a:t>
            </a:r>
            <a:r>
              <a:rPr lang="en-US" dirty="0" err="1"/>
              <a:t>primární</a:t>
            </a:r>
            <a:r>
              <a:rPr lang="en-US" dirty="0"/>
              <a:t> </a:t>
            </a:r>
            <a:r>
              <a:rPr lang="en-US" dirty="0" err="1"/>
              <a:t>klíč</a:t>
            </a:r>
            <a:r>
              <a:rPr lang="en-US" dirty="0"/>
              <a:t>, </a:t>
            </a:r>
            <a:r>
              <a:rPr lang="vi-VN" dirty="0"/>
              <a:t>Foreign key</a:t>
            </a:r>
            <a:r>
              <a:rPr lang="cs-CZ" dirty="0"/>
              <a:t> a její </a:t>
            </a:r>
            <a:r>
              <a:rPr lang="en-US" dirty="0" err="1"/>
              <a:t>vztah</a:t>
            </a:r>
            <a:r>
              <a:rPr lang="cs-CZ" dirty="0"/>
              <a:t>y. Např:</a:t>
            </a:r>
            <a:endParaRPr lang="vi-VN" dirty="0"/>
          </a:p>
          <a:p>
            <a:r>
              <a:rPr lang="en-US" dirty="0" err="1"/>
              <a:t>RequestModel</a:t>
            </a:r>
            <a:r>
              <a:rPr lang="en-US" dirty="0"/>
              <a:t> </a:t>
            </a:r>
            <a:r>
              <a:rPr lang="en-US" dirty="0" err="1"/>
              <a:t>má</a:t>
            </a:r>
            <a:r>
              <a:rPr lang="en-US" dirty="0"/>
              <a:t> </a:t>
            </a:r>
            <a:r>
              <a:rPr lang="en-US" dirty="0" err="1"/>
              <a:t>několik</a:t>
            </a:r>
            <a:r>
              <a:rPr lang="en-US" dirty="0"/>
              <a:t> </a:t>
            </a:r>
            <a:r>
              <a:rPr lang="en-US" dirty="0" err="1"/>
              <a:t>polí</a:t>
            </a:r>
            <a:r>
              <a:rPr lang="en-US" dirty="0"/>
              <a:t> </a:t>
            </a:r>
            <a:r>
              <a:rPr lang="en-US" dirty="0" err="1"/>
              <a:t>včetně</a:t>
            </a:r>
            <a:r>
              <a:rPr lang="en-US" dirty="0"/>
              <a:t> name, </a:t>
            </a:r>
            <a:r>
              <a:rPr lang="en-US" dirty="0" err="1"/>
              <a:t>creator_id</a:t>
            </a:r>
            <a:r>
              <a:rPr lang="en-US" dirty="0"/>
              <a:t>, </a:t>
            </a:r>
            <a:r>
              <a:rPr lang="en-US" dirty="0" err="1"/>
              <a:t>create_at</a:t>
            </a:r>
            <a:r>
              <a:rPr lang="en-US" dirty="0"/>
              <a:t>, </a:t>
            </a:r>
            <a:r>
              <a:rPr lang="en-US" dirty="0" err="1"/>
              <a:t>lastchange</a:t>
            </a:r>
            <a:r>
              <a:rPr lang="en-US" dirty="0"/>
              <a:t>, status. </a:t>
            </a:r>
            <a:r>
              <a:rPr lang="cs-CZ" dirty="0"/>
              <a:t> </a:t>
            </a:r>
            <a:r>
              <a:rPr lang="cs-CZ" dirty="0" err="1"/>
              <a:t>creator</a:t>
            </a:r>
            <a:r>
              <a:rPr lang="cs-CZ" dirty="0"/>
              <a:t>_</a:t>
            </a:r>
            <a:r>
              <a:rPr lang="en-US" dirty="0"/>
              <a:t>id je foreign key</a:t>
            </a:r>
            <a:r>
              <a:rPr lang="cs-CZ" dirty="0"/>
              <a:t> </a:t>
            </a:r>
            <a:r>
              <a:rPr lang="en-US" dirty="0"/>
              <a:t>k poli id ​​</a:t>
            </a:r>
            <a:r>
              <a:rPr lang="en-US" dirty="0" err="1"/>
              <a:t>tabulky</a:t>
            </a:r>
            <a:r>
              <a:rPr lang="en-US" dirty="0"/>
              <a:t> users . </a:t>
            </a:r>
            <a:r>
              <a:rPr lang="cs-CZ" dirty="0"/>
              <a:t>User table </a:t>
            </a:r>
            <a:r>
              <a:rPr lang="en-US" dirty="0" err="1"/>
              <a:t>představuje</a:t>
            </a:r>
            <a:r>
              <a:rPr lang="en-US" dirty="0"/>
              <a:t> </a:t>
            </a:r>
            <a:r>
              <a:rPr lang="en-US" dirty="0" err="1"/>
              <a:t>vztah</a:t>
            </a:r>
            <a:r>
              <a:rPr lang="en-US" dirty="0"/>
              <a:t> </a:t>
            </a:r>
            <a:r>
              <a:rPr lang="en-US" dirty="0" err="1"/>
              <a:t>mnoho</a:t>
            </a:r>
            <a:r>
              <a:rPr lang="en-US" dirty="0"/>
              <a:t> k</a:t>
            </a:r>
            <a:r>
              <a:rPr lang="cs-CZ" dirty="0"/>
              <a:t>e</a:t>
            </a:r>
            <a:r>
              <a:rPr lang="en-US" dirty="0"/>
              <a:t> </a:t>
            </a:r>
            <a:r>
              <a:rPr lang="en-US" dirty="0" err="1"/>
              <a:t>jedné</a:t>
            </a:r>
            <a:r>
              <a:rPr lang="en-US" dirty="0"/>
              <a:t> s </a:t>
            </a:r>
            <a:r>
              <a:rPr lang="en-US" dirty="0" err="1"/>
              <a:t>tabulkou</a:t>
            </a:r>
            <a:r>
              <a:rPr lang="en-US" dirty="0"/>
              <a:t> </a:t>
            </a:r>
            <a:r>
              <a:rPr lang="en-US" dirty="0" err="1"/>
              <a:t>UserModel</a:t>
            </a:r>
            <a:r>
              <a:rPr lang="en-US" dirty="0"/>
              <a:t>, </a:t>
            </a:r>
            <a:r>
              <a:rPr lang="en-US" dirty="0" err="1"/>
              <a:t>kde</a:t>
            </a:r>
            <a:r>
              <a:rPr lang="en-US" dirty="0"/>
              <a:t> </a:t>
            </a:r>
            <a:r>
              <a:rPr lang="en-US" dirty="0" err="1"/>
              <a:t>jednomu</a:t>
            </a:r>
            <a:r>
              <a:rPr lang="en-US" dirty="0"/>
              <a:t> </a:t>
            </a:r>
            <a:r>
              <a:rPr lang="en-US" dirty="0" err="1"/>
              <a:t>uživateli</a:t>
            </a:r>
            <a:r>
              <a:rPr lang="en-US" dirty="0"/>
              <a:t> </a:t>
            </a:r>
            <a:r>
              <a:rPr lang="en-US" dirty="0" err="1"/>
              <a:t>může</a:t>
            </a:r>
            <a:r>
              <a:rPr lang="en-US" dirty="0"/>
              <a:t> </a:t>
            </a:r>
            <a:r>
              <a:rPr lang="en-US" dirty="0" err="1"/>
              <a:t>patřit</a:t>
            </a:r>
            <a:r>
              <a:rPr lang="en-US" dirty="0"/>
              <a:t> </a:t>
            </a:r>
            <a:r>
              <a:rPr lang="en-US" dirty="0" err="1"/>
              <a:t>více</a:t>
            </a:r>
            <a:r>
              <a:rPr lang="en-US" dirty="0"/>
              <a:t> </a:t>
            </a:r>
            <a:r>
              <a:rPr lang="en-US" dirty="0" err="1"/>
              <a:t>požadavků</a:t>
            </a:r>
            <a:r>
              <a:rPr lang="en-US" dirty="0"/>
              <a:t>. </a:t>
            </a:r>
            <a:endParaRPr lang="cs-CZ" dirty="0"/>
          </a:p>
          <a:p>
            <a:r>
              <a:rPr lang="en-US" dirty="0"/>
              <a:t>sections  </a:t>
            </a:r>
            <a:r>
              <a:rPr lang="en-US" dirty="0" err="1"/>
              <a:t>představuje</a:t>
            </a:r>
            <a:r>
              <a:rPr lang="en-US" dirty="0"/>
              <a:t> </a:t>
            </a:r>
            <a:r>
              <a:rPr lang="en-US" dirty="0" err="1"/>
              <a:t>vztah</a:t>
            </a:r>
            <a:r>
              <a:rPr lang="en-US" dirty="0"/>
              <a:t> </a:t>
            </a:r>
            <a:r>
              <a:rPr lang="en-US" dirty="0" err="1"/>
              <a:t>jedna</a:t>
            </a:r>
            <a:r>
              <a:rPr lang="en-US" dirty="0"/>
              <a:t> k </a:t>
            </a:r>
            <a:r>
              <a:rPr lang="en-US" dirty="0" err="1"/>
              <a:t>mnoha</a:t>
            </a:r>
            <a:r>
              <a:rPr lang="en-US" dirty="0"/>
              <a:t> s </a:t>
            </a:r>
            <a:r>
              <a:rPr lang="en-US" dirty="0" err="1"/>
              <a:t>tabulkou</a:t>
            </a:r>
            <a:r>
              <a:rPr lang="en-US" dirty="0"/>
              <a:t> </a:t>
            </a:r>
            <a:r>
              <a:rPr lang="en-US" dirty="0" err="1"/>
              <a:t>SectionModel</a:t>
            </a:r>
            <a:r>
              <a:rPr lang="en-US" dirty="0"/>
              <a:t>.</a:t>
            </a:r>
          </a:p>
        </p:txBody>
      </p:sp>
      <p:sp>
        <p:nvSpPr>
          <p:cNvPr id="4" name="Slide Number Placeholder 3"/>
          <p:cNvSpPr>
            <a:spLocks noGrp="1"/>
          </p:cNvSpPr>
          <p:nvPr>
            <p:ph type="sldNum" sz="quarter" idx="5"/>
          </p:nvPr>
        </p:nvSpPr>
        <p:spPr/>
        <p:txBody>
          <a:bodyPr/>
          <a:lstStyle/>
          <a:p>
            <a:fld id="{09002993-647A-4B35-8096-D42B491A8881}"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725604-07AE-4CBA-B237-08AB5F4B0C0B}"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725604-07AE-4CBA-B237-08AB5F4B0C0B}"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25604-07AE-4CBA-B237-08AB5F4B0C0B}"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25604-07AE-4CBA-B237-08AB5F4B0C0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725604-07AE-4CBA-B237-08AB5F4B0C0B}"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725604-07AE-4CBA-B237-08AB5F4B0C0B}"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25604-07AE-4CBA-B237-08AB5F4B0C0B}"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25604-07AE-4CBA-B237-08AB5F4B0C0B}"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F01F5-EEB9-42DD-949D-3AD3A41501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25604-07AE-4CBA-B237-08AB5F4B0C0B}" type="datetimeFigureOut">
              <a:rPr lang="en-US" smtClean="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F01F5-EEB9-42DD-949D-3AD3A41501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25604-07AE-4CBA-B237-08AB5F4B0C0B}" type="datetimeFigureOut">
              <a:rPr lang="en-US" smtClean="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F01F5-EEB9-42DD-949D-3AD3A41501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8.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31.png"/><Relationship Id="rId5" Type="http://schemas.openxmlformats.org/officeDocument/2006/relationships/diagramLayout" Target="../diagrams/layout1.xml"/><Relationship Id="rId10" Type="http://schemas.openxmlformats.org/officeDocument/2006/relationships/image" Target="../media/image30.png"/><Relationship Id="rId4" Type="http://schemas.openxmlformats.org/officeDocument/2006/relationships/diagramData" Target="../diagrams/data1.xml"/><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customXml" Target="../ink/ink19.xml"/><Relationship Id="rId18" Type="http://schemas.openxmlformats.org/officeDocument/2006/relationships/image" Target="../media/image19.svg"/><Relationship Id="rId3" Type="http://schemas.openxmlformats.org/officeDocument/2006/relationships/image" Target="../media/image32.png"/><Relationship Id="rId7" Type="http://schemas.openxmlformats.org/officeDocument/2006/relationships/customXml" Target="../ink/ink14.xml"/><Relationship Id="rId12" Type="http://schemas.openxmlformats.org/officeDocument/2006/relationships/customXml" Target="../ink/ink18.xml"/><Relationship Id="rId17"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33.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customXml" Target="../ink/ink17.xml"/><Relationship Id="rId5" Type="http://schemas.openxmlformats.org/officeDocument/2006/relationships/image" Target="../media/image170.png"/><Relationship Id="rId15" Type="http://schemas.openxmlformats.org/officeDocument/2006/relationships/customXml" Target="../ink/ink21.xml"/><Relationship Id="rId10" Type="http://schemas.openxmlformats.org/officeDocument/2006/relationships/image" Target="../media/image180.png"/><Relationship Id="rId19" Type="http://schemas.openxmlformats.org/officeDocument/2006/relationships/customXml" Target="../ink/ink22.xml"/><Relationship Id="rId4" Type="http://schemas.openxmlformats.org/officeDocument/2006/relationships/customXml" Target="../ink/ink12.xml"/><Relationship Id="rId9" Type="http://schemas.openxmlformats.org/officeDocument/2006/relationships/customXml" Target="../ink/ink16.xml"/><Relationship Id="rId14" Type="http://schemas.openxmlformats.org/officeDocument/2006/relationships/customXml" Target="../ink/ink20.xml"/></Relationships>
</file>

<file path=ppt/slides/_rels/slide12.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0.xml"/><Relationship Id="rId3" Type="http://schemas.openxmlformats.org/officeDocument/2006/relationships/image" Target="../media/image32.png"/><Relationship Id="rId7" Type="http://schemas.openxmlformats.org/officeDocument/2006/relationships/customXml" Target="../ink/ink25.xml"/><Relationship Id="rId12" Type="http://schemas.openxmlformats.org/officeDocument/2006/relationships/customXml" Target="../ink/ink29.xml"/><Relationship Id="rId17"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8.xml"/><Relationship Id="rId5" Type="http://schemas.openxmlformats.org/officeDocument/2006/relationships/image" Target="../media/image170.png"/><Relationship Id="rId15" Type="http://schemas.openxmlformats.org/officeDocument/2006/relationships/customXml" Target="../ink/ink32.xml"/><Relationship Id="rId10" Type="http://schemas.openxmlformats.org/officeDocument/2006/relationships/image" Target="../media/image180.png"/><Relationship Id="rId4" Type="http://schemas.openxmlformats.org/officeDocument/2006/relationships/customXml" Target="../ink/ink23.xml"/><Relationship Id="rId9" Type="http://schemas.openxmlformats.org/officeDocument/2006/relationships/customXml" Target="../ink/ink27.xml"/><Relationship Id="rId14" Type="http://schemas.openxmlformats.org/officeDocument/2006/relationships/customXml" Target="../ink/ink31.xml"/></Relationships>
</file>

<file path=ppt/slides/_rels/slide13.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41.xml"/><Relationship Id="rId3" Type="http://schemas.openxmlformats.org/officeDocument/2006/relationships/customXml" Target="../ink/ink33.xml"/><Relationship Id="rId7" Type="http://schemas.openxmlformats.org/officeDocument/2006/relationships/customXml" Target="../ink/ink36.xml"/><Relationship Id="rId12" Type="http://schemas.openxmlformats.org/officeDocument/2006/relationships/customXml" Target="../ink/ink40.xml"/><Relationship Id="rId2" Type="http://schemas.openxmlformats.org/officeDocument/2006/relationships/notesSlide" Target="../notesSlides/notesSlide13.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customXml" Target="../ink/ink39.xml"/><Relationship Id="rId5" Type="http://schemas.openxmlformats.org/officeDocument/2006/relationships/customXml" Target="../ink/ink34.xml"/><Relationship Id="rId15" Type="http://schemas.openxmlformats.org/officeDocument/2006/relationships/image" Target="../media/image38.png"/><Relationship Id="rId10" Type="http://schemas.openxmlformats.org/officeDocument/2006/relationships/customXml" Target="../ink/ink38.xml"/><Relationship Id="rId4" Type="http://schemas.openxmlformats.org/officeDocument/2006/relationships/image" Target="../media/image170.png"/><Relationship Id="rId9" Type="http://schemas.openxmlformats.org/officeDocument/2006/relationships/customXml" Target="../ink/ink37.xml"/><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50.xml"/><Relationship Id="rId3" Type="http://schemas.openxmlformats.org/officeDocument/2006/relationships/customXml" Target="../ink/ink42.xml"/><Relationship Id="rId7" Type="http://schemas.openxmlformats.org/officeDocument/2006/relationships/customXml" Target="../ink/ink45.xml"/><Relationship Id="rId12" Type="http://schemas.openxmlformats.org/officeDocument/2006/relationships/customXml" Target="../ink/ink4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customXml" Target="../ink/ink48.xml"/><Relationship Id="rId5" Type="http://schemas.openxmlformats.org/officeDocument/2006/relationships/customXml" Target="../ink/ink43.xml"/><Relationship Id="rId15" Type="http://schemas.openxmlformats.org/officeDocument/2006/relationships/image" Target="../media/image40.png"/><Relationship Id="rId10" Type="http://schemas.openxmlformats.org/officeDocument/2006/relationships/customXml" Target="../ink/ink47.xml"/><Relationship Id="rId4" Type="http://schemas.openxmlformats.org/officeDocument/2006/relationships/image" Target="../media/image170.png"/><Relationship Id="rId9" Type="http://schemas.openxmlformats.org/officeDocument/2006/relationships/customXml" Target="../ink/ink46.xml"/><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59.xml"/><Relationship Id="rId3" Type="http://schemas.openxmlformats.org/officeDocument/2006/relationships/customXml" Target="../ink/ink51.xml"/><Relationship Id="rId7" Type="http://schemas.openxmlformats.org/officeDocument/2006/relationships/customXml" Target="../ink/ink54.xml"/><Relationship Id="rId12" Type="http://schemas.openxmlformats.org/officeDocument/2006/relationships/customXml" Target="../ink/ink5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53.xml"/><Relationship Id="rId11" Type="http://schemas.openxmlformats.org/officeDocument/2006/relationships/customXml" Target="../ink/ink57.xml"/><Relationship Id="rId5" Type="http://schemas.openxmlformats.org/officeDocument/2006/relationships/customXml" Target="../ink/ink52.xml"/><Relationship Id="rId15" Type="http://schemas.openxmlformats.org/officeDocument/2006/relationships/image" Target="../media/image41.png"/><Relationship Id="rId10" Type="http://schemas.openxmlformats.org/officeDocument/2006/relationships/customXml" Target="../ink/ink56.xml"/><Relationship Id="rId4" Type="http://schemas.openxmlformats.org/officeDocument/2006/relationships/image" Target="../media/image170.png"/><Relationship Id="rId9" Type="http://schemas.openxmlformats.org/officeDocument/2006/relationships/customXml" Target="../ink/ink55.xml"/><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68.xml"/><Relationship Id="rId3" Type="http://schemas.openxmlformats.org/officeDocument/2006/relationships/customXml" Target="../ink/ink60.xml"/><Relationship Id="rId7" Type="http://schemas.openxmlformats.org/officeDocument/2006/relationships/customXml" Target="../ink/ink63.xml"/><Relationship Id="rId12" Type="http://schemas.openxmlformats.org/officeDocument/2006/relationships/customXml" Target="../ink/ink67.xml"/><Relationship Id="rId17" Type="http://schemas.openxmlformats.org/officeDocument/2006/relationships/image" Target="../media/image44.png"/><Relationship Id="rId2" Type="http://schemas.openxmlformats.org/officeDocument/2006/relationships/notesSlide" Target="../notesSlides/notesSlide16.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customXml" Target="../ink/ink66.xml"/><Relationship Id="rId5" Type="http://schemas.openxmlformats.org/officeDocument/2006/relationships/customXml" Target="../ink/ink61.xml"/><Relationship Id="rId15" Type="http://schemas.openxmlformats.org/officeDocument/2006/relationships/image" Target="../media/image42.png"/><Relationship Id="rId10" Type="http://schemas.openxmlformats.org/officeDocument/2006/relationships/customXml" Target="../ink/ink65.xml"/><Relationship Id="rId4" Type="http://schemas.openxmlformats.org/officeDocument/2006/relationships/image" Target="../media/image170.png"/><Relationship Id="rId9" Type="http://schemas.openxmlformats.org/officeDocument/2006/relationships/customXml" Target="../ink/ink64.xml"/><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77.xml"/><Relationship Id="rId3" Type="http://schemas.openxmlformats.org/officeDocument/2006/relationships/customXml" Target="../ink/ink69.xml"/><Relationship Id="rId7" Type="http://schemas.openxmlformats.org/officeDocument/2006/relationships/customXml" Target="../ink/ink72.xml"/><Relationship Id="rId12" Type="http://schemas.openxmlformats.org/officeDocument/2006/relationships/customXml" Target="../ink/ink76.xml"/><Relationship Id="rId2" Type="http://schemas.openxmlformats.org/officeDocument/2006/relationships/notesSlide" Target="../notesSlides/notesSlide17.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71.xml"/><Relationship Id="rId11" Type="http://schemas.openxmlformats.org/officeDocument/2006/relationships/customXml" Target="../ink/ink75.xml"/><Relationship Id="rId5" Type="http://schemas.openxmlformats.org/officeDocument/2006/relationships/customXml" Target="../ink/ink70.xml"/><Relationship Id="rId15" Type="http://schemas.openxmlformats.org/officeDocument/2006/relationships/image" Target="../media/image45.png"/><Relationship Id="rId10" Type="http://schemas.openxmlformats.org/officeDocument/2006/relationships/customXml" Target="../ink/ink74.xml"/><Relationship Id="rId4" Type="http://schemas.openxmlformats.org/officeDocument/2006/relationships/image" Target="../media/image170.png"/><Relationship Id="rId9" Type="http://schemas.openxmlformats.org/officeDocument/2006/relationships/customXml" Target="../ink/ink73.xml"/><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86.xml"/><Relationship Id="rId18" Type="http://schemas.openxmlformats.org/officeDocument/2006/relationships/image" Target="../media/image50.png"/><Relationship Id="rId3" Type="http://schemas.openxmlformats.org/officeDocument/2006/relationships/customXml" Target="../ink/ink78.xml"/><Relationship Id="rId7" Type="http://schemas.openxmlformats.org/officeDocument/2006/relationships/customXml" Target="../ink/ink81.xml"/><Relationship Id="rId12" Type="http://schemas.openxmlformats.org/officeDocument/2006/relationships/customXml" Target="../ink/ink85.xml"/><Relationship Id="rId17" Type="http://schemas.openxmlformats.org/officeDocument/2006/relationships/image" Target="../media/image49.png"/><Relationship Id="rId2" Type="http://schemas.openxmlformats.org/officeDocument/2006/relationships/notesSlide" Target="../notesSlides/notesSlide18.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customXml" Target="../ink/ink84.xml"/><Relationship Id="rId5" Type="http://schemas.openxmlformats.org/officeDocument/2006/relationships/customXml" Target="../ink/ink79.xml"/><Relationship Id="rId15" Type="http://schemas.openxmlformats.org/officeDocument/2006/relationships/image" Target="../media/image47.png"/><Relationship Id="rId10" Type="http://schemas.openxmlformats.org/officeDocument/2006/relationships/customXml" Target="../ink/ink83.xml"/><Relationship Id="rId4" Type="http://schemas.openxmlformats.org/officeDocument/2006/relationships/image" Target="../media/image170.png"/><Relationship Id="rId9" Type="http://schemas.openxmlformats.org/officeDocument/2006/relationships/customXml" Target="../ink/ink82.xml"/><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95.xml"/><Relationship Id="rId3" Type="http://schemas.openxmlformats.org/officeDocument/2006/relationships/customXml" Target="../ink/ink87.xml"/><Relationship Id="rId7" Type="http://schemas.openxmlformats.org/officeDocument/2006/relationships/customXml" Target="../ink/ink90.xml"/><Relationship Id="rId12" Type="http://schemas.openxmlformats.org/officeDocument/2006/relationships/customXml" Target="../ink/ink94.xml"/><Relationship Id="rId2" Type="http://schemas.openxmlformats.org/officeDocument/2006/relationships/notesSlide" Target="../notesSlides/notesSlide19.xml"/><Relationship Id="rId16" Type="http://schemas.openxmlformats.org/officeDocument/2006/relationships/image" Target="../media/image52.png"/><Relationship Id="rId1" Type="http://schemas.openxmlformats.org/officeDocument/2006/relationships/slideLayout" Target="../slideLayouts/slideLayout15.xml"/><Relationship Id="rId6" Type="http://schemas.openxmlformats.org/officeDocument/2006/relationships/customXml" Target="../ink/ink89.xml"/><Relationship Id="rId11" Type="http://schemas.openxmlformats.org/officeDocument/2006/relationships/customXml" Target="../ink/ink93.xml"/><Relationship Id="rId5" Type="http://schemas.openxmlformats.org/officeDocument/2006/relationships/customXml" Target="../ink/ink88.xml"/><Relationship Id="rId15" Type="http://schemas.openxmlformats.org/officeDocument/2006/relationships/image" Target="../media/image51.png"/><Relationship Id="rId10" Type="http://schemas.openxmlformats.org/officeDocument/2006/relationships/customXml" Target="../ink/ink92.xml"/><Relationship Id="rId4" Type="http://schemas.openxmlformats.org/officeDocument/2006/relationships/image" Target="../media/image170.png"/><Relationship Id="rId9" Type="http://schemas.openxmlformats.org/officeDocument/2006/relationships/customXml" Target="../ink/ink91.xml"/><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4.xml"/><Relationship Id="rId18" Type="http://schemas.openxmlformats.org/officeDocument/2006/relationships/customXml" Target="../ink/ink7.xml"/><Relationship Id="rId26" Type="http://schemas.openxmlformats.org/officeDocument/2006/relationships/image" Target="../media/image16.png"/><Relationship Id="rId3" Type="http://schemas.openxmlformats.org/officeDocument/2006/relationships/image" Target="../media/image4.png"/><Relationship Id="rId21" Type="http://schemas.openxmlformats.org/officeDocument/2006/relationships/customXml" Target="../ink/ink9.xml"/><Relationship Id="rId7" Type="http://schemas.openxmlformats.org/officeDocument/2006/relationships/customXml" Target="../ink/ink1.xml"/><Relationship Id="rId12" Type="http://schemas.openxmlformats.org/officeDocument/2006/relationships/image" Target="../media/image10.png"/><Relationship Id="rId17" Type="http://schemas.openxmlformats.org/officeDocument/2006/relationships/image" Target="../media/image12.png"/><Relationship Id="rId25"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3.xml"/><Relationship Id="rId24" Type="http://schemas.openxmlformats.org/officeDocument/2006/relationships/customXml" Target="../ink/ink11.xml"/><Relationship Id="rId5" Type="http://schemas.openxmlformats.org/officeDocument/2006/relationships/image" Target="../media/image6.png"/><Relationship Id="rId15" Type="http://schemas.openxmlformats.org/officeDocument/2006/relationships/customXml" Target="../ink/ink5.xml"/><Relationship Id="rId23" Type="http://schemas.openxmlformats.org/officeDocument/2006/relationships/customXml" Target="../ink/ink10.xml"/><Relationship Id="rId28"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13.png"/><Relationship Id="rId4" Type="http://schemas.openxmlformats.org/officeDocument/2006/relationships/image" Target="../media/image5.jpg"/><Relationship Id="rId9" Type="http://schemas.openxmlformats.org/officeDocument/2006/relationships/customXml" Target="../ink/ink2.xml"/><Relationship Id="rId14" Type="http://schemas.openxmlformats.org/officeDocument/2006/relationships/image" Target="../media/image11.png"/><Relationship Id="rId22" Type="http://schemas.openxmlformats.org/officeDocument/2006/relationships/image" Target="../media/image14.png"/><Relationship Id="rId27" Type="http://schemas.openxmlformats.org/officeDocument/2006/relationships/image" Target="../media/image17.png"/></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104.xml"/><Relationship Id="rId3" Type="http://schemas.openxmlformats.org/officeDocument/2006/relationships/customXml" Target="../ink/ink96.xml"/><Relationship Id="rId7" Type="http://schemas.openxmlformats.org/officeDocument/2006/relationships/customXml" Target="../ink/ink99.xml"/><Relationship Id="rId12" Type="http://schemas.openxmlformats.org/officeDocument/2006/relationships/customXml" Target="../ink/ink103.xml"/><Relationship Id="rId2" Type="http://schemas.openxmlformats.org/officeDocument/2006/relationships/notesSlide" Target="../notesSlides/notesSlide20.xml"/><Relationship Id="rId16" Type="http://schemas.openxmlformats.org/officeDocument/2006/relationships/image" Target="../media/image54.png"/><Relationship Id="rId1" Type="http://schemas.openxmlformats.org/officeDocument/2006/relationships/slideLayout" Target="../slideLayouts/slideLayout15.xml"/><Relationship Id="rId6" Type="http://schemas.openxmlformats.org/officeDocument/2006/relationships/customXml" Target="../ink/ink98.xml"/><Relationship Id="rId11" Type="http://schemas.openxmlformats.org/officeDocument/2006/relationships/customXml" Target="../ink/ink102.xml"/><Relationship Id="rId5" Type="http://schemas.openxmlformats.org/officeDocument/2006/relationships/customXml" Target="../ink/ink97.xml"/><Relationship Id="rId15" Type="http://schemas.openxmlformats.org/officeDocument/2006/relationships/image" Target="../media/image53.png"/><Relationship Id="rId10" Type="http://schemas.openxmlformats.org/officeDocument/2006/relationships/customXml" Target="../ink/ink101.xml"/><Relationship Id="rId4" Type="http://schemas.openxmlformats.org/officeDocument/2006/relationships/image" Target="../media/image170.png"/><Relationship Id="rId9" Type="http://schemas.openxmlformats.org/officeDocument/2006/relationships/customXml" Target="../ink/ink100.xml"/><Relationship Id="rId1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113.xml"/><Relationship Id="rId3" Type="http://schemas.openxmlformats.org/officeDocument/2006/relationships/customXml" Target="../ink/ink105.xml"/><Relationship Id="rId7" Type="http://schemas.openxmlformats.org/officeDocument/2006/relationships/customXml" Target="../ink/ink108.xml"/><Relationship Id="rId12" Type="http://schemas.openxmlformats.org/officeDocument/2006/relationships/customXml" Target="../ink/ink112.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customXml" Target="../ink/ink107.xml"/><Relationship Id="rId11" Type="http://schemas.openxmlformats.org/officeDocument/2006/relationships/customXml" Target="../ink/ink111.xml"/><Relationship Id="rId5" Type="http://schemas.openxmlformats.org/officeDocument/2006/relationships/customXml" Target="../ink/ink106.xml"/><Relationship Id="rId15" Type="http://schemas.openxmlformats.org/officeDocument/2006/relationships/image" Target="../media/image55.png"/><Relationship Id="rId10" Type="http://schemas.openxmlformats.org/officeDocument/2006/relationships/customXml" Target="../ink/ink110.xml"/><Relationship Id="rId4" Type="http://schemas.openxmlformats.org/officeDocument/2006/relationships/image" Target="../media/image170.png"/><Relationship Id="rId9" Type="http://schemas.openxmlformats.org/officeDocument/2006/relationships/customXml" Target="../ink/ink109.xml"/><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122.xml"/><Relationship Id="rId3" Type="http://schemas.openxmlformats.org/officeDocument/2006/relationships/customXml" Target="../ink/ink114.xml"/><Relationship Id="rId7" Type="http://schemas.openxmlformats.org/officeDocument/2006/relationships/customXml" Target="../ink/ink117.xml"/><Relationship Id="rId12" Type="http://schemas.openxmlformats.org/officeDocument/2006/relationships/customXml" Target="../ink/ink121.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customXml" Target="../ink/ink116.xml"/><Relationship Id="rId11" Type="http://schemas.openxmlformats.org/officeDocument/2006/relationships/customXml" Target="../ink/ink120.xml"/><Relationship Id="rId5" Type="http://schemas.openxmlformats.org/officeDocument/2006/relationships/customXml" Target="../ink/ink115.xml"/><Relationship Id="rId15" Type="http://schemas.openxmlformats.org/officeDocument/2006/relationships/image" Target="../media/image56.png"/><Relationship Id="rId10" Type="http://schemas.openxmlformats.org/officeDocument/2006/relationships/customXml" Target="../ink/ink119.xml"/><Relationship Id="rId4" Type="http://schemas.openxmlformats.org/officeDocument/2006/relationships/image" Target="../media/image170.png"/><Relationship Id="rId9" Type="http://schemas.openxmlformats.org/officeDocument/2006/relationships/customXml" Target="../ink/ink118.xml"/><Relationship Id="rId1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131.xml"/><Relationship Id="rId3" Type="http://schemas.openxmlformats.org/officeDocument/2006/relationships/customXml" Target="../ink/ink123.xml"/><Relationship Id="rId7" Type="http://schemas.openxmlformats.org/officeDocument/2006/relationships/customXml" Target="../ink/ink126.xml"/><Relationship Id="rId12" Type="http://schemas.openxmlformats.org/officeDocument/2006/relationships/customXml" Target="../ink/ink130.xml"/><Relationship Id="rId2" Type="http://schemas.openxmlformats.org/officeDocument/2006/relationships/notesSlide" Target="../notesSlides/notesSlide23.xml"/><Relationship Id="rId16" Type="http://schemas.openxmlformats.org/officeDocument/2006/relationships/image" Target="../media/image58.png"/><Relationship Id="rId1" Type="http://schemas.openxmlformats.org/officeDocument/2006/relationships/slideLayout" Target="../slideLayouts/slideLayout15.xml"/><Relationship Id="rId6" Type="http://schemas.openxmlformats.org/officeDocument/2006/relationships/customXml" Target="../ink/ink125.xml"/><Relationship Id="rId11" Type="http://schemas.openxmlformats.org/officeDocument/2006/relationships/customXml" Target="../ink/ink129.xml"/><Relationship Id="rId5" Type="http://schemas.openxmlformats.org/officeDocument/2006/relationships/customXml" Target="../ink/ink124.xml"/><Relationship Id="rId15" Type="http://schemas.openxmlformats.org/officeDocument/2006/relationships/image" Target="../media/image57.png"/><Relationship Id="rId10" Type="http://schemas.openxmlformats.org/officeDocument/2006/relationships/customXml" Target="../ink/ink128.xml"/><Relationship Id="rId4" Type="http://schemas.openxmlformats.org/officeDocument/2006/relationships/image" Target="../media/image170.png"/><Relationship Id="rId9" Type="http://schemas.openxmlformats.org/officeDocument/2006/relationships/customXml" Target="../ink/ink127.xml"/><Relationship Id="rId1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60.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srcRect t="60662"/>
          <a:stretch>
            <a:fillRect/>
          </a:stretch>
        </p:blipFill>
        <p:spPr>
          <a:xfrm>
            <a:off x="1" y="3432432"/>
            <a:ext cx="12191999" cy="3425600"/>
          </a:xfrm>
          <a:prstGeom prst="rect">
            <a:avLst/>
          </a:prstGeom>
          <a:noFill/>
          <a:ln>
            <a:noFill/>
          </a:ln>
        </p:spPr>
      </p:pic>
      <p:sp>
        <p:nvSpPr>
          <p:cNvPr id="106" name="Google Shape;106;p15"/>
          <p:cNvSpPr/>
          <p:nvPr/>
        </p:nvSpPr>
        <p:spPr>
          <a:xfrm>
            <a:off x="0" y="0"/>
            <a:ext cx="12192000" cy="3430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5"/>
          <p:cNvSpPr/>
          <p:nvPr/>
        </p:nvSpPr>
        <p:spPr>
          <a:xfrm rot="-156123">
            <a:off x="2871800" y="1524873"/>
            <a:ext cx="6061851" cy="4281616"/>
          </a:xfrm>
          <a:prstGeom prst="roundRect">
            <a:avLst>
              <a:gd name="adj" fmla="val 0"/>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a:buClr>
                <a:srgbClr val="000000"/>
              </a:buClr>
              <a:buSzPts val="1400"/>
            </a:pP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5"/>
          <p:cNvSpPr/>
          <p:nvPr/>
        </p:nvSpPr>
        <p:spPr>
          <a:xfrm>
            <a:off x="3074949" y="1321716"/>
            <a:ext cx="6062000" cy="4281600"/>
          </a:xfrm>
          <a:prstGeom prst="roundRect">
            <a:avLst>
              <a:gd name="adj" fmla="val 0"/>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a:buClr>
                <a:srgbClr val="000000"/>
              </a:buClr>
              <a:buSzPts val="1400"/>
            </a:pPr>
            <a:endParaRPr sz="1865">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9" name="Google Shape;109;p15"/>
          <p:cNvGrpSpPr/>
          <p:nvPr/>
        </p:nvGrpSpPr>
        <p:grpSpPr>
          <a:xfrm rot="-468310">
            <a:off x="3065321" y="1321706"/>
            <a:ext cx="6061529" cy="4281544"/>
            <a:chOff x="2263048" y="1183007"/>
            <a:chExt cx="4546310" cy="3211273"/>
          </a:xfrm>
        </p:grpSpPr>
        <p:sp>
          <p:nvSpPr>
            <p:cNvPr id="110" name="Google Shape;110;p15"/>
            <p:cNvSpPr/>
            <p:nvPr/>
          </p:nvSpPr>
          <p:spPr>
            <a:xfrm rot="231561">
              <a:off x="2263048" y="1183007"/>
              <a:ext cx="4546310" cy="3211273"/>
            </a:xfrm>
            <a:prstGeom prst="roundRect">
              <a:avLst>
                <a:gd name="adj" fmla="val 0"/>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a:buClr>
                  <a:srgbClr val="000000"/>
                </a:buClr>
                <a:buSzPts val="1400"/>
              </a:pP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15"/>
            <p:cNvSpPr txBox="1"/>
            <p:nvPr/>
          </p:nvSpPr>
          <p:spPr>
            <a:xfrm rot="243031">
              <a:off x="2651951" y="2617986"/>
              <a:ext cx="4047510" cy="638488"/>
            </a:xfrm>
            <a:prstGeom prst="rect">
              <a:avLst/>
            </a:prstGeom>
            <a:solidFill>
              <a:srgbClr val="FFFFFF"/>
            </a:solidFill>
            <a:ln>
              <a:noFill/>
            </a:ln>
          </p:spPr>
          <p:txBody>
            <a:bodyPr spcFirstLastPara="1" wrap="square" lIns="121900" tIns="121900" rIns="121900" bIns="121900" anchor="b" anchorCtr="0">
              <a:noAutofit/>
            </a:bodyPr>
            <a:lstStyle/>
            <a:p>
              <a:pPr>
                <a:buClr>
                  <a:srgbClr val="000000"/>
                </a:buClr>
                <a:buSzPts val="1400"/>
              </a:pPr>
              <a:r>
                <a:rPr lang="en-GB" sz="1865" dirty="0">
                  <a:solidFill>
                    <a:srgbClr val="434343"/>
                  </a:solidFill>
                  <a:latin typeface="Lato"/>
                  <a:ea typeface="Lato"/>
                  <a:cs typeface="Lato"/>
                  <a:sym typeface="Lato"/>
                </a:rPr>
                <a:t>                  </a:t>
              </a:r>
              <a:r>
                <a:rPr lang="en-GB" sz="5735" dirty="0">
                  <a:solidFill>
                    <a:srgbClr val="434343"/>
                  </a:solidFill>
                  <a:latin typeface="Lato"/>
                  <a:ea typeface="Lato"/>
                  <a:cs typeface="Lato"/>
                  <a:sym typeface="Lato"/>
                </a:rPr>
                <a:t>Dobrý den</a:t>
              </a:r>
              <a:r>
                <a:rPr lang="en-GB" sz="8000" dirty="0">
                  <a:solidFill>
                    <a:srgbClr val="434343"/>
                  </a:solidFill>
                  <a:latin typeface="Lato"/>
                  <a:ea typeface="Lato"/>
                  <a:cs typeface="Lato"/>
                  <a:sym typeface="Lato"/>
                </a:rPr>
                <a:t>!</a:t>
              </a:r>
              <a:endParaRPr sz="8000" dirty="0">
                <a:solidFill>
                  <a:srgbClr val="434343"/>
                </a:solidFill>
                <a:latin typeface="Lato"/>
                <a:ea typeface="Lato"/>
                <a:cs typeface="Lato"/>
                <a:sym typeface="Lato"/>
              </a:endParaRPr>
            </a:p>
            <a:p>
              <a:pPr>
                <a:buClr>
                  <a:srgbClr val="000000"/>
                </a:buClr>
                <a:buSzPts val="1400"/>
              </a:pPr>
              <a:r>
                <a:rPr lang="en-GB" sz="1865" dirty="0">
                  <a:solidFill>
                    <a:srgbClr val="434343"/>
                  </a:solidFill>
                  <a:latin typeface="Lato"/>
                  <a:ea typeface="Lato"/>
                  <a:cs typeface="Lato"/>
                  <a:sym typeface="Lato"/>
                </a:rPr>
                <a:t>                                              </a:t>
              </a:r>
              <a:r>
                <a:rPr lang="en-GB" sz="2000" dirty="0">
                  <a:solidFill>
                    <a:srgbClr val="434343"/>
                  </a:solidFill>
                  <a:latin typeface="Lato"/>
                  <a:ea typeface="Lato"/>
                  <a:cs typeface="Lato"/>
                  <a:sym typeface="Lato"/>
                </a:rPr>
                <a:t>Dang Quy Tai</a:t>
              </a:r>
              <a:endParaRPr sz="2000" dirty="0">
                <a:solidFill>
                  <a:srgbClr val="434343"/>
                </a:solidFill>
                <a:latin typeface="Lato"/>
                <a:ea typeface="Lato"/>
                <a:cs typeface="Lato"/>
                <a:sym typeface="Lato"/>
              </a:endParaRPr>
            </a:p>
            <a:p>
              <a:pPr marL="1828800">
                <a:buClr>
                  <a:srgbClr val="000000"/>
                </a:buClr>
                <a:buSzPts val="1400"/>
              </a:pPr>
              <a:r>
                <a:rPr lang="en-GB" sz="2000" dirty="0">
                  <a:solidFill>
                    <a:srgbClr val="434343"/>
                  </a:solidFill>
                  <a:latin typeface="Lato"/>
                  <a:ea typeface="Lato"/>
                  <a:cs typeface="Lato"/>
                  <a:sym typeface="Lato"/>
                </a:rPr>
                <a:t>Nguyen Thanh Hiep</a:t>
              </a:r>
              <a:endParaRPr sz="2000" dirty="0">
                <a:solidFill>
                  <a:srgbClr val="434343"/>
                </a:solidFill>
                <a:latin typeface="Lato"/>
                <a:ea typeface="Lato"/>
                <a:cs typeface="Lato"/>
                <a:sym typeface="Lato"/>
              </a:endParaRPr>
            </a:p>
          </p:txBody>
        </p:sp>
        <p:sp>
          <p:nvSpPr>
            <p:cNvPr id="112" name="Google Shape;112;p15"/>
            <p:cNvSpPr txBox="1"/>
            <p:nvPr/>
          </p:nvSpPr>
          <p:spPr>
            <a:xfrm rot="243204">
              <a:off x="3537827" y="3225006"/>
              <a:ext cx="2699252" cy="623141"/>
            </a:xfrm>
            <a:prstGeom prst="rect">
              <a:avLst/>
            </a:prstGeom>
            <a:solidFill>
              <a:srgbClr val="FFFFFF"/>
            </a:solidFill>
            <a:ln>
              <a:noFill/>
            </a:ln>
          </p:spPr>
          <p:txBody>
            <a:bodyPr spcFirstLastPara="1" wrap="square" lIns="121900" tIns="121900" rIns="121900" bIns="121900" anchor="t" anchorCtr="0">
              <a:noAutofit/>
            </a:bodyPr>
            <a:lstStyle/>
            <a:p>
              <a:pPr algn="ctr">
                <a:buClr>
                  <a:srgbClr val="000000"/>
                </a:buClr>
                <a:buSzPts val="1800"/>
              </a:pPr>
              <a:r>
                <a:rPr lang="en-GB" sz="2500" dirty="0">
                  <a:solidFill>
                    <a:srgbClr val="666666"/>
                  </a:solidFill>
                  <a:latin typeface="Lato"/>
                  <a:ea typeface="Lato"/>
                  <a:cs typeface="Lato"/>
                  <a:sym typeface="Lato"/>
                </a:rPr>
                <a:t> </a:t>
              </a:r>
              <a:r>
                <a:rPr lang="vi-VN" sz="2500" dirty="0">
                  <a:solidFill>
                    <a:srgbClr val="666666"/>
                  </a:solidFill>
                  <a:latin typeface="Lato"/>
                  <a:ea typeface="Lato"/>
                  <a:cs typeface="Lato"/>
                  <a:sym typeface="Lato"/>
                </a:rPr>
                <a:t>--</a:t>
              </a:r>
              <a:r>
                <a:rPr lang="vi-VN" sz="2400" dirty="0">
                  <a:solidFill>
                    <a:srgbClr val="434343"/>
                  </a:solidFill>
                  <a:sym typeface="Lato"/>
                </a:rPr>
                <a:t>23-5KB-C--</a:t>
              </a:r>
              <a:endParaRPr sz="2400" dirty="0">
                <a:solidFill>
                  <a:srgbClr val="434343"/>
                </a:solidFill>
                <a:latin typeface="Lato"/>
                <a:sym typeface="Lato"/>
              </a:endParaRPr>
            </a:p>
          </p:txBody>
        </p:sp>
      </p:grpSp>
      <p:pic>
        <p:nvPicPr>
          <p:cNvPr id="113" name="Google Shape;113;p15" descr="Současnost - Vojenská škola CZ"/>
          <p:cNvPicPr preferRelativeResize="0"/>
          <p:nvPr/>
        </p:nvPicPr>
        <p:blipFill rotWithShape="1">
          <a:blip r:embed="rId4"/>
          <a:srcRect/>
          <a:stretch>
            <a:fillRect/>
          </a:stretch>
        </p:blipFill>
        <p:spPr>
          <a:xfrm>
            <a:off x="340767" y="227167"/>
            <a:ext cx="2171700" cy="1447800"/>
          </a:xfrm>
          <a:prstGeom prst="rect">
            <a:avLst/>
          </a:prstGeom>
          <a:noFill/>
          <a:ln>
            <a:noFill/>
          </a:ln>
        </p:spPr>
      </p:pic>
      <p:pic>
        <p:nvPicPr>
          <p:cNvPr id="5" name="Picture 4" descr="A picture containing diagram&#10;&#10;Description automatically generated"/>
          <p:cNvPicPr>
            <a:picLocks noChangeAspect="1"/>
          </p:cNvPicPr>
          <p:nvPr/>
        </p:nvPicPr>
        <p:blipFill rotWithShape="1">
          <a:blip r:embed="rId5">
            <a:extLst>
              <a:ext uri="{28A0092B-C50C-407E-A947-70E740481C1C}">
                <a14:useLocalDpi xmlns:a14="http://schemas.microsoft.com/office/drawing/2010/main" val="0"/>
              </a:ext>
            </a:extLst>
          </a:blip>
          <a:srcRect l="13456" t="17710" r="19675" b="25867"/>
          <a:stretch>
            <a:fillRect/>
          </a:stretch>
        </p:blipFill>
        <p:spPr>
          <a:xfrm>
            <a:off x="9409022" y="170067"/>
            <a:ext cx="2640934" cy="9481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p:cNvSpPr>
            <a:spLocks noGrp="1"/>
          </p:cNvSpPr>
          <p:nvPr>
            <p:ph type="title"/>
          </p:nvPr>
        </p:nvSpPr>
        <p:spPr>
          <a:xfrm>
            <a:off x="5526156" y="365125"/>
            <a:ext cx="5827643" cy="1433433"/>
          </a:xfrm>
        </p:spPr>
        <p:txBody>
          <a:bodyPr anchor="b">
            <a:normAutofit/>
          </a:bodyPr>
          <a:lstStyle/>
          <a:p>
            <a:r>
              <a:rPr lang="vi-VN" dirty="0"/>
              <a:t>Happy coding</a:t>
            </a:r>
            <a:endParaRPr lang="en-US" dirty="0"/>
          </a:p>
        </p:txBody>
      </p:sp>
      <p:pic>
        <p:nvPicPr>
          <p:cNvPr id="6" name="Picture 5" descr="Text&#10;&#10;Description automatically generated"/>
          <p:cNvPicPr>
            <a:picLocks noChangeAspect="1"/>
          </p:cNvPicPr>
          <p:nvPr/>
        </p:nvPicPr>
        <p:blipFill rotWithShape="1">
          <a:blip r:embed="rId3"/>
          <a:srcRect b="11279"/>
          <a:stretch>
            <a:fillRect/>
          </a:stretch>
        </p:blipFill>
        <p:spPr>
          <a:xfrm>
            <a:off x="110518" y="761855"/>
            <a:ext cx="4863548" cy="764749"/>
          </a:xfrm>
          <a:prstGeom prst="rect">
            <a:avLst/>
          </a:prstGeom>
        </p:spPr>
      </p:pic>
      <p:graphicFrame>
        <p:nvGraphicFramePr>
          <p:cNvPr id="11" name="TextBox 8"/>
          <p:cNvGraphicFramePr/>
          <p:nvPr/>
        </p:nvGraphicFramePr>
        <p:xfrm>
          <a:off x="5526156" y="2055813"/>
          <a:ext cx="5827644" cy="4121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7" name="Picture 16"/>
          <p:cNvPicPr>
            <a:picLocks noChangeAspect="1"/>
          </p:cNvPicPr>
          <p:nvPr/>
        </p:nvPicPr>
        <p:blipFill>
          <a:blip r:embed="rId9"/>
          <a:stretch>
            <a:fillRect/>
          </a:stretch>
        </p:blipFill>
        <p:spPr>
          <a:xfrm>
            <a:off x="88595" y="1572687"/>
            <a:ext cx="4883947" cy="1571844"/>
          </a:xfrm>
          <a:prstGeom prst="rect">
            <a:avLst/>
          </a:prstGeom>
        </p:spPr>
      </p:pic>
      <p:pic>
        <p:nvPicPr>
          <p:cNvPr id="24" name="Picture 23"/>
          <p:cNvPicPr>
            <a:picLocks noChangeAspect="1"/>
          </p:cNvPicPr>
          <p:nvPr/>
        </p:nvPicPr>
        <p:blipFill rotWithShape="1">
          <a:blip r:embed="rId10"/>
          <a:srcRect r="52900"/>
          <a:stretch>
            <a:fillRect/>
          </a:stretch>
        </p:blipFill>
        <p:spPr>
          <a:xfrm>
            <a:off x="110518" y="3201640"/>
            <a:ext cx="2493785" cy="3403889"/>
          </a:xfrm>
          <a:prstGeom prst="rect">
            <a:avLst/>
          </a:prstGeom>
        </p:spPr>
      </p:pic>
      <p:pic>
        <p:nvPicPr>
          <p:cNvPr id="25" name="Picture 24"/>
          <p:cNvPicPr>
            <a:picLocks noChangeAspect="1"/>
          </p:cNvPicPr>
          <p:nvPr/>
        </p:nvPicPr>
        <p:blipFill rotWithShape="1">
          <a:blip r:embed="rId11"/>
          <a:srcRect l="4201" r="19348"/>
          <a:stretch>
            <a:fillRect/>
          </a:stretch>
        </p:blipFill>
        <p:spPr>
          <a:xfrm>
            <a:off x="2714821" y="3201640"/>
            <a:ext cx="2257721" cy="3506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56" y="101733"/>
            <a:ext cx="10909640" cy="1065836"/>
          </a:xfrm>
        </p:spPr>
        <p:txBody>
          <a:bodyPr vert="horz" lIns="91440" tIns="45720" rIns="91440" bIns="45720" rtlCol="0" anchor="ctr">
            <a:normAutofit/>
          </a:bodyPr>
          <a:lstStyle/>
          <a:p>
            <a:pPr algn="ctr"/>
            <a:r>
              <a:rPr lang="en-US" sz="6600" b="1" i="0" dirty="0">
                <a:effectLst/>
              </a:rPr>
              <a:t>DB</a:t>
            </a:r>
            <a:r>
              <a:rPr lang="vi-VN" sz="6600" b="1" i="0" dirty="0">
                <a:effectLst/>
              </a:rPr>
              <a:t> </a:t>
            </a:r>
            <a:r>
              <a:rPr lang="en-US" sz="6600" b="1" i="0" dirty="0">
                <a:effectLst/>
              </a:rPr>
              <a:t>Models</a:t>
            </a:r>
          </a:p>
        </p:txBody>
      </p:sp>
      <p:pic>
        <p:nvPicPr>
          <p:cNvPr id="3" name="Picture 2"/>
          <p:cNvPicPr>
            <a:picLocks noChangeAspect="1"/>
          </p:cNvPicPr>
          <p:nvPr/>
        </p:nvPicPr>
        <p:blipFill>
          <a:blip r:embed="rId3"/>
          <a:stretch>
            <a:fillRect/>
          </a:stretch>
        </p:blipFill>
        <p:spPr>
          <a:xfrm>
            <a:off x="3389376" y="966497"/>
            <a:ext cx="5410200" cy="32249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559205" y="790618"/>
              <a:ext cx="360" cy="360"/>
            </p14:xfrm>
          </p:contentPart>
        </mc:Choice>
        <mc:Fallback xmlns="">
          <p:pic>
            <p:nvPicPr>
              <p:cNvPr id="4" name="Ink 3"/>
            </p:nvPicPr>
            <p:blipFill>
              <a:blip r:embed="rId5"/>
            </p:blipFill>
            <p:spPr>
              <a:xfrm>
                <a:off x="455920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769445" y="1024978"/>
              <a:ext cx="360" cy="360"/>
            </p14:xfrm>
          </p:contentPart>
        </mc:Choice>
        <mc:Fallback xmlns="">
          <p:pic>
            <p:nvPicPr>
              <p:cNvPr id="5" name="Ink 4"/>
            </p:nvPicPr>
            <p:blipFill>
              <a:blip r:embed="rId5"/>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399445" y="765778"/>
              <a:ext cx="360" cy="360"/>
            </p14:xfrm>
          </p:contentPart>
        </mc:Choice>
        <mc:Fallback xmlns="">
          <p:pic>
            <p:nvPicPr>
              <p:cNvPr id="6" name="Ink 5"/>
            </p:nvPicPr>
            <p:blipFill>
              <a:blip r:embed="rId5"/>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5399445" y="1012738"/>
              <a:ext cx="360" cy="360"/>
            </p14:xfrm>
          </p:contentPart>
        </mc:Choice>
        <mc:Fallback xmlns="">
          <p:pic>
            <p:nvPicPr>
              <p:cNvPr id="7" name="Ink 6"/>
            </p:nvPicPr>
            <p:blipFill>
              <a:blip r:embed="rId5"/>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5510685" y="790618"/>
              <a:ext cx="360" cy="360"/>
            </p14:xfrm>
          </p:contentPart>
        </mc:Choice>
        <mc:Fallback xmlns="">
          <p:pic>
            <p:nvPicPr>
              <p:cNvPr id="8" name="Ink 7"/>
            </p:nvPicPr>
            <p:blipFill>
              <a:blip r:embed="rId10"/>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5374605" y="963418"/>
              <a:ext cx="360" cy="360"/>
            </p14:xfrm>
          </p:contentPart>
        </mc:Choice>
        <mc:Fallback xmlns="">
          <p:pic>
            <p:nvPicPr>
              <p:cNvPr id="9" name="Ink 8"/>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0" name="Ink 9"/>
              <p14:cNvContentPartPr/>
              <p14:nvPr/>
            </p14:nvContentPartPr>
            <p14:xfrm>
              <a:off x="5374605" y="963418"/>
              <a:ext cx="360" cy="360"/>
            </p14:xfrm>
          </p:contentPart>
        </mc:Choice>
        <mc:Fallback xmlns="">
          <p:pic>
            <p:nvPicPr>
              <p:cNvPr id="10" name="Ink 9"/>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5374605" y="963418"/>
              <a:ext cx="360" cy="360"/>
            </p14:xfrm>
          </p:contentPart>
        </mc:Choice>
        <mc:Fallback xmlns="">
          <p:pic>
            <p:nvPicPr>
              <p:cNvPr id="11" name="Ink 10"/>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5263365" y="913738"/>
              <a:ext cx="360" cy="360"/>
            </p14:xfrm>
          </p:contentPart>
        </mc:Choice>
        <mc:Fallback xmlns="">
          <p:pic>
            <p:nvPicPr>
              <p:cNvPr id="12" name="Ink 11"/>
            </p:nvPicPr>
            <p:blipFill>
              <a:blip r:embed="rId5"/>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5263365" y="913738"/>
              <a:ext cx="360" cy="360"/>
            </p14:xfrm>
          </p:contentPart>
        </mc:Choice>
        <mc:Fallback xmlns="">
          <p:pic>
            <p:nvPicPr>
              <p:cNvPr id="13" name="Ink 12"/>
            </p:nvPicPr>
            <p:blipFill>
              <a:blip r:embed="rId5"/>
            </p:blipFill>
            <p:spPr>
              <a:xfrm>
                <a:off x="5263365" y="913738"/>
                <a:ext cx="360" cy="360"/>
              </a:xfrm>
              <a:prstGeom prst="rect"/>
            </p:spPr>
          </p:pic>
        </mc:Fallback>
      </mc:AlternateContent>
      <p:pic>
        <p:nvPicPr>
          <p:cNvPr id="34" name="Picture 33"/>
          <p:cNvPicPr>
            <a:picLocks noChangeAspect="1"/>
          </p:cNvPicPr>
          <p:nvPr/>
        </p:nvPicPr>
        <p:blipFill>
          <a:blip r:embed="rId16"/>
          <a:stretch>
            <a:fillRect/>
          </a:stretch>
        </p:blipFill>
        <p:spPr>
          <a:xfrm>
            <a:off x="7522876" y="1716827"/>
            <a:ext cx="4185567" cy="4641218"/>
          </a:xfrm>
          <a:prstGeom prst="rect">
            <a:avLst/>
          </a:prstGeom>
        </p:spPr>
      </p:pic>
      <p:pic>
        <p:nvPicPr>
          <p:cNvPr id="35" name="Picture 34"/>
          <p:cNvPicPr>
            <a:picLocks noChangeAspect="1"/>
          </p:cNvPicPr>
          <p:nvPr/>
        </p:nvPicPr>
        <p:blipFill>
          <a:blip r:embed="rId17"/>
          <a:stretch>
            <a:fillRect/>
          </a:stretch>
        </p:blipFill>
        <p:spPr>
          <a:xfrm>
            <a:off x="1550260" y="4667763"/>
            <a:ext cx="4185567" cy="1736054"/>
          </a:xfrm>
          <a:prstGeom prst="rect">
            <a:avLst/>
          </a:prstGeom>
        </p:spPr>
      </p:pic>
      <p:pic>
        <p:nvPicPr>
          <p:cNvPr id="36" name="Graphic 35" descr="Line arrow: Clockwise curve outline"/>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149429">
            <a:off x="508125" y="2451821"/>
            <a:ext cx="761742" cy="761742"/>
          </a:xfrm>
          <a:prstGeom prst="rect">
            <a:avLst/>
          </a:prstGeom>
        </p:spPr>
      </p:pic>
      <p:sp>
        <p:nvSpPr>
          <p:cNvPr id="37" name="TextBox 36"/>
          <p:cNvSpPr txBox="1"/>
          <p:nvPr/>
        </p:nvSpPr>
        <p:spPr>
          <a:xfrm>
            <a:off x="38126" y="3275111"/>
            <a:ext cx="1854772" cy="307777"/>
          </a:xfrm>
          <a:prstGeom prst="rect">
            <a:avLst/>
          </a:prstGeom>
          <a:noFill/>
        </p:spPr>
        <p:txBody>
          <a:bodyPr wrap="square" rtlCol="0">
            <a:spAutoFit/>
          </a:bodyPr>
          <a:lstStyle/>
          <a:p>
            <a:r>
              <a:rPr lang="vi-VN" sz="1400" dirty="0"/>
              <a:t>EDR diagram</a:t>
            </a:r>
            <a:endParaRPr lang="en-US" sz="1400" dirty="0"/>
          </a:p>
        </p:txBody>
      </p:sp>
      <p:pic>
        <p:nvPicPr>
          <p:cNvPr id="38" name="Graphic 37" descr="Line arrow: Clockwise curve outline"/>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149429">
            <a:off x="584641" y="4811055"/>
            <a:ext cx="761742" cy="761742"/>
          </a:xfrm>
          <a:prstGeom prst="rect">
            <a:avLst/>
          </a:prstGeom>
        </p:spPr>
      </p:pic>
      <p:sp>
        <p:nvSpPr>
          <p:cNvPr id="39" name="TextBox 38"/>
          <p:cNvSpPr txBox="1"/>
          <p:nvPr/>
        </p:nvSpPr>
        <p:spPr>
          <a:xfrm>
            <a:off x="2581" y="5568869"/>
            <a:ext cx="1550260" cy="307777"/>
          </a:xfrm>
          <a:prstGeom prst="rect">
            <a:avLst/>
          </a:prstGeom>
          <a:noFill/>
        </p:spPr>
        <p:txBody>
          <a:bodyPr wrap="square" rtlCol="0">
            <a:spAutoFit/>
          </a:bodyPr>
          <a:lstStyle/>
          <a:p>
            <a:r>
              <a:rPr lang="vi-VN" sz="1400" dirty="0"/>
              <a:t>SQL create table</a:t>
            </a:r>
            <a:endParaRPr lang="en-US" sz="1400" dirty="0"/>
          </a:p>
        </p:txBody>
      </p:sp>
      <p:pic>
        <p:nvPicPr>
          <p:cNvPr id="40" name="Graphic 39" descr="Line arrow: Clockwise curve outline"/>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149429">
            <a:off x="6604441" y="4344330"/>
            <a:ext cx="761742" cy="761742"/>
          </a:xfrm>
          <a:prstGeom prst="rect">
            <a:avLst/>
          </a:prstGeom>
        </p:spPr>
      </p:pic>
      <p:sp>
        <p:nvSpPr>
          <p:cNvPr id="41" name="TextBox 40"/>
          <p:cNvSpPr txBox="1"/>
          <p:nvPr/>
        </p:nvSpPr>
        <p:spPr>
          <a:xfrm>
            <a:off x="6051727" y="5055625"/>
            <a:ext cx="1550260" cy="307777"/>
          </a:xfrm>
          <a:prstGeom prst="rect">
            <a:avLst/>
          </a:prstGeom>
          <a:noFill/>
        </p:spPr>
        <p:txBody>
          <a:bodyPr wrap="square" rtlCol="0">
            <a:spAutoFit/>
          </a:bodyPr>
          <a:lstStyle/>
          <a:p>
            <a:r>
              <a:rPr lang="vi-VN" sz="1400" dirty="0"/>
              <a:t>DBDefinitions.py</a:t>
            </a:r>
            <a:endParaRPr lang="en-US" sz="1400" dirty="0"/>
          </a:p>
        </p:txBody>
      </p:sp>
      <mc:AlternateContent xmlns:mc="http://schemas.openxmlformats.org/markup-compatibility/2006" xmlns:p14="http://schemas.microsoft.com/office/powerpoint/2010/main">
        <mc:Choice Requires="p14">
          <p:contentPart p14:bwMode="auto" r:id="rId19">
            <p14:nvContentPartPr>
              <p14:cNvPr id="42" name="Ink 41"/>
              <p14:cNvContentPartPr/>
              <p14:nvPr/>
            </p14:nvContentPartPr>
            <p14:xfrm>
              <a:off x="2446365" y="5827946"/>
              <a:ext cx="360" cy="360"/>
            </p14:xfrm>
          </p:contentPart>
        </mc:Choice>
        <mc:Fallback xmlns="">
          <p:pic>
            <p:nvPicPr>
              <p:cNvPr id="42" name="Ink 41"/>
            </p:nvPicPr>
            <p:blipFill>
              <a:blip r:embed="rId5"/>
            </p:blipFill>
            <p:spPr>
              <a:xfrm>
                <a:off x="2446365" y="5827946"/>
                <a:ext cx="360" cy="360"/>
              </a:xfrm>
              <a:prstGeom prst="rect"/>
            </p:spPr>
          </p:pic>
        </mc:Fallback>
      </mc:AlternateContent>
      <p:pic>
        <p:nvPicPr>
          <p:cNvPr id="43" name="Picture 42"/>
          <p:cNvPicPr>
            <a:picLocks noChangeAspect="1"/>
          </p:cNvPicPr>
          <p:nvPr/>
        </p:nvPicPr>
        <p:blipFill>
          <a:blip r:embed="rId20"/>
          <a:stretch>
            <a:fillRect/>
          </a:stretch>
        </p:blipFill>
        <p:spPr>
          <a:xfrm>
            <a:off x="1296592" y="1631040"/>
            <a:ext cx="5092505" cy="29134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56" y="101732"/>
            <a:ext cx="10909640" cy="802979"/>
          </a:xfrm>
        </p:spPr>
        <p:txBody>
          <a:bodyPr vert="horz" lIns="91440" tIns="45720" rIns="91440" bIns="45720" rtlCol="0" anchor="ctr">
            <a:normAutofit fontScale="90000"/>
          </a:bodyPr>
          <a:lstStyle/>
          <a:p>
            <a:pPr algn="ctr"/>
            <a:r>
              <a:rPr lang="en-US" sz="6600" b="1" dirty="0"/>
              <a:t>Strawberry synchronous resolvers</a:t>
            </a:r>
          </a:p>
        </p:txBody>
      </p:sp>
      <p:pic>
        <p:nvPicPr>
          <p:cNvPr id="3" name="Picture 2"/>
          <p:cNvPicPr>
            <a:picLocks noChangeAspect="1"/>
          </p:cNvPicPr>
          <p:nvPr/>
        </p:nvPicPr>
        <p:blipFill>
          <a:blip r:embed="rId3"/>
          <a:stretch>
            <a:fillRect/>
          </a:stretch>
        </p:blipFill>
        <p:spPr>
          <a:xfrm>
            <a:off x="3502144" y="862903"/>
            <a:ext cx="5410200" cy="32249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559205" y="790618"/>
              <a:ext cx="360" cy="360"/>
            </p14:xfrm>
          </p:contentPart>
        </mc:Choice>
        <mc:Fallback xmlns="">
          <p:pic>
            <p:nvPicPr>
              <p:cNvPr id="4" name="Ink 3"/>
            </p:nvPicPr>
            <p:blipFill>
              <a:blip r:embed="rId5"/>
            </p:blipFill>
            <p:spPr>
              <a:xfrm>
                <a:off x="455920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769445" y="1024978"/>
              <a:ext cx="360" cy="360"/>
            </p14:xfrm>
          </p:contentPart>
        </mc:Choice>
        <mc:Fallback xmlns="">
          <p:pic>
            <p:nvPicPr>
              <p:cNvPr id="5" name="Ink 4"/>
            </p:nvPicPr>
            <p:blipFill>
              <a:blip r:embed="rId5"/>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399445" y="765778"/>
              <a:ext cx="360" cy="360"/>
            </p14:xfrm>
          </p:contentPart>
        </mc:Choice>
        <mc:Fallback xmlns="">
          <p:pic>
            <p:nvPicPr>
              <p:cNvPr id="6" name="Ink 5"/>
            </p:nvPicPr>
            <p:blipFill>
              <a:blip r:embed="rId5"/>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5399445" y="1012738"/>
              <a:ext cx="360" cy="360"/>
            </p14:xfrm>
          </p:contentPart>
        </mc:Choice>
        <mc:Fallback xmlns="">
          <p:pic>
            <p:nvPicPr>
              <p:cNvPr id="7" name="Ink 6"/>
            </p:nvPicPr>
            <p:blipFill>
              <a:blip r:embed="rId5"/>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5510685" y="790618"/>
              <a:ext cx="360" cy="360"/>
            </p14:xfrm>
          </p:contentPart>
        </mc:Choice>
        <mc:Fallback xmlns="">
          <p:pic>
            <p:nvPicPr>
              <p:cNvPr id="8" name="Ink 7"/>
            </p:nvPicPr>
            <p:blipFill>
              <a:blip r:embed="rId10"/>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5374605" y="963418"/>
              <a:ext cx="360" cy="360"/>
            </p14:xfrm>
          </p:contentPart>
        </mc:Choice>
        <mc:Fallback xmlns="">
          <p:pic>
            <p:nvPicPr>
              <p:cNvPr id="9" name="Ink 8"/>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0" name="Ink 9"/>
              <p14:cNvContentPartPr/>
              <p14:nvPr/>
            </p14:nvContentPartPr>
            <p14:xfrm>
              <a:off x="5374605" y="963418"/>
              <a:ext cx="360" cy="360"/>
            </p14:xfrm>
          </p:contentPart>
        </mc:Choice>
        <mc:Fallback xmlns="">
          <p:pic>
            <p:nvPicPr>
              <p:cNvPr id="10" name="Ink 9"/>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5374605" y="963418"/>
              <a:ext cx="360" cy="360"/>
            </p14:xfrm>
          </p:contentPart>
        </mc:Choice>
        <mc:Fallback xmlns="">
          <p:pic>
            <p:nvPicPr>
              <p:cNvPr id="11" name="Ink 10"/>
            </p:nvPicPr>
            <p:blipFill>
              <a:blip r:embed="rId5"/>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5263365" y="913738"/>
              <a:ext cx="360" cy="360"/>
            </p14:xfrm>
          </p:contentPart>
        </mc:Choice>
        <mc:Fallback xmlns="">
          <p:pic>
            <p:nvPicPr>
              <p:cNvPr id="12" name="Ink 11"/>
            </p:nvPicPr>
            <p:blipFill>
              <a:blip r:embed="rId5"/>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5263365" y="913738"/>
              <a:ext cx="360" cy="360"/>
            </p14:xfrm>
          </p:contentPart>
        </mc:Choice>
        <mc:Fallback xmlns="">
          <p:pic>
            <p:nvPicPr>
              <p:cNvPr id="13" name="Ink 12"/>
            </p:nvPicPr>
            <p:blipFill>
              <a:blip r:embed="rId5"/>
            </p:blipFill>
            <p:spPr>
              <a:xfrm>
                <a:off x="5263365" y="913738"/>
                <a:ext cx="360" cy="360"/>
              </a:xfrm>
              <a:prstGeom prst="rect"/>
            </p:spPr>
          </p:pic>
        </mc:Fallback>
      </mc:AlternateContent>
      <p:pic>
        <p:nvPicPr>
          <p:cNvPr id="14" name="Picture 13"/>
          <p:cNvPicPr>
            <a:picLocks noChangeAspect="1"/>
          </p:cNvPicPr>
          <p:nvPr/>
        </p:nvPicPr>
        <p:blipFill rotWithShape="1">
          <a:blip r:embed="rId16"/>
          <a:srcRect l="-155" t="-1176" r="29887" b="523"/>
          <a:stretch>
            <a:fillRect/>
          </a:stretch>
        </p:blipFill>
        <p:spPr>
          <a:xfrm>
            <a:off x="6207244" y="1257322"/>
            <a:ext cx="5410200" cy="4088270"/>
          </a:xfrm>
          <a:prstGeom prst="rect">
            <a:avLst/>
          </a:prstGeom>
        </p:spPr>
      </p:pic>
      <p:sp>
        <p:nvSpPr>
          <p:cNvPr id="16" name="TextBox 15"/>
          <p:cNvSpPr txBox="1"/>
          <p:nvPr/>
        </p:nvSpPr>
        <p:spPr>
          <a:xfrm>
            <a:off x="-34" y="1305664"/>
            <a:ext cx="5984791" cy="4093428"/>
          </a:xfrm>
          <a:prstGeom prst="rect">
            <a:avLst/>
          </a:prstGeom>
          <a:noFill/>
        </p:spPr>
        <p:txBody>
          <a:bodyPr wrap="square">
            <a:spAutoFit/>
          </a:bodyPr>
          <a:lstStyle/>
          <a:p>
            <a:r>
              <a:rPr lang="vi-VN" sz="1400" b="0" i="1" dirty="0">
                <a:effectLst/>
              </a:rPr>
              <a:t>Strawberry synchronous resolvers </a:t>
            </a:r>
            <a:r>
              <a:rPr lang="en-US" sz="1400" b="0" i="1" dirty="0" err="1">
                <a:solidFill>
                  <a:srgbClr val="000000"/>
                </a:solidFill>
                <a:effectLst/>
                <a:latin typeface="Roboto" panose="02000000000000000000" pitchFamily="2" charset="0"/>
              </a:rPr>
              <a:t>jsou</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funkce</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které</a:t>
            </a:r>
            <a:r>
              <a:rPr lang="en-US" sz="1400" b="0" i="1" dirty="0">
                <a:solidFill>
                  <a:srgbClr val="000000"/>
                </a:solidFill>
                <a:effectLst/>
                <a:latin typeface="Roboto" panose="02000000000000000000" pitchFamily="2" charset="0"/>
              </a:rPr>
              <a:t> se </a:t>
            </a:r>
            <a:r>
              <a:rPr lang="en-US" sz="1400" b="0" i="1" dirty="0" err="1">
                <a:solidFill>
                  <a:srgbClr val="000000"/>
                </a:solidFill>
                <a:effectLst/>
                <a:latin typeface="Roboto" panose="02000000000000000000" pitchFamily="2" charset="0"/>
              </a:rPr>
              <a:t>používají</a:t>
            </a:r>
            <a:r>
              <a:rPr lang="en-US" sz="1400" b="0" i="1" dirty="0">
                <a:solidFill>
                  <a:srgbClr val="000000"/>
                </a:solidFill>
                <a:effectLst/>
                <a:latin typeface="Roboto" panose="02000000000000000000" pitchFamily="2" charset="0"/>
              </a:rPr>
              <a:t> k </a:t>
            </a:r>
            <a:r>
              <a:rPr lang="vi-VN" sz="1400" b="0" i="1" dirty="0">
                <a:solidFill>
                  <a:srgbClr val="000000"/>
                </a:solidFill>
                <a:effectLst/>
                <a:latin typeface="Roboto" panose="02000000000000000000" pitchFamily="2" charset="0"/>
              </a:rPr>
              <a:t>“resolve”</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dat</a:t>
            </a:r>
            <a:r>
              <a:rPr lang="en-US" sz="1400" b="0" i="1" dirty="0">
                <a:solidFill>
                  <a:srgbClr val="000000"/>
                </a:solidFill>
                <a:effectLst/>
                <a:latin typeface="Roboto" panose="02000000000000000000" pitchFamily="2" charset="0"/>
              </a:rPr>
              <a:t> pro </a:t>
            </a:r>
            <a:r>
              <a:rPr lang="en-US" sz="1400" b="0" i="1" dirty="0" err="1">
                <a:solidFill>
                  <a:srgbClr val="000000"/>
                </a:solidFill>
                <a:effectLst/>
                <a:latin typeface="Roboto" panose="02000000000000000000" pitchFamily="2" charset="0"/>
              </a:rPr>
              <a:t>konkrétní</a:t>
            </a:r>
            <a:r>
              <a:rPr lang="en-US" sz="1400" b="0" i="1" dirty="0">
                <a:solidFill>
                  <a:srgbClr val="000000"/>
                </a:solidFill>
                <a:effectLst/>
                <a:latin typeface="Roboto" panose="02000000000000000000" pitchFamily="2" charset="0"/>
              </a:rPr>
              <a:t> pole v </a:t>
            </a:r>
            <a:r>
              <a:rPr lang="vi-VN" sz="1400" b="0" i="1" dirty="0">
                <a:solidFill>
                  <a:srgbClr val="000000"/>
                </a:solidFill>
                <a:effectLst/>
                <a:latin typeface="Roboto" panose="02000000000000000000" pitchFamily="2" charset="0"/>
              </a:rPr>
              <a:t>Query </a:t>
            </a:r>
            <a:r>
              <a:rPr lang="en-US" sz="1400" b="0" i="1" dirty="0" err="1">
                <a:solidFill>
                  <a:srgbClr val="000000"/>
                </a:solidFill>
                <a:effectLst/>
                <a:latin typeface="Roboto" panose="02000000000000000000" pitchFamily="2" charset="0"/>
              </a:rPr>
              <a:t>GraphQL</a:t>
            </a:r>
            <a:r>
              <a:rPr lang="en-US" sz="1400" b="0" i="1" dirty="0">
                <a:solidFill>
                  <a:srgbClr val="000000"/>
                </a:solidFill>
                <a:effectLst/>
                <a:latin typeface="Roboto" panose="02000000000000000000" pitchFamily="2" charset="0"/>
              </a:rPr>
              <a:t>. </a:t>
            </a:r>
            <a:endParaRPr lang="cs-CZ" sz="1400" b="0" i="1" dirty="0">
              <a:solidFill>
                <a:srgbClr val="000000"/>
              </a:solidFill>
              <a:effectLst/>
              <a:latin typeface="Roboto" panose="02000000000000000000" pitchFamily="2" charset="0"/>
            </a:endParaRPr>
          </a:p>
          <a:p>
            <a:r>
              <a:rPr lang="vi-VN" sz="1400" b="0" i="1" dirty="0">
                <a:solidFill>
                  <a:srgbClr val="000000"/>
                </a:solidFill>
                <a:effectLst/>
                <a:latin typeface="Roboto" panose="02000000000000000000" pitchFamily="2" charset="0"/>
              </a:rPr>
              <a:t>“S</a:t>
            </a:r>
            <a:r>
              <a:rPr lang="vi-VN" sz="1400" b="0" i="1" dirty="0">
                <a:effectLst/>
              </a:rPr>
              <a:t>ynchronous” </a:t>
            </a:r>
            <a:r>
              <a:rPr lang="en-US" sz="1400" b="0" i="1" dirty="0" err="1">
                <a:solidFill>
                  <a:srgbClr val="000000"/>
                </a:solidFill>
                <a:effectLst/>
                <a:latin typeface="Roboto" panose="02000000000000000000" pitchFamily="2" charset="0"/>
              </a:rPr>
              <a:t>znamená</a:t>
            </a:r>
            <a:r>
              <a:rPr lang="vi-VN" sz="1400" i="1" dirty="0">
                <a:solidFill>
                  <a:srgbClr val="000000"/>
                </a:solidFill>
                <a:latin typeface="Roboto" panose="02000000000000000000" pitchFamily="2" charset="0"/>
              </a:rPr>
              <a:t> </a:t>
            </a:r>
            <a:r>
              <a:rPr lang="en-US" sz="1400" b="0" i="1" dirty="0" err="1">
                <a:solidFill>
                  <a:srgbClr val="000000"/>
                </a:solidFill>
                <a:effectLst/>
                <a:latin typeface="Roboto" panose="02000000000000000000" pitchFamily="2" charset="0"/>
              </a:rPr>
              <a:t>že</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GraphQL</a:t>
            </a:r>
            <a:r>
              <a:rPr lang="vi-VN" sz="1400" b="0" i="1" dirty="0">
                <a:solidFill>
                  <a:srgbClr val="000000"/>
                </a:solidFill>
                <a:effectLst/>
                <a:latin typeface="Roboto" panose="02000000000000000000" pitchFamily="2" charset="0"/>
              </a:rPr>
              <a:t> Query</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počká</a:t>
            </a:r>
            <a:r>
              <a:rPr lang="en-US" sz="1400" b="0" i="1" dirty="0">
                <a:solidFill>
                  <a:srgbClr val="000000"/>
                </a:solidFill>
                <a:effectLst/>
                <a:latin typeface="Roboto" panose="02000000000000000000" pitchFamily="2" charset="0"/>
              </a:rPr>
              <a:t> </a:t>
            </a:r>
            <a:r>
              <a:rPr lang="en-US" sz="1400" b="0" i="1" dirty="0" err="1">
                <a:solidFill>
                  <a:srgbClr val="000000"/>
                </a:solidFill>
                <a:effectLst/>
                <a:latin typeface="Roboto" panose="02000000000000000000" pitchFamily="2" charset="0"/>
              </a:rPr>
              <a:t>na</a:t>
            </a:r>
            <a:r>
              <a:rPr lang="en-US" sz="1400" b="0" i="1" dirty="0">
                <a:solidFill>
                  <a:srgbClr val="000000"/>
                </a:solidFill>
                <a:effectLst/>
                <a:latin typeface="Roboto" panose="02000000000000000000" pitchFamily="2" charset="0"/>
              </a:rPr>
              <a:t> </a:t>
            </a:r>
            <a:r>
              <a:rPr lang="vi-VN" sz="1400" b="0" i="1" dirty="0">
                <a:solidFill>
                  <a:srgbClr val="000000"/>
                </a:solidFill>
                <a:effectLst/>
                <a:latin typeface="Roboto" panose="02000000000000000000" pitchFamily="2" charset="0"/>
              </a:rPr>
              <a:t>resolver, kdy</a:t>
            </a:r>
            <a:r>
              <a:rPr lang="cs-CZ" sz="1400" b="0" i="1" dirty="0">
                <a:solidFill>
                  <a:srgbClr val="000000"/>
                </a:solidFill>
                <a:effectLst/>
                <a:latin typeface="Roboto" panose="02000000000000000000" pitchFamily="2" charset="0"/>
              </a:rPr>
              <a:t>ž on končí tak </a:t>
            </a:r>
            <a:r>
              <a:rPr lang="en-US" sz="1400" b="0" i="1" dirty="0" err="1">
                <a:solidFill>
                  <a:srgbClr val="000000"/>
                </a:solidFill>
                <a:effectLst/>
                <a:latin typeface="Roboto" panose="02000000000000000000" pitchFamily="2" charset="0"/>
              </a:rPr>
              <a:t>přejde</a:t>
            </a:r>
            <a:r>
              <a:rPr lang="en-US" sz="1400" b="0" i="1" dirty="0">
                <a:solidFill>
                  <a:srgbClr val="000000"/>
                </a:solidFill>
                <a:effectLst/>
                <a:latin typeface="Roboto" panose="02000000000000000000" pitchFamily="2" charset="0"/>
              </a:rPr>
              <a:t> k </a:t>
            </a:r>
            <a:r>
              <a:rPr lang="en-US" sz="1400" b="0" i="1" dirty="0" err="1">
                <a:solidFill>
                  <a:srgbClr val="000000"/>
                </a:solidFill>
                <a:effectLst/>
                <a:latin typeface="Roboto" panose="02000000000000000000" pitchFamily="2" charset="0"/>
              </a:rPr>
              <a:t>dalšímu</a:t>
            </a:r>
            <a:r>
              <a:rPr lang="en-US" sz="1400" b="0" i="1" dirty="0">
                <a:solidFill>
                  <a:srgbClr val="000000"/>
                </a:solidFill>
                <a:effectLst/>
                <a:latin typeface="Roboto" panose="02000000000000000000" pitchFamily="2" charset="0"/>
              </a:rPr>
              <a:t> poli.</a:t>
            </a:r>
            <a:endParaRPr lang="vi-VN" sz="1400" b="0" i="1" dirty="0">
              <a:effectLst/>
            </a:endParaRPr>
          </a:p>
          <a:p>
            <a:endParaRPr lang="cs-CZ" sz="1400" b="0" dirty="0">
              <a:effectLst/>
            </a:endParaRPr>
          </a:p>
          <a:p>
            <a:r>
              <a:rPr lang="cs-CZ" sz="1400" dirty="0" err="1"/>
              <a:t>Our</a:t>
            </a:r>
            <a:r>
              <a:rPr lang="cs-CZ" sz="1400" dirty="0"/>
              <a:t> </a:t>
            </a:r>
            <a:r>
              <a:rPr lang="vi-VN" sz="1400" b="0" dirty="0">
                <a:effectLst/>
              </a:rPr>
              <a:t>Resolvers</a:t>
            </a:r>
            <a:endParaRPr lang="vi-VN" sz="1400" b="0" dirty="0">
              <a:solidFill>
                <a:srgbClr val="50FA7B"/>
              </a:solidFill>
              <a:effectLst/>
            </a:endParaRPr>
          </a:p>
          <a:p>
            <a:pPr marL="285750" indent="-285750">
              <a:buFont typeface="Wingdings" panose="05000000000000000000" pitchFamily="2" charset="2"/>
              <a:buChar char="q"/>
            </a:pPr>
            <a:r>
              <a:rPr lang="en-US" sz="1600" dirty="0" err="1">
                <a:latin typeface="Calibri" panose="020F0502020204030204" pitchFamily="34" charset="0"/>
                <a:cs typeface="Calibri" panose="020F0502020204030204" pitchFamily="34" charset="0"/>
              </a:rPr>
              <a:t>createEntity</a:t>
            </a:r>
            <a:r>
              <a:rPr lang="vi-VN" sz="1600" dirty="0">
                <a:latin typeface="Calibri" panose="020F0502020204030204" pitchFamily="34" charset="0"/>
                <a:cs typeface="Calibri" panose="020F0502020204030204" pitchFamily="34" charset="0"/>
              </a:rPr>
              <a:t>ByIdGetter: </a:t>
            </a:r>
            <a:r>
              <a:rPr lang="en-US" sz="1600" dirty="0" err="1">
                <a:latin typeface="Calibri" panose="020F0502020204030204" pitchFamily="34" charset="0"/>
                <a:cs typeface="Calibri" panose="020F0502020204030204" pitchFamily="34" charset="0"/>
              </a:rPr>
              <a:t>Předkonfiguruje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dotaz</a:t>
            </a:r>
            <a:r>
              <a:rPr lang="en-US" sz="1600" dirty="0">
                <a:latin typeface="Calibri" panose="020F0502020204030204" pitchFamily="34" charset="0"/>
                <a:cs typeface="Calibri" panose="020F0502020204030204" pitchFamily="34" charset="0"/>
              </a:rPr>
              <a:t> do </a:t>
            </a:r>
            <a:r>
              <a:rPr lang="en-US" sz="1600" dirty="0" err="1">
                <a:latin typeface="Calibri" panose="020F0502020204030204" pitchFamily="34" charset="0"/>
                <a:cs typeface="Calibri" panose="020F0502020204030204" pitchFamily="34" charset="0"/>
              </a:rPr>
              <a:t>databáze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entitu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podle</a:t>
            </a:r>
            <a:r>
              <a:rPr lang="en-US" sz="1600" dirty="0">
                <a:latin typeface="Calibri" panose="020F0502020204030204" pitchFamily="34" charset="0"/>
                <a:cs typeface="Calibri" panose="020F0502020204030204" pitchFamily="34" charset="0"/>
              </a:rPr>
              <a:t> id</a:t>
            </a:r>
            <a:endParaRPr lang="vi-VN"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Calibri" panose="020F0502020204030204" pitchFamily="34" charset="0"/>
                <a:cs typeface="Calibri" panose="020F0502020204030204" pitchFamily="34" charset="0"/>
              </a:rPr>
              <a:t>crea</a:t>
            </a:r>
            <a:r>
              <a:rPr lang="vi-VN" sz="1600" dirty="0">
                <a:latin typeface="Calibri" panose="020F0502020204030204" pitchFamily="34" charset="0"/>
                <a:cs typeface="Calibri" panose="020F0502020204030204" pitchFamily="34" charset="0"/>
              </a:rPr>
              <a:t>te1NGetter: </a:t>
            </a:r>
            <a:r>
              <a:rPr lang="en-US" sz="1600" dirty="0" err="1">
                <a:latin typeface="Calibri" panose="020F0502020204030204" pitchFamily="34" charset="0"/>
                <a:cs typeface="Calibri" panose="020F0502020204030204" pitchFamily="34" charset="0"/>
              </a:rPr>
              <a:t>Vytvori</a:t>
            </a:r>
            <a:r>
              <a:rPr lang="en-US" sz="1600" dirty="0">
                <a:latin typeface="Calibri" panose="020F0502020204030204" pitchFamily="34" charset="0"/>
                <a:cs typeface="Calibri" panose="020F0502020204030204" pitchFamily="34" charset="0"/>
              </a:rPr>
              <a:t> resolver pro </a:t>
            </a:r>
            <a:r>
              <a:rPr lang="en-US" sz="1600" dirty="0" err="1">
                <a:latin typeface="Calibri" panose="020F0502020204030204" pitchFamily="34" charset="0"/>
                <a:cs typeface="Calibri" panose="020F0502020204030204" pitchFamily="34" charset="0"/>
              </a:rPr>
              <a:t>relaci</a:t>
            </a:r>
            <a:r>
              <a:rPr lang="en-US" sz="1600" dirty="0">
                <a:latin typeface="Calibri" panose="020F0502020204030204" pitchFamily="34" charset="0"/>
                <a:cs typeface="Calibri" panose="020F0502020204030204" pitchFamily="34" charset="0"/>
              </a:rPr>
              <a:t> 1:N (M:</a:t>
            </a:r>
            <a:r>
              <a:rPr lang="vi-VN" sz="1600" dirty="0">
                <a:latin typeface="Calibri" panose="020F0502020204030204" pitchFamily="34" charset="0"/>
                <a:cs typeface="Calibri" panose="020F0502020204030204" pitchFamily="34" charset="0"/>
              </a:rPr>
              <a:t>N). </a:t>
            </a:r>
            <a:r>
              <a:rPr lang="en-US" sz="1600" dirty="0" err="1">
                <a:latin typeface="Calibri" panose="020F0502020204030204" pitchFamily="34" charset="0"/>
                <a:cs typeface="Calibri" panose="020F0502020204030204" pitchFamily="34" charset="0"/>
              </a:rPr>
              <a:t>Dotazujeme</a:t>
            </a:r>
            <a:r>
              <a:rPr lang="en-US" sz="1600" dirty="0">
                <a:latin typeface="Calibri" panose="020F0502020204030204" pitchFamily="34" charset="0"/>
                <a:cs typeface="Calibri" panose="020F0502020204030204" pitchFamily="34" charset="0"/>
              </a:rPr>
              <a:t> se </a:t>
            </a:r>
            <a:r>
              <a:rPr lang="en-US" sz="1600" dirty="0" err="1">
                <a:latin typeface="Calibri" panose="020F0502020204030204" pitchFamily="34" charset="0"/>
                <a:cs typeface="Calibri" panose="020F0502020204030204" pitchFamily="34" charset="0"/>
              </a:rPr>
              <a:t>na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cizi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entitu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ktera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obsahuje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foreingKey</a:t>
            </a:r>
            <a:r>
              <a:rPr lang="en-US" sz="1600" dirty="0">
                <a:latin typeface="Calibri" panose="020F0502020204030204" pitchFamily="34" charset="0"/>
                <a:cs typeface="Calibri" panose="020F0502020204030204" pitchFamily="34" charset="0"/>
              </a:rPr>
              <a:t> s </a:t>
            </a:r>
            <a:r>
              <a:rPr lang="en-US" sz="1600" dirty="0" err="1">
                <a:latin typeface="Calibri" panose="020F0502020204030204" pitchFamily="34" charset="0"/>
                <a:cs typeface="Calibri" panose="020F0502020204030204" pitchFamily="34" charset="0"/>
              </a:rPr>
              <a:t>patricnou</a:t>
            </a: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hodnotou. </a:t>
            </a:r>
            <a:r>
              <a:rPr lang="en-US" sz="1600" dirty="0" err="1">
                <a:latin typeface="Calibri" panose="020F0502020204030204" pitchFamily="34" charset="0"/>
                <a:cs typeface="Calibri" panose="020F0502020204030204" pitchFamily="34" charset="0"/>
              </a:rPr>
              <a:t>Ocekavanym</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navratem</a:t>
            </a:r>
            <a:r>
              <a:rPr lang="en-US" sz="1600" dirty="0">
                <a:latin typeface="Calibri" panose="020F0502020204030204" pitchFamily="34" charset="0"/>
                <a:cs typeface="Calibri" panose="020F0502020204030204" pitchFamily="34" charset="0"/>
              </a:rPr>
              <a:t> je </a:t>
            </a:r>
            <a:r>
              <a:rPr lang="en-US" sz="1600" dirty="0" err="1">
                <a:latin typeface="Calibri" panose="020F0502020204030204" pitchFamily="34" charset="0"/>
                <a:cs typeface="Calibri" panose="020F0502020204030204" pitchFamily="34" charset="0"/>
              </a:rPr>
              <a:t>vektor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hodnot</a:t>
            </a:r>
            <a:endParaRPr lang="vi-VN"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Calibri" panose="020F0502020204030204" pitchFamily="34" charset="0"/>
                <a:cs typeface="Calibri" panose="020F0502020204030204" pitchFamily="34" charset="0"/>
              </a:rPr>
              <a:t>createEn</a:t>
            </a:r>
            <a:r>
              <a:rPr lang="vi-VN" sz="1600" dirty="0">
                <a:latin typeface="Calibri" panose="020F0502020204030204" pitchFamily="34" charset="0"/>
                <a:cs typeface="Calibri" panose="020F0502020204030204" pitchFamily="34" charset="0"/>
              </a:rPr>
              <a:t>tityGetter: </a:t>
            </a:r>
            <a:r>
              <a:rPr lang="en-US" sz="1600" dirty="0" err="1">
                <a:latin typeface="Calibri" panose="020F0502020204030204" pitchFamily="34" charset="0"/>
                <a:cs typeface="Calibri" panose="020F0502020204030204" pitchFamily="34" charset="0"/>
              </a:rPr>
              <a:t>Předkonfiguruje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dotaz</a:t>
            </a:r>
            <a:r>
              <a:rPr lang="en-US" sz="1600" dirty="0">
                <a:latin typeface="Calibri" panose="020F0502020204030204" pitchFamily="34" charset="0"/>
                <a:cs typeface="Calibri" panose="020F0502020204030204" pitchFamily="34" charset="0"/>
              </a:rPr>
              <a:t> do </a:t>
            </a:r>
            <a:r>
              <a:rPr lang="en-US" sz="1600" dirty="0" err="1">
                <a:latin typeface="Calibri" panose="020F0502020204030204" pitchFamily="34" charset="0"/>
                <a:cs typeface="Calibri" panose="020F0502020204030204" pitchFamily="34" charset="0"/>
              </a:rPr>
              <a:t>databáze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na</a:t>
            </a:r>
            <a:r>
              <a:rPr lang="vi-VN"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vektor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entit</a:t>
            </a:r>
            <a:endParaRPr lang="vi-VN"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Calibri" panose="020F0502020204030204" pitchFamily="34" charset="0"/>
                <a:cs typeface="Calibri" panose="020F0502020204030204" pitchFamily="34" charset="0"/>
              </a:rPr>
              <a:t>createUpda</a:t>
            </a:r>
            <a:r>
              <a:rPr lang="vi-VN" sz="1600" dirty="0">
                <a:latin typeface="Calibri" panose="020F0502020204030204" pitchFamily="34" charset="0"/>
                <a:cs typeface="Calibri" panose="020F0502020204030204" pitchFamily="34" charset="0"/>
              </a:rPr>
              <a:t>teResolver: </a:t>
            </a:r>
            <a:r>
              <a:rPr lang="en-US" sz="1600" dirty="0">
                <a:latin typeface="Calibri" panose="020F0502020204030204" pitchFamily="34" charset="0"/>
                <a:cs typeface="Calibri" panose="020F0502020204030204" pitchFamily="34" charset="0"/>
              </a:rPr>
              <a:t>Create update asynchronous resolver for </a:t>
            </a:r>
            <a:r>
              <a:rPr lang="en-US" sz="1600" dirty="0" err="1">
                <a:latin typeface="Calibri" panose="020F0502020204030204" pitchFamily="34" charset="0"/>
                <a:cs typeface="Calibri" panose="020F0502020204030204" pitchFamily="34" charset="0"/>
              </a:rPr>
              <a:t>DBmodel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SQLAlchemy</a:t>
            </a:r>
            <a:r>
              <a:rPr lang="en-US" sz="1600" dirty="0">
                <a:latin typeface="Calibri" panose="020F0502020204030204" pitchFamily="34" charset="0"/>
                <a:cs typeface="Calibri" panose="020F0502020204030204" pitchFamily="34" charset="0"/>
              </a:rPr>
              <a:t>)</a:t>
            </a:r>
            <a:endParaRPr lang="vi-VN"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Calibri" panose="020F0502020204030204" pitchFamily="34" charset="0"/>
                <a:cs typeface="Calibri" panose="020F0502020204030204" pitchFamily="34" charset="0"/>
              </a:rPr>
              <a:t>createInsertResolver</a:t>
            </a:r>
            <a:r>
              <a:rPr lang="vi-VN"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Create insert asynchronous resolver for </a:t>
            </a:r>
            <a:r>
              <a:rPr lang="en-US" sz="1600" dirty="0" err="1">
                <a:latin typeface="Calibri" panose="020F0502020204030204" pitchFamily="34" charset="0"/>
                <a:cs typeface="Calibri" panose="020F0502020204030204" pitchFamily="34" charset="0"/>
              </a:rPr>
              <a:t>DBmodel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SQLAlchemy</a:t>
            </a:r>
            <a:r>
              <a:rPr lang="en-US" sz="1600" dirty="0">
                <a:latin typeface="Calibri" panose="020F0502020204030204" pitchFamily="34" charset="0"/>
                <a:cs typeface="Calibri" panose="020F0502020204030204" pitchFamily="34" charset="0"/>
              </a:rPr>
              <a:t>)</a:t>
            </a:r>
          </a:p>
        </p:txBody>
      </p:sp>
      <p:pic>
        <p:nvPicPr>
          <p:cNvPr id="19" name="Picture 18"/>
          <p:cNvPicPr>
            <a:picLocks noChangeAspect="1"/>
          </p:cNvPicPr>
          <p:nvPr/>
        </p:nvPicPr>
        <p:blipFill rotWithShape="1">
          <a:blip r:embed="rId17"/>
          <a:srcRect l="2242" r="3102" b="13786"/>
          <a:stretch>
            <a:fillRect/>
          </a:stretch>
        </p:blipFill>
        <p:spPr>
          <a:xfrm>
            <a:off x="1990299" y="5774351"/>
            <a:ext cx="8211402" cy="9819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Strawberry synchronous resolvers</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pic>
        <p:nvPicPr>
          <p:cNvPr id="6" name="Picture 5">
            <a:extLst>
              <a:ext uri="{FF2B5EF4-FFF2-40B4-BE49-F238E27FC236}">
                <a16:creationId xmlns:a16="http://schemas.microsoft.com/office/drawing/2014/main" id="{5FDD1C9C-738A-44E2-47FC-37F671B63C33}"/>
              </a:ext>
            </a:extLst>
          </p:cNvPr>
          <p:cNvPicPr>
            <a:picLocks noChangeAspect="1"/>
          </p:cNvPicPr>
          <p:nvPr/>
        </p:nvPicPr>
        <p:blipFill rotWithShape="1">
          <a:blip r:embed="rId15"/>
          <a:srcRect r="4404"/>
          <a:stretch/>
        </p:blipFill>
        <p:spPr>
          <a:xfrm>
            <a:off x="6954204" y="1180798"/>
            <a:ext cx="5007138" cy="5575470"/>
          </a:xfrm>
          <a:prstGeom prst="rect">
            <a:avLst/>
          </a:prstGeom>
        </p:spPr>
      </p:pic>
      <p:pic>
        <p:nvPicPr>
          <p:cNvPr id="17" name="Picture 16">
            <a:extLst>
              <a:ext uri="{FF2B5EF4-FFF2-40B4-BE49-F238E27FC236}">
                <a16:creationId xmlns:a16="http://schemas.microsoft.com/office/drawing/2014/main" id="{9A24278E-B2DB-43CE-D9CD-A2BDCBF8B6A1}"/>
              </a:ext>
            </a:extLst>
          </p:cNvPr>
          <p:cNvPicPr>
            <a:picLocks noChangeAspect="1"/>
          </p:cNvPicPr>
          <p:nvPr/>
        </p:nvPicPr>
        <p:blipFill rotWithShape="1">
          <a:blip r:embed="rId16"/>
          <a:srcRect r="5760"/>
          <a:stretch/>
        </p:blipFill>
        <p:spPr>
          <a:xfrm>
            <a:off x="148015" y="1194424"/>
            <a:ext cx="6708258" cy="55618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Strawberry Models</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pic>
        <p:nvPicPr>
          <p:cNvPr id="7" name="Picture 6"/>
          <p:cNvPicPr>
            <a:picLocks noChangeAspect="1"/>
          </p:cNvPicPr>
          <p:nvPr/>
        </p:nvPicPr>
        <p:blipFill rotWithShape="1">
          <a:blip r:embed="rId15"/>
          <a:srcRect r="17816"/>
          <a:stretch>
            <a:fillRect/>
          </a:stretch>
        </p:blipFill>
        <p:spPr>
          <a:xfrm>
            <a:off x="6094476" y="1185397"/>
            <a:ext cx="5965693" cy="5570871"/>
          </a:xfrm>
          <a:prstGeom prst="rect">
            <a:avLst/>
          </a:prstGeom>
        </p:spPr>
      </p:pic>
      <p:sp>
        <p:nvSpPr>
          <p:cNvPr id="22" name="TextBox 21"/>
          <p:cNvSpPr txBox="1"/>
          <p:nvPr/>
        </p:nvSpPr>
        <p:spPr>
          <a:xfrm>
            <a:off x="821933" y="1708675"/>
            <a:ext cx="4125869" cy="4524315"/>
          </a:xfrm>
          <a:prstGeom prst="rect">
            <a:avLst/>
          </a:prstGeom>
          <a:noFill/>
        </p:spPr>
        <p:txBody>
          <a:bodyPr wrap="square">
            <a:spAutoFit/>
          </a:bodyPr>
          <a:lstStyle/>
          <a:p>
            <a:pPr marL="285750" indent="-285750">
              <a:buFont typeface="Arial" panose="020B0604020202020204" pitchFamily="34" charset="0"/>
              <a:buChar char="•"/>
            </a:pPr>
            <a:r>
              <a:rPr lang="en-US" sz="2400" dirty="0" err="1"/>
              <a:t>RequestGQLModel</a:t>
            </a:r>
            <a:endParaRPr lang="en-US" sz="2400" dirty="0"/>
          </a:p>
          <a:p>
            <a:pPr marL="285750" indent="-285750">
              <a:buFont typeface="Arial" panose="020B0604020202020204" pitchFamily="34" charset="0"/>
              <a:buChar char="•"/>
            </a:pPr>
            <a:r>
              <a:rPr lang="en-US" sz="2400" dirty="0" err="1"/>
              <a:t>SectionGQLModel</a:t>
            </a:r>
            <a:endParaRPr lang="en-US" sz="2400" dirty="0"/>
          </a:p>
          <a:p>
            <a:pPr marL="285750" indent="-285750">
              <a:buFont typeface="Arial" panose="020B0604020202020204" pitchFamily="34" charset="0"/>
              <a:buChar char="•"/>
            </a:pPr>
            <a:r>
              <a:rPr lang="en-US" sz="2400" dirty="0" err="1"/>
              <a:t>PartGQLModel</a:t>
            </a:r>
            <a:endParaRPr lang="en-US" sz="2400" dirty="0"/>
          </a:p>
          <a:p>
            <a:pPr marL="285750" indent="-285750">
              <a:buFont typeface="Arial" panose="020B0604020202020204" pitchFamily="34" charset="0"/>
              <a:buChar char="•"/>
            </a:pPr>
            <a:r>
              <a:rPr lang="en-US" sz="2400" dirty="0" err="1"/>
              <a:t>ItemGQLModel</a:t>
            </a:r>
            <a:endParaRPr lang="vi-VN" sz="2400" dirty="0"/>
          </a:p>
          <a:p>
            <a:pPr marL="285750" indent="-285750">
              <a:buFont typeface="Arial" panose="020B0604020202020204" pitchFamily="34" charset="0"/>
              <a:buChar char="•"/>
            </a:pPr>
            <a:r>
              <a:rPr lang="vi-VN" sz="2400" dirty="0">
                <a:latin typeface="Calibri" panose="020F0502020204030204" pitchFamily="34" charset="0"/>
                <a:cs typeface="Calibri" panose="020F0502020204030204" pitchFamily="34" charset="0"/>
              </a:rPr>
              <a:t>UserGQLMdel</a:t>
            </a: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err="1">
                <a:latin typeface="Calibri" panose="020F0502020204030204" pitchFamily="34" charset="0"/>
                <a:cs typeface="Calibri" panose="020F0502020204030204" pitchFamily="34" charset="0"/>
              </a:rPr>
              <a:t>EditorGQLModel</a:t>
            </a: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err="1">
                <a:latin typeface="Calibri" panose="020F0502020204030204" pitchFamily="34" charset="0"/>
                <a:cs typeface="Calibri" panose="020F0502020204030204" pitchFamily="34" charset="0"/>
              </a:rPr>
              <a:t>InsertGQLModel</a:t>
            </a: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Class Query</a:t>
            </a:r>
          </a:p>
          <a:p>
            <a:endParaRPr lang="cs-CZ" sz="2400" dirty="0">
              <a:latin typeface="Calibri" panose="020F0502020204030204" pitchFamily="34" charset="0"/>
              <a:cs typeface="Calibri" panose="020F0502020204030204" pitchFamily="34" charset="0"/>
            </a:endParaRPr>
          </a:p>
          <a:p>
            <a:endParaRPr lang="cs-CZ"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7127" y="1440913"/>
            <a:ext cx="5746084" cy="4154984"/>
          </a:xfrm>
          <a:prstGeom prst="rect">
            <a:avLst/>
          </a:prstGeom>
          <a:noFill/>
        </p:spPr>
        <p:txBody>
          <a:bodyPr wrap="square">
            <a:spAutoFit/>
          </a:bodyPr>
          <a:lstStyle/>
          <a:p>
            <a:r>
              <a:rPr lang="en-US" i="1" dirty="0">
                <a:cs typeface="Calibri" panose="020F0502020204030204" pitchFamily="34" charset="0"/>
              </a:rPr>
              <a:t>Class Query v </a:t>
            </a:r>
            <a:r>
              <a:rPr lang="en-US" i="1" dirty="0" err="1">
                <a:cs typeface="Calibri" panose="020F0502020204030204" pitchFamily="34" charset="0"/>
              </a:rPr>
              <a:t>GraphQL</a:t>
            </a:r>
            <a:r>
              <a:rPr lang="en-US" i="1" dirty="0">
                <a:cs typeface="Calibri" panose="020F0502020204030204" pitchFamily="34" charset="0"/>
              </a:rPr>
              <a:t> je </a:t>
            </a:r>
            <a:r>
              <a:rPr lang="en-US" i="1" dirty="0" err="1">
                <a:cs typeface="Calibri" panose="020F0502020204030204" pitchFamily="34" charset="0"/>
              </a:rPr>
              <a:t>důležitou</a:t>
            </a:r>
            <a:r>
              <a:rPr lang="en-US" i="1" dirty="0">
                <a:cs typeface="Calibri" panose="020F0502020204030204" pitchFamily="34" charset="0"/>
              </a:rPr>
              <a:t> </a:t>
            </a:r>
            <a:r>
              <a:rPr lang="en-US" i="1" dirty="0" err="1">
                <a:cs typeface="Calibri" panose="020F0502020204030204" pitchFamily="34" charset="0"/>
              </a:rPr>
              <a:t>součástí</a:t>
            </a:r>
            <a:r>
              <a:rPr lang="en-US" i="1" dirty="0">
                <a:cs typeface="Calibri" panose="020F0502020204030204" pitchFamily="34" charset="0"/>
              </a:rPr>
              <a:t> toho, jak server </a:t>
            </a:r>
            <a:r>
              <a:rPr lang="en-US" i="1" dirty="0" err="1">
                <a:cs typeface="Calibri" panose="020F0502020204030204" pitchFamily="34" charset="0"/>
              </a:rPr>
              <a:t>zpracovává</a:t>
            </a:r>
            <a:r>
              <a:rPr lang="en-US" i="1" dirty="0">
                <a:cs typeface="Calibri" panose="020F0502020204030204" pitchFamily="34" charset="0"/>
              </a:rPr>
              <a:t> </a:t>
            </a:r>
            <a:r>
              <a:rPr lang="en-US" i="1" dirty="0" err="1">
                <a:cs typeface="Calibri" panose="020F0502020204030204" pitchFamily="34" charset="0"/>
              </a:rPr>
              <a:t>požadavky</a:t>
            </a:r>
            <a:r>
              <a:rPr lang="en-US" i="1" dirty="0">
                <a:cs typeface="Calibri" panose="020F0502020204030204" pitchFamily="34" charset="0"/>
              </a:rPr>
              <a:t> </a:t>
            </a:r>
            <a:r>
              <a:rPr lang="en-US" i="1" dirty="0" err="1">
                <a:cs typeface="Calibri" panose="020F0502020204030204" pitchFamily="34" charset="0"/>
              </a:rPr>
              <a:t>klientů</a:t>
            </a:r>
            <a:r>
              <a:rPr lang="en-US" i="1" dirty="0">
                <a:cs typeface="Calibri" panose="020F0502020204030204" pitchFamily="34" charset="0"/>
              </a:rPr>
              <a:t> a jak </a:t>
            </a:r>
            <a:r>
              <a:rPr lang="en-US" i="1" dirty="0" err="1">
                <a:cs typeface="Calibri" panose="020F0502020204030204" pitchFamily="34" charset="0"/>
              </a:rPr>
              <a:t>získává</a:t>
            </a:r>
            <a:r>
              <a:rPr lang="en-US" i="1" dirty="0">
                <a:cs typeface="Calibri" panose="020F0502020204030204" pitchFamily="34" charset="0"/>
              </a:rPr>
              <a:t> data z </a:t>
            </a:r>
            <a:r>
              <a:rPr lang="en-US" i="1" dirty="0" err="1">
                <a:cs typeface="Calibri" panose="020F0502020204030204" pitchFamily="34" charset="0"/>
              </a:rPr>
              <a:t>databáze</a:t>
            </a:r>
            <a:r>
              <a:rPr lang="en-US" i="1" dirty="0">
                <a:cs typeface="Calibri" panose="020F0502020204030204" pitchFamily="34" charset="0"/>
              </a:rPr>
              <a:t>.</a:t>
            </a:r>
            <a:endParaRPr lang="en-US" b="0" i="1" dirty="0">
              <a:effectLst/>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0" dirty="0">
                <a:effectLst/>
                <a:latin typeface="Calibri" panose="020F0502020204030204" pitchFamily="34" charset="0"/>
                <a:cs typeface="Calibri" panose="020F0502020204030204" pitchFamily="34" charset="0"/>
              </a:rPr>
              <a:t>Functions:</a:t>
            </a:r>
          </a:p>
          <a:p>
            <a:endParaRPr lang="en-US" sz="1600" b="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say_hello_forms</a:t>
            </a:r>
            <a:r>
              <a:rPr lang="en-US" sz="1600" b="0" dirty="0">
                <a:effectLst/>
                <a:latin typeface="Calibri" panose="020F0502020204030204" pitchFamily="34" charset="0"/>
                <a:cs typeface="Calibri" panose="020F0502020204030204" pitchFamily="34" charset="0"/>
              </a:rPr>
              <a:t>: say hello to the world</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request_by_id</a:t>
            </a:r>
            <a:r>
              <a:rPr lang="en-US" sz="1600" b="0" dirty="0">
                <a:effectLst/>
                <a:latin typeface="Calibri" panose="020F0502020204030204" pitchFamily="34" charset="0"/>
                <a:cs typeface="Calibri" panose="020F0502020204030204" pitchFamily="34" charset="0"/>
              </a:rPr>
              <a:t>: finds a request by their id</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item_by_id</a:t>
            </a:r>
            <a:r>
              <a:rPr lang="en-US" sz="1600" b="0" dirty="0">
                <a:effectLst/>
                <a:latin typeface="Calibri" panose="020F0502020204030204" pitchFamily="34" charset="0"/>
                <a:cs typeface="Calibri" panose="020F0502020204030204" pitchFamily="34" charset="0"/>
              </a:rPr>
              <a:t>: finds an item by their id</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all_requests</a:t>
            </a:r>
            <a:r>
              <a:rPr lang="en-US" sz="1600" b="0" dirty="0">
                <a:effectLst/>
                <a:latin typeface="Calibri" panose="020F0502020204030204" pitchFamily="34" charset="0"/>
                <a:cs typeface="Calibri" panose="020F0502020204030204" pitchFamily="34" charset="0"/>
              </a:rPr>
              <a:t>: retrieves all requests</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requests_by_letters</a:t>
            </a:r>
            <a:r>
              <a:rPr lang="en-US" sz="1600" b="0" dirty="0">
                <a:effectLst/>
                <a:latin typeface="Calibri" panose="020F0502020204030204" pitchFamily="34" charset="0"/>
                <a:cs typeface="Calibri" panose="020F0502020204030204" pitchFamily="34" charset="0"/>
              </a:rPr>
              <a:t>: retrieves requests by three letters in their name</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requests_by_status</a:t>
            </a:r>
            <a:r>
              <a:rPr lang="en-US" sz="1600" dirty="0">
                <a:latin typeface="Calibri" panose="020F0502020204030204" pitchFamily="34" charset="0"/>
                <a:cs typeface="Calibri" panose="020F0502020204030204" pitchFamily="34" charset="0"/>
              </a:rPr>
              <a:t>: r</a:t>
            </a:r>
            <a:r>
              <a:rPr lang="en-US" sz="1600" b="0" dirty="0">
                <a:effectLst/>
                <a:latin typeface="Calibri" panose="020F0502020204030204" pitchFamily="34" charset="0"/>
                <a:cs typeface="Calibri" panose="020F0502020204030204" pitchFamily="34" charset="0"/>
              </a:rPr>
              <a:t>etrieves requests by their status</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request_by_user</a:t>
            </a:r>
            <a:r>
              <a:rPr lang="en-US" sz="1600" dirty="0">
                <a:latin typeface="Calibri" panose="020F0502020204030204" pitchFamily="34" charset="0"/>
                <a:cs typeface="Calibri" panose="020F0502020204030204" pitchFamily="34" charset="0"/>
              </a:rPr>
              <a:t>: </a:t>
            </a:r>
            <a:r>
              <a:rPr lang="en-US" sz="1600" b="0" dirty="0">
                <a:effectLst/>
                <a:latin typeface="Calibri" panose="020F0502020204030204" pitchFamily="34" charset="0"/>
                <a:cs typeface="Calibri" panose="020F0502020204030204" pitchFamily="34" charset="0"/>
              </a:rPr>
              <a:t>Returns all requests created by a user</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fill_request</a:t>
            </a:r>
            <a:r>
              <a:rPr lang="en-US" sz="1600" dirty="0">
                <a:latin typeface="Calibri" panose="020F0502020204030204" pitchFamily="34" charset="0"/>
                <a:cs typeface="Calibri" panose="020F0502020204030204" pitchFamily="34" charset="0"/>
              </a:rPr>
              <a:t>: </a:t>
            </a:r>
            <a:r>
              <a:rPr lang="en-US" sz="1600" b="0" dirty="0">
                <a:effectLst/>
                <a:latin typeface="Calibri" panose="020F0502020204030204" pitchFamily="34" charset="0"/>
                <a:cs typeface="Calibri" panose="020F0502020204030204" pitchFamily="34" charset="0"/>
              </a:rPr>
              <a:t>Fills the database with demo form</a:t>
            </a:r>
          </a:p>
          <a:p>
            <a:pPr marL="285750" indent="-285750">
              <a:buFont typeface="Wingdings" panose="05000000000000000000" pitchFamily="2" charset="2"/>
              <a:buChar char="q"/>
            </a:pPr>
            <a:r>
              <a:rPr lang="en-US" sz="1600" b="0" dirty="0" err="1">
                <a:effectLst/>
                <a:latin typeface="Calibri" panose="020F0502020204030204" pitchFamily="34" charset="0"/>
                <a:cs typeface="Calibri" panose="020F0502020204030204" pitchFamily="34" charset="0"/>
              </a:rPr>
              <a:t>all_items</a:t>
            </a:r>
            <a:r>
              <a:rPr lang="en-US" sz="1600" b="0" dirty="0">
                <a:effectLst/>
                <a:latin typeface="Calibri" panose="020F0502020204030204" pitchFamily="34" charset="0"/>
                <a:cs typeface="Calibri" panose="020F0502020204030204" pitchFamily="34" charset="0"/>
              </a:rPr>
              <a:t>: Retrieves all items</a:t>
            </a:r>
          </a:p>
          <a:p>
            <a:endParaRPr lang="en-US" sz="1600" b="0" dirty="0">
              <a:effectLst/>
              <a:latin typeface="Calibri" panose="020F0502020204030204" pitchFamily="34" charset="0"/>
              <a:cs typeface="Calibri" panose="020F0502020204030204" pitchFamily="34" charset="0"/>
            </a:endParaRPr>
          </a:p>
        </p:txBody>
      </p:sp>
      <p:sp>
        <p:nvSpPr>
          <p:cNvPr id="2" name="Title 1"/>
          <p:cNvSpPr txBox="1"/>
          <p:nvPr/>
        </p:nvSpPr>
        <p:spPr>
          <a:xfrm>
            <a:off x="639656" y="101732"/>
            <a:ext cx="10909640" cy="8029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Strawberry Models- Class Query</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769445" y="1024978"/>
              <a:ext cx="360" cy="360"/>
            </p14:xfrm>
          </p:contentPart>
        </mc:Choice>
        <mc:Fallback xmlns="">
          <p:pic>
            <p:nvPicPr>
              <p:cNvPr id="3" name="Ink 2"/>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5399445" y="765778"/>
              <a:ext cx="360" cy="360"/>
            </p14:xfrm>
          </p:contentPart>
        </mc:Choice>
        <mc:Fallback xmlns="">
          <p:pic>
            <p:nvPicPr>
              <p:cNvPr id="4" name="Ink 3"/>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5399445" y="1012738"/>
              <a:ext cx="360" cy="360"/>
            </p14:xfrm>
          </p:contentPart>
        </mc:Choice>
        <mc:Fallback xmlns="">
          <p:pic>
            <p:nvPicPr>
              <p:cNvPr id="7" name="Ink 6"/>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5510685" y="790618"/>
              <a:ext cx="360" cy="360"/>
            </p14:xfrm>
          </p:contentPart>
        </mc:Choice>
        <mc:Fallback xmlns="">
          <p:pic>
            <p:nvPicPr>
              <p:cNvPr id="8" name="Ink 7"/>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5374605" y="963418"/>
              <a:ext cx="360" cy="360"/>
            </p14:xfrm>
          </p:contentPart>
        </mc:Choice>
        <mc:Fallback xmlns="">
          <p:pic>
            <p:nvPicPr>
              <p:cNvPr id="9" name="Ink 8"/>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5374605" y="963418"/>
              <a:ext cx="360" cy="360"/>
            </p14:xfrm>
          </p:contentPart>
        </mc:Choice>
        <mc:Fallback xmlns="">
          <p:pic>
            <p:nvPicPr>
              <p:cNvPr id="10" name="Ink 9"/>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5263365" y="913738"/>
              <a:ext cx="360" cy="360"/>
            </p14:xfrm>
          </p:contentPart>
        </mc:Choice>
        <mc:Fallback xmlns="">
          <p:pic>
            <p:nvPicPr>
              <p:cNvPr id="13" name="Ink 12"/>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4" name="Ink 13"/>
              <p14:cNvContentPartPr/>
              <p14:nvPr/>
            </p14:nvContentPartPr>
            <p14:xfrm>
              <a:off x="5263365" y="913738"/>
              <a:ext cx="360" cy="360"/>
            </p14:xfrm>
          </p:contentPart>
        </mc:Choice>
        <mc:Fallback xmlns="">
          <p:pic>
            <p:nvPicPr>
              <p:cNvPr id="14" name="Ink 13"/>
            </p:nvPicPr>
            <p:blipFill>
              <a:blip r:embed="rId4"/>
            </p:blipFill>
            <p:spPr>
              <a:xfrm>
                <a:off x="5263365" y="913738"/>
                <a:ext cx="360" cy="360"/>
              </a:xfrm>
              <a:prstGeom prst="rect"/>
            </p:spPr>
          </p:pic>
        </mc:Fallback>
      </mc:AlternateContent>
      <p:pic>
        <p:nvPicPr>
          <p:cNvPr id="15" name="Picture 14"/>
          <p:cNvPicPr>
            <a:picLocks noChangeAspect="1"/>
          </p:cNvPicPr>
          <p:nvPr/>
        </p:nvPicPr>
        <p:blipFill>
          <a:blip r:embed="rId14"/>
          <a:stretch>
            <a:fillRect/>
          </a:stretch>
        </p:blipFill>
        <p:spPr>
          <a:xfrm>
            <a:off x="3502144" y="862903"/>
            <a:ext cx="5410200" cy="322494"/>
          </a:xfrm>
          <a:prstGeom prst="rect">
            <a:avLst/>
          </a:prstGeom>
        </p:spPr>
      </p:pic>
      <p:pic>
        <p:nvPicPr>
          <p:cNvPr id="17" name="Picture 16"/>
          <p:cNvPicPr>
            <a:picLocks noChangeAspect="1"/>
          </p:cNvPicPr>
          <p:nvPr/>
        </p:nvPicPr>
        <p:blipFill>
          <a:blip r:embed="rId15"/>
          <a:stretch>
            <a:fillRect/>
          </a:stretch>
        </p:blipFill>
        <p:spPr>
          <a:xfrm>
            <a:off x="6005384" y="1185396"/>
            <a:ext cx="5543912" cy="55708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Strawberry Session Management (class)</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22" name="TextBox 21"/>
          <p:cNvSpPr txBox="1"/>
          <p:nvPr/>
        </p:nvSpPr>
        <p:spPr>
          <a:xfrm>
            <a:off x="821933" y="1708675"/>
            <a:ext cx="4125869" cy="830997"/>
          </a:xfrm>
          <a:prstGeom prst="rect">
            <a:avLst/>
          </a:prstGeom>
          <a:noFill/>
        </p:spPr>
        <p:txBody>
          <a:bodyPr wrap="square">
            <a:spAutoFit/>
          </a:bodyPr>
          <a:lstStyle/>
          <a:p>
            <a:endParaRPr lang="cs-CZ" sz="2400" dirty="0">
              <a:latin typeface="Calibri" panose="020F0502020204030204" pitchFamily="34" charset="0"/>
              <a:cs typeface="Calibri" panose="020F0502020204030204" pitchFamily="34" charset="0"/>
            </a:endParaRPr>
          </a:p>
          <a:p>
            <a:endParaRPr lang="cs-CZ" sz="2400" dirty="0"/>
          </a:p>
        </p:txBody>
      </p:sp>
      <p:sp>
        <p:nvSpPr>
          <p:cNvPr id="18" name="TextBox 17"/>
          <p:cNvSpPr txBox="1"/>
          <p:nvPr/>
        </p:nvSpPr>
        <p:spPr>
          <a:xfrm>
            <a:off x="109186" y="1332896"/>
            <a:ext cx="5843408" cy="3323987"/>
          </a:xfrm>
          <a:prstGeom prst="rect">
            <a:avLst/>
          </a:prstGeom>
          <a:noFill/>
        </p:spPr>
        <p:txBody>
          <a:bodyPr wrap="square">
            <a:spAutoFit/>
          </a:bodyPr>
          <a:lstStyle/>
          <a:p>
            <a:pPr marL="0" marR="0">
              <a:spcBef>
                <a:spcPts val="0"/>
              </a:spcBef>
              <a:spcAft>
                <a:spcPts val="0"/>
              </a:spcAft>
            </a:pPr>
            <a:r>
              <a:rPr lang="cs-CZ" b="1" dirty="0">
                <a:solidFill>
                  <a:srgbClr val="000000"/>
                </a:solidFill>
                <a:effectLst/>
                <a:latin typeface="var(--jp-code-font-family)"/>
              </a:rPr>
              <a:t>Se</a:t>
            </a:r>
            <a:r>
              <a:rPr lang="en-US" b="1" dirty="0" err="1">
                <a:solidFill>
                  <a:srgbClr val="000000"/>
                </a:solidFill>
                <a:effectLst/>
                <a:latin typeface="var(--jp-code-font-family)"/>
              </a:rPr>
              <a:t>ssion</a:t>
            </a:r>
            <a:r>
              <a:rPr lang="vi-VN" sz="1600" dirty="0">
                <a:solidFill>
                  <a:srgbClr val="000000"/>
                </a:solidFill>
                <a:effectLst/>
                <a:latin typeface="var(--jp-content-font-family)"/>
              </a:rPr>
              <a:t> </a:t>
            </a:r>
            <a:r>
              <a:rPr lang="en-US" sz="1600" dirty="0">
                <a:solidFill>
                  <a:srgbClr val="000000"/>
                </a:solidFill>
                <a:latin typeface="Calibri" panose="020F0502020204030204" pitchFamily="34" charset="0"/>
              </a:rPr>
              <a:t>je </a:t>
            </a:r>
            <a:r>
              <a:rPr lang="en-US" sz="1600" dirty="0" err="1">
                <a:solidFill>
                  <a:srgbClr val="000000"/>
                </a:solidFill>
                <a:latin typeface="Calibri" panose="020F0502020204030204" pitchFamily="34" charset="0"/>
              </a:rPr>
              <a:t>entita</a:t>
            </a:r>
            <a:r>
              <a:rPr lang="en-US" sz="1600" dirty="0">
                <a:solidFill>
                  <a:srgbClr val="000000"/>
                </a:solidFill>
                <a:latin typeface="Calibri" panose="020F0502020204030204" pitchFamily="34" charset="0"/>
              </a:rPr>
              <a:t>, s </a:t>
            </a:r>
            <a:r>
              <a:rPr lang="en-US" sz="1600" dirty="0" err="1">
                <a:solidFill>
                  <a:srgbClr val="000000"/>
                </a:solidFill>
                <a:latin typeface="Calibri" panose="020F0502020204030204" pitchFamily="34" charset="0"/>
              </a:rPr>
              <a:t>jejíž</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pomocí</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jsou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realizovány</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příkazy</a:t>
            </a:r>
            <a:r>
              <a:rPr lang="en-US" sz="1600" dirty="0">
                <a:solidFill>
                  <a:srgbClr val="000000"/>
                </a:solidFill>
                <a:latin typeface="Calibri" panose="020F0502020204030204" pitchFamily="34" charset="0"/>
              </a:rPr>
              <a:t> v </a:t>
            </a:r>
            <a:r>
              <a:rPr lang="en-US" sz="1600" dirty="0" err="1">
                <a:solidFill>
                  <a:srgbClr val="000000"/>
                </a:solidFill>
                <a:latin typeface="Calibri" panose="020F0502020204030204" pitchFamily="34" charset="0"/>
              </a:rPr>
              <a:t>databázi</a:t>
            </a:r>
            <a:r>
              <a:rPr lang="en-US" sz="1600" dirty="0">
                <a:solidFill>
                  <a:srgbClr val="000000"/>
                </a:solidFill>
                <a:latin typeface="Calibri" panose="020F0502020204030204" pitchFamily="34" charset="0"/>
              </a:rPr>
              <a:t> (SQL).</a:t>
            </a:r>
            <a:r>
              <a:rPr lang="cs-CZ"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V </a:t>
            </a:r>
            <a:r>
              <a:rPr lang="en-US" sz="1600" dirty="0" err="1">
                <a:solidFill>
                  <a:srgbClr val="000000"/>
                </a:solidFill>
                <a:latin typeface="Calibri" panose="020F0502020204030204" pitchFamily="34" charset="0"/>
              </a:rPr>
              <a:t>SQLAlchemy</a:t>
            </a:r>
            <a:r>
              <a:rPr lang="en-US" sz="1600" dirty="0">
                <a:solidFill>
                  <a:srgbClr val="000000"/>
                </a:solidFill>
                <a:latin typeface="Calibri" panose="020F0502020204030204" pitchFamily="34" charset="0"/>
              </a:rPr>
              <a:t> se </a:t>
            </a:r>
            <a:r>
              <a:rPr lang="en-US" sz="1600" dirty="0" err="1">
                <a:solidFill>
                  <a:srgbClr val="000000"/>
                </a:solidFill>
                <a:latin typeface="Calibri" panose="020F0502020204030204" pitchFamily="34" charset="0"/>
              </a:rPr>
              <a:t>nejdříve</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vytváří</a:t>
            </a:r>
            <a:r>
              <a:rPr lang="vi-VN"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SessionMaker</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což</a:t>
            </a:r>
            <a:r>
              <a:rPr lang="en-US" sz="1600" dirty="0">
                <a:solidFill>
                  <a:srgbClr val="000000"/>
                </a:solidFill>
                <a:latin typeface="Calibri" panose="020F0502020204030204" pitchFamily="34" charset="0"/>
              </a:rPr>
              <a:t> je callable a </a:t>
            </a:r>
            <a:r>
              <a:rPr lang="en-US" sz="1600" dirty="0" err="1">
                <a:solidFill>
                  <a:srgbClr val="000000"/>
                </a:solidFill>
                <a:latin typeface="Calibri" panose="020F0502020204030204" pitchFamily="34" charset="0"/>
              </a:rPr>
              <a:t>jejím</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voláním</a:t>
            </a:r>
            <a:r>
              <a:rPr lang="en-US" sz="1600" dirty="0">
                <a:solidFill>
                  <a:srgbClr val="000000"/>
                </a:solidFill>
                <a:latin typeface="Calibri" panose="020F0502020204030204" pitchFamily="34" charset="0"/>
              </a:rPr>
              <a:t> se </a:t>
            </a:r>
            <a:r>
              <a:rPr lang="en-US" sz="1600" dirty="0" err="1">
                <a:solidFill>
                  <a:srgbClr val="000000"/>
                </a:solidFill>
                <a:latin typeface="Calibri" panose="020F0502020204030204" pitchFamily="34" charset="0"/>
              </a:rPr>
              <a:t>vytváří</a:t>
            </a:r>
            <a:r>
              <a:rPr lang="vi-VN"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session.</a:t>
            </a:r>
            <a:r>
              <a:rPr lang="vi-VN"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session</a:t>
            </a:r>
            <a:r>
              <a:rPr lang="vi-VN"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se </a:t>
            </a:r>
            <a:r>
              <a:rPr lang="en-US" sz="1600" dirty="0" err="1">
                <a:solidFill>
                  <a:srgbClr val="000000"/>
                </a:solidFill>
                <a:latin typeface="Calibri" panose="020F0502020204030204" pitchFamily="34" charset="0"/>
              </a:rPr>
              <a:t>používá</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na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ucelené</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operace</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její</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životnost</a:t>
            </a:r>
            <a:r>
              <a:rPr lang="en-US" sz="1600" dirty="0">
                <a:solidFill>
                  <a:srgbClr val="000000"/>
                </a:solidFill>
                <a:latin typeface="Calibri" panose="020F0502020204030204" pitchFamily="34" charset="0"/>
              </a:rPr>
              <a:t> je </a:t>
            </a:r>
            <a:r>
              <a:rPr lang="en-US" sz="1600" dirty="0" err="1">
                <a:solidFill>
                  <a:srgbClr val="000000"/>
                </a:solidFill>
                <a:latin typeface="Calibri" panose="020F0502020204030204" pitchFamily="34" charset="0"/>
              </a:rPr>
              <a:t>omezena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právě</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jen</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na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jednu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ucelenou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operaci</a:t>
            </a:r>
            <a:r>
              <a:rPr lang="en-US" sz="1600" dirty="0">
                <a:solidFill>
                  <a:srgbClr val="000000"/>
                </a:solidFill>
                <a:latin typeface="Calibri" panose="020F0502020204030204" pitchFamily="34" charset="0"/>
              </a:rPr>
              <a:t>.</a:t>
            </a:r>
            <a:endParaRPr lang="cs-CZ" sz="1600" dirty="0">
              <a:solidFill>
                <a:srgbClr val="000000"/>
              </a:solidFill>
              <a:latin typeface="Calibri" panose="020F0502020204030204" pitchFamily="34" charset="0"/>
            </a:endParaRPr>
          </a:p>
          <a:p>
            <a:pPr marL="0" marR="0">
              <a:spcBef>
                <a:spcPts val="0"/>
              </a:spcBef>
              <a:spcAft>
                <a:spcPts val="0"/>
              </a:spcAft>
            </a:pPr>
            <a:endParaRPr lang="cs-CZ" sz="1600" dirty="0">
              <a:solidFill>
                <a:srgbClr val="000000"/>
              </a:solidFill>
              <a:latin typeface="Calibri" panose="020F0502020204030204" pitchFamily="34" charset="0"/>
            </a:endParaRPr>
          </a:p>
          <a:p>
            <a:r>
              <a:rPr lang="en-US" sz="1600" b="1" dirty="0" err="1">
                <a:latin typeface="-apple-system"/>
              </a:rPr>
              <a:t>Connectionstring</a:t>
            </a:r>
            <a:r>
              <a:rPr lang="cs-CZ" sz="1600" b="1" dirty="0">
                <a:latin typeface="-apple-system"/>
              </a:rPr>
              <a:t>: </a:t>
            </a:r>
            <a:r>
              <a:rPr lang="en-US" sz="1600" dirty="0">
                <a:solidFill>
                  <a:srgbClr val="000000"/>
                </a:solidFill>
                <a:effectLst/>
                <a:latin typeface="Calibri" panose="020F0502020204030204" pitchFamily="34" charset="0"/>
              </a:rPr>
              <a:t>The function </a:t>
            </a:r>
            <a:r>
              <a:rPr lang="en-US" sz="1600" dirty="0" err="1">
                <a:solidFill>
                  <a:srgbClr val="000000"/>
                </a:solidFill>
                <a:effectLst/>
                <a:latin typeface="Calibri" panose="020F0502020204030204" pitchFamily="34" charset="0"/>
              </a:rPr>
              <a:t>ComposeConnectionString</a:t>
            </a:r>
            <a:r>
              <a:rPr lang="en-US" sz="1600" dirty="0">
                <a:solidFill>
                  <a:srgbClr val="000000"/>
                </a:solidFill>
                <a:effectLst/>
                <a:latin typeface="Calibri" panose="020F0502020204030204" pitchFamily="34" charset="0"/>
              </a:rPr>
              <a:t> creates a connection string which can be used to connect to a PostgreSQL database</a:t>
            </a:r>
            <a:endParaRPr lang="cs-CZ" sz="1600" dirty="0">
              <a:solidFill>
                <a:srgbClr val="000000"/>
              </a:solidFill>
              <a:effectLst/>
              <a:latin typeface="Calibri" panose="020F0502020204030204" pitchFamily="34" charset="0"/>
            </a:endParaRPr>
          </a:p>
          <a:p>
            <a:endParaRPr lang="cs-CZ" sz="1600" dirty="0">
              <a:solidFill>
                <a:srgbClr val="000000"/>
              </a:solidFill>
              <a:effectLst/>
              <a:latin typeface="Calibri" panose="020F0502020204030204" pitchFamily="34" charset="0"/>
            </a:endParaRPr>
          </a:p>
          <a:p>
            <a:r>
              <a:rPr lang="en-US" sz="1600" b="1" i="0" dirty="0">
                <a:effectLst/>
                <a:latin typeface="-apple-system"/>
              </a:rPr>
              <a:t>Async Engine</a:t>
            </a:r>
            <a:r>
              <a:rPr lang="cs-CZ" sz="1600" b="1" dirty="0">
                <a:solidFill>
                  <a:srgbClr val="000000"/>
                </a:solidFill>
                <a:effectLst/>
                <a:latin typeface="Calibri" panose="020F0502020204030204" pitchFamily="34" charset="0"/>
              </a:rPr>
              <a:t>:</a:t>
            </a:r>
            <a:r>
              <a:rPr lang="en-US" sz="1600" dirty="0">
                <a:solidFill>
                  <a:srgbClr val="000000"/>
                </a:solidFill>
                <a:latin typeface="Calibri" panose="020F0502020204030204" pitchFamily="34" charset="0"/>
              </a:rPr>
              <a:t>creates an asynchronous engine using the connection string provided </a:t>
            </a:r>
            <a:r>
              <a:rPr lang="cs-CZ"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returns an asynchronous session maker that can be used to create sessions and interact with the database.</a:t>
            </a:r>
          </a:p>
        </p:txBody>
      </p:sp>
      <p:pic>
        <p:nvPicPr>
          <p:cNvPr id="29" name="Picture 28"/>
          <p:cNvPicPr>
            <a:picLocks noChangeAspect="1"/>
          </p:cNvPicPr>
          <p:nvPr/>
        </p:nvPicPr>
        <p:blipFill>
          <a:blip r:embed="rId15"/>
          <a:stretch>
            <a:fillRect/>
          </a:stretch>
        </p:blipFill>
        <p:spPr>
          <a:xfrm>
            <a:off x="5952594" y="1257322"/>
            <a:ext cx="5919500" cy="2233914"/>
          </a:xfrm>
          <a:prstGeom prst="rect">
            <a:avLst/>
          </a:prstGeom>
        </p:spPr>
      </p:pic>
      <p:pic>
        <p:nvPicPr>
          <p:cNvPr id="33" name="Picture 32"/>
          <p:cNvPicPr>
            <a:picLocks noChangeAspect="1"/>
          </p:cNvPicPr>
          <p:nvPr/>
        </p:nvPicPr>
        <p:blipFill>
          <a:blip r:embed="rId16"/>
          <a:stretch>
            <a:fillRect/>
          </a:stretch>
        </p:blipFill>
        <p:spPr>
          <a:xfrm>
            <a:off x="5952594" y="3634773"/>
            <a:ext cx="5919501" cy="3094240"/>
          </a:xfrm>
          <a:prstGeom prst="rect">
            <a:avLst/>
          </a:prstGeom>
        </p:spPr>
      </p:pic>
      <p:pic>
        <p:nvPicPr>
          <p:cNvPr id="35" name="Picture 34"/>
          <p:cNvPicPr>
            <a:picLocks noChangeAspect="1"/>
          </p:cNvPicPr>
          <p:nvPr/>
        </p:nvPicPr>
        <p:blipFill rotWithShape="1">
          <a:blip r:embed="rId17"/>
          <a:srcRect t="-4574" r="32687" b="-3438"/>
          <a:stretch>
            <a:fillRect/>
          </a:stretch>
        </p:blipFill>
        <p:spPr>
          <a:xfrm>
            <a:off x="109186" y="4731656"/>
            <a:ext cx="5290259" cy="18110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Strawberry Session Management (class)</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22" name="TextBox 21"/>
          <p:cNvSpPr txBox="1"/>
          <p:nvPr/>
        </p:nvSpPr>
        <p:spPr>
          <a:xfrm>
            <a:off x="821933" y="1708675"/>
            <a:ext cx="4125869" cy="830997"/>
          </a:xfrm>
          <a:prstGeom prst="rect">
            <a:avLst/>
          </a:prstGeom>
          <a:noFill/>
        </p:spPr>
        <p:txBody>
          <a:bodyPr wrap="square">
            <a:spAutoFit/>
          </a:bodyPr>
          <a:lstStyle/>
          <a:p>
            <a:endParaRPr lang="cs-CZ" sz="2400" dirty="0">
              <a:latin typeface="Calibri" panose="020F0502020204030204" pitchFamily="34" charset="0"/>
              <a:cs typeface="Calibri" panose="020F0502020204030204" pitchFamily="34" charset="0"/>
            </a:endParaRPr>
          </a:p>
          <a:p>
            <a:endParaRPr lang="cs-CZ" sz="2400" dirty="0"/>
          </a:p>
        </p:txBody>
      </p:sp>
      <p:pic>
        <p:nvPicPr>
          <p:cNvPr id="4" name="Picture 3"/>
          <p:cNvPicPr>
            <a:picLocks noChangeAspect="1"/>
          </p:cNvPicPr>
          <p:nvPr/>
        </p:nvPicPr>
        <p:blipFill>
          <a:blip r:embed="rId15"/>
          <a:stretch>
            <a:fillRect/>
          </a:stretch>
        </p:blipFill>
        <p:spPr>
          <a:xfrm>
            <a:off x="208805" y="1194424"/>
            <a:ext cx="5255554" cy="4708776"/>
          </a:xfrm>
          <a:prstGeom prst="rect">
            <a:avLst/>
          </a:prstGeom>
        </p:spPr>
      </p:pic>
      <p:sp>
        <p:nvSpPr>
          <p:cNvPr id="6" name="TextBox 5"/>
          <p:cNvSpPr txBox="1"/>
          <p:nvPr/>
        </p:nvSpPr>
        <p:spPr>
          <a:xfrm>
            <a:off x="5793282" y="1282162"/>
            <a:ext cx="5900316" cy="2400657"/>
          </a:xfrm>
          <a:prstGeom prst="rect">
            <a:avLst/>
          </a:prstGeom>
          <a:noFill/>
        </p:spPr>
        <p:txBody>
          <a:bodyPr wrap="square">
            <a:spAutoFit/>
          </a:bodyPr>
          <a:lstStyle/>
          <a:p>
            <a:r>
              <a:rPr lang="en-US" sz="1600" dirty="0" err="1">
                <a:solidFill>
                  <a:srgbClr val="000000"/>
                </a:solidFill>
                <a:latin typeface="Calibri" panose="020F0502020204030204" pitchFamily="34" charset="0"/>
              </a:rPr>
              <a:t>MyGraphQL</a:t>
            </a:r>
            <a:r>
              <a:rPr lang="cs-CZ" sz="1600" dirty="0">
                <a:solidFill>
                  <a:srgbClr val="000000"/>
                </a:solidFill>
                <a:latin typeface="Calibri" panose="020F0502020204030204" pitchFamily="34" charset="0"/>
              </a:rPr>
              <a:t> z</a:t>
            </a:r>
            <a:r>
              <a:rPr lang="en-US" sz="1600" dirty="0" err="1">
                <a:solidFill>
                  <a:srgbClr val="000000"/>
                </a:solidFill>
                <a:latin typeface="Calibri" panose="020F0502020204030204" pitchFamily="34" charset="0"/>
              </a:rPr>
              <a:t>pracovává</a:t>
            </a:r>
            <a:r>
              <a:rPr lang="en-US" sz="1600" dirty="0">
                <a:solidFill>
                  <a:srgbClr val="000000"/>
                </a:solidFill>
                <a:latin typeface="Calibri" panose="020F0502020204030204" pitchFamily="34" charset="0"/>
              </a:rPr>
              <a:t> </a:t>
            </a:r>
            <a:r>
              <a:rPr lang="cs-CZ" sz="1600" dirty="0">
                <a:solidFill>
                  <a:srgbClr val="000000"/>
                </a:solidFill>
                <a:latin typeface="Calibri" panose="020F0502020204030204" pitchFamily="34" charset="0"/>
              </a:rPr>
              <a:t>session </a:t>
            </a:r>
            <a:r>
              <a:rPr lang="en-US" sz="1600" dirty="0" err="1">
                <a:solidFill>
                  <a:srgbClr val="000000"/>
                </a:solidFill>
                <a:latin typeface="Calibri" panose="020F0502020204030204" pitchFamily="34" charset="0"/>
              </a:rPr>
              <a:t>mezi</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klientem</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GraphQL</a:t>
            </a:r>
            <a:r>
              <a:rPr lang="en-US" sz="1600" dirty="0">
                <a:solidFill>
                  <a:srgbClr val="000000"/>
                </a:solidFill>
                <a:latin typeface="Calibri" panose="020F0502020204030204" pitchFamily="34" charset="0"/>
              </a:rPr>
              <a:t> a </a:t>
            </a:r>
            <a:r>
              <a:rPr lang="en-US" sz="1600" dirty="0" err="1">
                <a:solidFill>
                  <a:srgbClr val="000000"/>
                </a:solidFill>
                <a:latin typeface="Calibri" panose="020F0502020204030204" pitchFamily="34" charset="0"/>
              </a:rPr>
              <a:t>serverem</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Přepíše</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metodu</a:t>
            </a:r>
            <a:r>
              <a:rPr lang="en-US" sz="1600" dirty="0">
                <a:solidFill>
                  <a:srgbClr val="000000"/>
                </a:solidFill>
                <a:latin typeface="Calibri" panose="020F0502020204030204" pitchFamily="34" charset="0"/>
              </a:rPr>
              <a:t> __call__, aby </a:t>
            </a:r>
            <a:r>
              <a:rPr lang="en-US" sz="1600" dirty="0" err="1">
                <a:solidFill>
                  <a:srgbClr val="000000"/>
                </a:solidFill>
                <a:latin typeface="Calibri" panose="020F0502020204030204" pitchFamily="34" charset="0"/>
              </a:rPr>
              <a:t>poskytla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relaci</a:t>
            </a:r>
            <a:r>
              <a:rPr lang="en-US" sz="1600" dirty="0">
                <a:solidFill>
                  <a:srgbClr val="000000"/>
                </a:solidFill>
                <a:latin typeface="Calibri" panose="020F0502020204030204" pitchFamily="34" charset="0"/>
              </a:rPr>
              <a:t> a </a:t>
            </a:r>
            <a:r>
              <a:rPr lang="en-US" sz="1600" dirty="0" err="1">
                <a:solidFill>
                  <a:srgbClr val="000000"/>
                </a:solidFill>
                <a:latin typeface="Calibri" panose="020F0502020204030204" pitchFamily="34" charset="0"/>
              </a:rPr>
              <a:t>uživatele</a:t>
            </a:r>
            <a:r>
              <a:rPr lang="en-US" sz="1600" dirty="0">
                <a:solidFill>
                  <a:srgbClr val="000000"/>
                </a:solidFill>
                <a:latin typeface="Calibri" panose="020F0502020204030204" pitchFamily="34" charset="0"/>
              </a:rPr>
              <a:t> pro </a:t>
            </a:r>
            <a:r>
              <a:rPr lang="en-US" sz="1600" dirty="0" err="1">
                <a:solidFill>
                  <a:srgbClr val="000000"/>
                </a:solidFill>
                <a:latin typeface="Calibri" panose="020F0502020204030204" pitchFamily="34" charset="0"/>
              </a:rPr>
              <a:t>každý</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požadavek</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GraphQL</a:t>
            </a:r>
            <a:r>
              <a:rPr lang="en-US" sz="1600" dirty="0">
                <a:solidFill>
                  <a:srgbClr val="000000"/>
                </a:solidFill>
                <a:latin typeface="Calibri" panose="020F0502020204030204" pitchFamily="34" charset="0"/>
              </a:rPr>
              <a:t>, a </a:t>
            </a:r>
            <a:r>
              <a:rPr lang="en-US" sz="1600" dirty="0" err="1">
                <a:solidFill>
                  <a:srgbClr val="000000"/>
                </a:solidFill>
                <a:latin typeface="Calibri" panose="020F0502020204030204" pitchFamily="34" charset="0"/>
              </a:rPr>
              <a:t>metodu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get_context</a:t>
            </a:r>
            <a:r>
              <a:rPr lang="en-US" sz="1600" dirty="0">
                <a:solidFill>
                  <a:srgbClr val="000000"/>
                </a:solidFill>
                <a:latin typeface="Calibri" panose="020F0502020204030204" pitchFamily="34" charset="0"/>
              </a:rPr>
              <a:t>, aby </a:t>
            </a:r>
            <a:r>
              <a:rPr lang="en-US" sz="1600" dirty="0" err="1">
                <a:solidFill>
                  <a:srgbClr val="000000"/>
                </a:solidFill>
                <a:latin typeface="Calibri" panose="020F0502020204030204" pitchFamily="34" charset="0"/>
              </a:rPr>
              <a:t>poskytla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tyto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hodnoty</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zbytku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aplikace</a:t>
            </a:r>
            <a:r>
              <a:rPr lang="en-US" sz="1600" dirty="0">
                <a:solidFill>
                  <a:srgbClr val="000000"/>
                </a:solidFill>
                <a:latin typeface="Calibri" panose="020F0502020204030204" pitchFamily="34" charset="0"/>
              </a:rPr>
              <a:t>.</a:t>
            </a:r>
            <a:endParaRPr lang="cs-CZ" sz="1600" dirty="0">
              <a:solidFill>
                <a:srgbClr val="000000"/>
              </a:solidFill>
              <a:latin typeface="Calibri" panose="020F0502020204030204" pitchFamily="34" charset="0"/>
            </a:endParaRPr>
          </a:p>
          <a:p>
            <a:endParaRPr lang="en-US" sz="1600" dirty="0">
              <a:solidFill>
                <a:srgbClr val="000000"/>
              </a:solidFill>
              <a:latin typeface="Calibri" panose="020F0502020204030204" pitchFamily="34" charset="0"/>
            </a:endParaRPr>
          </a:p>
          <a:p>
            <a:endParaRPr lang="en-US" sz="1600" dirty="0">
              <a:solidFill>
                <a:srgbClr val="000000"/>
              </a:solidFill>
              <a:latin typeface="Calibri" panose="020F0502020204030204" pitchFamily="34" charset="0"/>
            </a:endParaRPr>
          </a:p>
          <a:p>
            <a:r>
              <a:rPr lang="cs-CZ" b="1" dirty="0" err="1">
                <a:solidFill>
                  <a:srgbClr val="000000"/>
                </a:solidFill>
                <a:latin typeface="Calibri" panose="020F0502020204030204" pitchFamily="34" charset="0"/>
              </a:rPr>
              <a:t>MyGraphQL</a:t>
            </a:r>
            <a:r>
              <a:rPr lang="en-US" b="1" dirty="0">
                <a:solidFill>
                  <a:srgbClr val="000000"/>
                </a:solidFill>
                <a:latin typeface="Calibri" panose="020F0502020204030204" pitchFamily="34" charset="0"/>
              </a:rPr>
              <a:t> + </a:t>
            </a:r>
            <a:r>
              <a:rPr lang="cs-CZ" b="1" dirty="0">
                <a:solidFill>
                  <a:srgbClr val="000000"/>
                </a:solidFill>
                <a:latin typeface="Calibri" panose="020F0502020204030204" pitchFamily="34" charset="0"/>
              </a:rPr>
              <a:t>schématu </a:t>
            </a:r>
            <a:r>
              <a:rPr lang="cs-CZ" b="1" dirty="0" err="1">
                <a:solidFill>
                  <a:srgbClr val="000000"/>
                </a:solidFill>
                <a:latin typeface="Calibri" panose="020F0502020204030204" pitchFamily="34" charset="0"/>
              </a:rPr>
              <a:t>GraphQL</a:t>
            </a:r>
            <a:r>
              <a:rPr lang="en-US" b="1" dirty="0">
                <a:solidFill>
                  <a:srgbClr val="000000"/>
                </a:solidFill>
                <a:latin typeface="Calibri" panose="020F0502020204030204" pitchFamily="34" charset="0"/>
              </a:rPr>
              <a:t> </a:t>
            </a:r>
            <a:endParaRPr lang="cs-CZ" b="1" dirty="0">
              <a:solidFill>
                <a:srgbClr val="000000"/>
              </a:solidFill>
              <a:latin typeface="Calibri" panose="020F0502020204030204" pitchFamily="34" charset="0"/>
            </a:endParaRPr>
          </a:p>
          <a:p>
            <a:endParaRPr lang="cs-CZ"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Finally m</a:t>
            </a:r>
            <a:r>
              <a:rPr lang="cs-CZ" b="1" dirty="0" err="1">
                <a:solidFill>
                  <a:srgbClr val="000000"/>
                </a:solidFill>
                <a:latin typeface="Calibri" panose="020F0502020204030204" pitchFamily="34" charset="0"/>
              </a:rPr>
              <a:t>áme</a:t>
            </a:r>
            <a:r>
              <a:rPr lang="cs-CZ" b="1" dirty="0">
                <a:solidFill>
                  <a:srgbClr val="000000"/>
                </a:solidFill>
                <a:latin typeface="Calibri" panose="020F0502020204030204" pitchFamily="34" charset="0"/>
              </a:rPr>
              <a:t> </a:t>
            </a:r>
            <a:r>
              <a:rPr lang="cs-CZ" b="1" dirty="0" err="1">
                <a:solidFill>
                  <a:srgbClr val="000000"/>
                </a:solidFill>
                <a:latin typeface="Calibri" panose="020F0502020204030204" pitchFamily="34" charset="0"/>
              </a:rPr>
              <a:t>náše</a:t>
            </a:r>
            <a:r>
              <a:rPr lang="cs-CZ" b="1" dirty="0">
                <a:solidFill>
                  <a:srgbClr val="000000"/>
                </a:solidFill>
                <a:latin typeface="Calibri" panose="020F0502020204030204" pitchFamily="34" charset="0"/>
              </a:rPr>
              <a:t> APP.</a:t>
            </a:r>
          </a:p>
        </p:txBody>
      </p:sp>
      <p:pic>
        <p:nvPicPr>
          <p:cNvPr id="17" name="Picture 16"/>
          <p:cNvPicPr>
            <a:picLocks noChangeAspect="1"/>
          </p:cNvPicPr>
          <p:nvPr/>
        </p:nvPicPr>
        <p:blipFill>
          <a:blip r:embed="rId16"/>
          <a:stretch>
            <a:fillRect/>
          </a:stretch>
        </p:blipFill>
        <p:spPr>
          <a:xfrm>
            <a:off x="208805" y="6061113"/>
            <a:ext cx="7763958" cy="6001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a:t>Database </a:t>
            </a:r>
            <a:r>
              <a:rPr lang="cs-CZ" sz="6600" b="1" dirty="0" err="1"/>
              <a:t>Feeder</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pic>
        <p:nvPicPr>
          <p:cNvPr id="7" name="Picture 6"/>
          <p:cNvPicPr>
            <a:picLocks noChangeAspect="1"/>
          </p:cNvPicPr>
          <p:nvPr/>
        </p:nvPicPr>
        <p:blipFill>
          <a:blip r:embed="rId15"/>
          <a:stretch>
            <a:fillRect/>
          </a:stretch>
        </p:blipFill>
        <p:spPr>
          <a:xfrm>
            <a:off x="170535" y="1224921"/>
            <a:ext cx="3857768" cy="5188846"/>
          </a:xfrm>
          <a:prstGeom prst="rect">
            <a:avLst/>
          </a:prstGeom>
        </p:spPr>
      </p:pic>
      <p:pic>
        <p:nvPicPr>
          <p:cNvPr id="18" name="Picture 17"/>
          <p:cNvPicPr>
            <a:picLocks noChangeAspect="1"/>
          </p:cNvPicPr>
          <p:nvPr/>
        </p:nvPicPr>
        <p:blipFill rotWithShape="1">
          <a:blip r:embed="rId16"/>
          <a:srcRect t="22104" b="45879"/>
          <a:stretch>
            <a:fillRect/>
          </a:stretch>
        </p:blipFill>
        <p:spPr>
          <a:xfrm>
            <a:off x="4300514" y="1211187"/>
            <a:ext cx="7535327" cy="1561608"/>
          </a:xfrm>
          <a:prstGeom prst="rect">
            <a:avLst/>
          </a:prstGeom>
        </p:spPr>
      </p:pic>
      <p:pic>
        <p:nvPicPr>
          <p:cNvPr id="20" name="Picture 19"/>
          <p:cNvPicPr>
            <a:picLocks noChangeAspect="1"/>
          </p:cNvPicPr>
          <p:nvPr/>
        </p:nvPicPr>
        <p:blipFill rotWithShape="1">
          <a:blip r:embed="rId17"/>
          <a:srcRect r="3052" b="11231"/>
          <a:stretch>
            <a:fillRect/>
          </a:stretch>
        </p:blipFill>
        <p:spPr>
          <a:xfrm>
            <a:off x="4300514" y="2880039"/>
            <a:ext cx="7535327" cy="2346870"/>
          </a:xfrm>
          <a:prstGeom prst="rect">
            <a:avLst/>
          </a:prstGeom>
        </p:spPr>
      </p:pic>
      <p:pic>
        <p:nvPicPr>
          <p:cNvPr id="21" name="Picture 20"/>
          <p:cNvPicPr>
            <a:picLocks noChangeAspect="1"/>
          </p:cNvPicPr>
          <p:nvPr/>
        </p:nvPicPr>
        <p:blipFill>
          <a:blip r:embed="rId18"/>
          <a:stretch>
            <a:fillRect/>
          </a:stretch>
        </p:blipFill>
        <p:spPr>
          <a:xfrm>
            <a:off x="4300514" y="5375397"/>
            <a:ext cx="6125430" cy="10383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err="1"/>
              <a:t>Our</a:t>
            </a:r>
            <a:r>
              <a:rPr lang="cs-CZ" sz="6600" b="1" dirty="0"/>
              <a:t> projektový příběh</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4" name="TextBox 3"/>
          <p:cNvSpPr txBox="1"/>
          <p:nvPr/>
        </p:nvSpPr>
        <p:spPr>
          <a:xfrm>
            <a:off x="453390" y="1270635"/>
            <a:ext cx="4095115" cy="5077460"/>
          </a:xfrm>
          <a:prstGeom prst="rect">
            <a:avLst/>
          </a:prstGeom>
          <a:noFill/>
        </p:spPr>
        <p:txBody>
          <a:bodyPr wrap="square">
            <a:spAutoFit/>
          </a:bodyPr>
          <a:lstStyle/>
          <a:p>
            <a:pPr indent="0">
              <a:buFontTx/>
              <a:buNone/>
            </a:pPr>
            <a:r>
              <a:rPr lang="en-US" altLang="vi-VN" dirty="0"/>
              <a:t>2. Mutation</a:t>
            </a:r>
          </a:p>
          <a:p>
            <a:pPr indent="0">
              <a:buFontTx/>
              <a:buNone/>
            </a:pPr>
            <a:r>
              <a:rPr lang="en-US" altLang="vi-VN" dirty="0"/>
              <a:t>nejprve použijeme mutaci pomocí typu Mutation. Výhodou je, že nám stačí vytvořit 1 editor tříd pro všechny entity.</a:t>
            </a:r>
          </a:p>
          <a:p>
            <a:pPr indent="0">
              <a:buFontTx/>
              <a:buNone/>
            </a:pPr>
            <a:endParaRPr lang="en-US" altLang="vi-VN" dirty="0"/>
          </a:p>
          <a:p>
            <a:pPr indent="0">
              <a:buFontTx/>
              <a:buNone/>
            </a:pPr>
            <a:r>
              <a:rPr lang="en-US" altLang="vi-VN" dirty="0"/>
              <a:t>Po prostudování overwriting jsme přidali mutaci podle typu objektu pomocí editoru attribut umístěného v každé entitě=&gt; každá entita má svůj vlastní editor.</a:t>
            </a:r>
          </a:p>
          <a:p>
            <a:pPr indent="0">
              <a:buFontTx/>
              <a:buNone/>
            </a:pPr>
            <a:endParaRPr lang="en-US" altLang="vi-VN" dirty="0"/>
          </a:p>
          <a:p>
            <a:pPr indent="0">
              <a:buFontTx/>
              <a:buNone/>
            </a:pPr>
            <a:endParaRPr lang="en-US" altLang="vi-VN" dirty="0"/>
          </a:p>
          <a:p>
            <a:pPr indent="0">
              <a:buFontTx/>
              <a:buNone/>
            </a:pPr>
            <a:endParaRPr lang="en-US" altLang="vi-VN" dirty="0"/>
          </a:p>
          <a:p>
            <a:pPr indent="0">
              <a:buFontTx/>
              <a:buNone/>
            </a:pPr>
            <a:endParaRPr lang="en-US" altLang="vi-VN" dirty="0"/>
          </a:p>
          <a:p>
            <a:pPr indent="0">
              <a:buFontTx/>
              <a:buNone/>
            </a:pPr>
            <a:endParaRPr lang="en-US" altLang="vi-VN" dirty="0"/>
          </a:p>
          <a:p>
            <a:pPr indent="0">
              <a:buFontTx/>
              <a:buNone/>
            </a:pPr>
            <a:endParaRPr lang="en-US" altLang="vi-VN" dirty="0"/>
          </a:p>
          <a:p>
            <a:pPr indent="0">
              <a:buFontTx/>
              <a:buNone/>
            </a:pPr>
            <a:endParaRPr lang="en-US" altLang="vi-VN" dirty="0"/>
          </a:p>
          <a:p>
            <a:pPr indent="0">
              <a:buFontTx/>
              <a:buNone/>
            </a:pPr>
            <a:endParaRPr lang="en-US" altLang="vi-VN" dirty="0"/>
          </a:p>
        </p:txBody>
      </p:sp>
      <p:pic>
        <p:nvPicPr>
          <p:cNvPr id="2" name="Content Placeholder 1"/>
          <p:cNvPicPr>
            <a:picLocks noGrp="1" noChangeAspect="1"/>
          </p:cNvPicPr>
          <p:nvPr>
            <p:ph sz="half" idx="1"/>
          </p:nvPr>
        </p:nvPicPr>
        <p:blipFill>
          <a:blip r:embed="rId15"/>
          <a:stretch>
            <a:fillRect/>
          </a:stretch>
        </p:blipFill>
        <p:spPr>
          <a:xfrm>
            <a:off x="4769485" y="2273935"/>
            <a:ext cx="5181600" cy="789940"/>
          </a:xfrm>
          <a:prstGeom prst="rect">
            <a:avLst/>
          </a:prstGeom>
        </p:spPr>
      </p:pic>
      <p:pic>
        <p:nvPicPr>
          <p:cNvPr id="6" name="Content Placeholder 5"/>
          <p:cNvPicPr>
            <a:picLocks noGrp="1" noChangeAspect="1"/>
          </p:cNvPicPr>
          <p:nvPr>
            <p:ph sz="half" idx="2"/>
          </p:nvPr>
        </p:nvPicPr>
        <p:blipFill>
          <a:blip r:embed="rId16"/>
          <a:stretch>
            <a:fillRect/>
          </a:stretch>
        </p:blipFill>
        <p:spPr>
          <a:xfrm>
            <a:off x="4769485" y="3637280"/>
            <a:ext cx="6238240" cy="1824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icon&#10;&#10;Description automatically generated">
            <a:extLst>
              <a:ext uri="{FF2B5EF4-FFF2-40B4-BE49-F238E27FC236}">
                <a16:creationId xmlns:a16="http://schemas.microsoft.com/office/drawing/2014/main" id="{60D2822C-5709-5292-93AF-287AF660193F}"/>
              </a:ext>
            </a:extLst>
          </p:cNvPr>
          <p:cNvPicPr>
            <a:picLocks noChangeAspect="1"/>
          </p:cNvPicPr>
          <p:nvPr/>
        </p:nvPicPr>
        <p:blipFill rotWithShape="1">
          <a:blip r:embed="rId3">
            <a:extLst>
              <a:ext uri="{28A0092B-C50C-407E-A947-70E740481C1C}">
                <a14:useLocalDpi xmlns:a14="http://schemas.microsoft.com/office/drawing/2010/main" val="0"/>
              </a:ext>
            </a:extLst>
          </a:blip>
          <a:srcRect l="8868" t="34251" r="-4823" b="4085"/>
          <a:stretch/>
        </p:blipFill>
        <p:spPr>
          <a:xfrm>
            <a:off x="3899723" y="3260996"/>
            <a:ext cx="8611769" cy="2814809"/>
          </a:xfrm>
          <a:prstGeom prst="rect">
            <a:avLst/>
          </a:prstGeom>
        </p:spPr>
      </p:pic>
      <p:pic>
        <p:nvPicPr>
          <p:cNvPr id="13" name="Picture 12" descr="A picture containing text, document&#10;&#10;Description automatically generated">
            <a:extLst>
              <a:ext uri="{FF2B5EF4-FFF2-40B4-BE49-F238E27FC236}">
                <a16:creationId xmlns:a16="http://schemas.microsoft.com/office/drawing/2014/main" id="{D7AAECDB-9B43-4122-7DF8-347213D8B8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09" y="22041"/>
            <a:ext cx="4378737" cy="2538501"/>
          </a:xfrm>
          <a:prstGeom prst="rect">
            <a:avLst/>
          </a:prstGeom>
          <a:ln>
            <a:noFill/>
          </a:ln>
          <a:effectLst>
            <a:outerShdw blurRad="292100" dist="139700" dir="2700000" algn="tl" rotWithShape="0">
              <a:srgbClr val="333333">
                <a:alpha val="65000"/>
              </a:srgbClr>
            </a:outerShdw>
          </a:effectLst>
        </p:spPr>
      </p:pic>
      <p:pic>
        <p:nvPicPr>
          <p:cNvPr id="1026" name="Picture 2" descr="Por qué utilizar el ORM SQLAlchemy. Part I">
            <a:extLst>
              <a:ext uri="{FF2B5EF4-FFF2-40B4-BE49-F238E27FC236}">
                <a16:creationId xmlns:a16="http://schemas.microsoft.com/office/drawing/2014/main" id="{F79ED403-41B5-8200-41FA-9CCE32E75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3092" y="2774975"/>
            <a:ext cx="2612029" cy="616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 Icon">
            <a:extLst>
              <a:ext uri="{FF2B5EF4-FFF2-40B4-BE49-F238E27FC236}">
                <a16:creationId xmlns:a16="http://schemas.microsoft.com/office/drawing/2014/main" id="{D70E04B4-E613-2E9B-102B-C32259C91D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7867" y="3712472"/>
            <a:ext cx="2302519" cy="17863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0DF0B02D-45EB-FFAB-86BE-DC9F83244C2C}"/>
                  </a:ext>
                </a:extLst>
              </p14:cNvPr>
              <p14:cNvContentPartPr/>
              <p14:nvPr/>
            </p14:nvContentPartPr>
            <p14:xfrm>
              <a:off x="4241004" y="4340312"/>
              <a:ext cx="48960" cy="360"/>
            </p14:xfrm>
          </p:contentPart>
        </mc:Choice>
        <mc:Fallback>
          <p:pic>
            <p:nvPicPr>
              <p:cNvPr id="14" name="Ink 13">
                <a:extLst>
                  <a:ext uri="{FF2B5EF4-FFF2-40B4-BE49-F238E27FC236}">
                    <a16:creationId xmlns:a16="http://schemas.microsoft.com/office/drawing/2014/main" id="{0DF0B02D-45EB-FFAB-86BE-DC9F83244C2C}"/>
                  </a:ext>
                </a:extLst>
              </p:cNvPr>
              <p:cNvPicPr/>
              <p:nvPr/>
            </p:nvPicPr>
            <p:blipFill>
              <a:blip r:embed="rId8"/>
              <a:stretch>
                <a:fillRect/>
              </a:stretch>
            </p:blipFill>
            <p:spPr>
              <a:xfrm>
                <a:off x="4151364" y="4160672"/>
                <a:ext cx="2286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89F92A85-1E6E-AA52-B1F0-3933FD16DCEF}"/>
                  </a:ext>
                </a:extLst>
              </p14:cNvPr>
              <p14:cNvContentPartPr/>
              <p14:nvPr/>
            </p14:nvContentPartPr>
            <p14:xfrm>
              <a:off x="4075764" y="4231952"/>
              <a:ext cx="446760" cy="152280"/>
            </p14:xfrm>
          </p:contentPart>
        </mc:Choice>
        <mc:Fallback>
          <p:pic>
            <p:nvPicPr>
              <p:cNvPr id="15" name="Ink 14">
                <a:extLst>
                  <a:ext uri="{FF2B5EF4-FFF2-40B4-BE49-F238E27FC236}">
                    <a16:creationId xmlns:a16="http://schemas.microsoft.com/office/drawing/2014/main" id="{89F92A85-1E6E-AA52-B1F0-3933FD16DCEF}"/>
                  </a:ext>
                </a:extLst>
              </p:cNvPr>
              <p:cNvPicPr/>
              <p:nvPr/>
            </p:nvPicPr>
            <p:blipFill>
              <a:blip r:embed="rId10"/>
              <a:stretch>
                <a:fillRect/>
              </a:stretch>
            </p:blipFill>
            <p:spPr>
              <a:xfrm>
                <a:off x="4057764" y="4196312"/>
                <a:ext cx="4824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08B287FB-8729-69A5-2A1E-B0F52DEA4246}"/>
                  </a:ext>
                </a:extLst>
              </p14:cNvPr>
              <p14:cNvContentPartPr/>
              <p14:nvPr/>
            </p14:nvContentPartPr>
            <p14:xfrm>
              <a:off x="4109244" y="4406192"/>
              <a:ext cx="360" cy="360"/>
            </p14:xfrm>
          </p:contentPart>
        </mc:Choice>
        <mc:Fallback>
          <p:pic>
            <p:nvPicPr>
              <p:cNvPr id="16" name="Ink 15">
                <a:extLst>
                  <a:ext uri="{FF2B5EF4-FFF2-40B4-BE49-F238E27FC236}">
                    <a16:creationId xmlns:a16="http://schemas.microsoft.com/office/drawing/2014/main" id="{08B287FB-8729-69A5-2A1E-B0F52DEA4246}"/>
                  </a:ext>
                </a:extLst>
              </p:cNvPr>
              <p:cNvPicPr/>
              <p:nvPr/>
            </p:nvPicPr>
            <p:blipFill>
              <a:blip r:embed="rId12"/>
              <a:stretch>
                <a:fillRect/>
              </a:stretch>
            </p:blipFill>
            <p:spPr>
              <a:xfrm>
                <a:off x="4091244" y="4370552"/>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4CD753A3-DBEB-E41C-9F54-8FED0D977E70}"/>
                  </a:ext>
                </a:extLst>
              </p14:cNvPr>
              <p14:cNvContentPartPr/>
              <p14:nvPr/>
            </p14:nvContentPartPr>
            <p14:xfrm>
              <a:off x="4208244" y="4219352"/>
              <a:ext cx="10080" cy="20160"/>
            </p14:xfrm>
          </p:contentPart>
        </mc:Choice>
        <mc:Fallback>
          <p:pic>
            <p:nvPicPr>
              <p:cNvPr id="17" name="Ink 16">
                <a:extLst>
                  <a:ext uri="{FF2B5EF4-FFF2-40B4-BE49-F238E27FC236}">
                    <a16:creationId xmlns:a16="http://schemas.microsoft.com/office/drawing/2014/main" id="{4CD753A3-DBEB-E41C-9F54-8FED0D977E70}"/>
                  </a:ext>
                </a:extLst>
              </p:cNvPr>
              <p:cNvPicPr/>
              <p:nvPr/>
            </p:nvPicPr>
            <p:blipFill>
              <a:blip r:embed="rId14"/>
              <a:stretch>
                <a:fillRect/>
              </a:stretch>
            </p:blipFill>
            <p:spPr>
              <a:xfrm>
                <a:off x="4190244" y="4183352"/>
                <a:ext cx="457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0C552DE1-4A08-0EDD-6794-31D5E8FCBB0D}"/>
                  </a:ext>
                </a:extLst>
              </p14:cNvPr>
              <p14:cNvContentPartPr/>
              <p14:nvPr/>
            </p14:nvContentPartPr>
            <p14:xfrm>
              <a:off x="4219044" y="4527512"/>
              <a:ext cx="360" cy="360"/>
            </p14:xfrm>
          </p:contentPart>
        </mc:Choice>
        <mc:Fallback>
          <p:pic>
            <p:nvPicPr>
              <p:cNvPr id="19" name="Ink 18">
                <a:extLst>
                  <a:ext uri="{FF2B5EF4-FFF2-40B4-BE49-F238E27FC236}">
                    <a16:creationId xmlns:a16="http://schemas.microsoft.com/office/drawing/2014/main" id="{0C552DE1-4A08-0EDD-6794-31D5E8FCBB0D}"/>
                  </a:ext>
                </a:extLst>
              </p:cNvPr>
              <p:cNvPicPr/>
              <p:nvPr/>
            </p:nvPicPr>
            <p:blipFill>
              <a:blip r:embed="rId12"/>
              <a:stretch>
                <a:fillRect/>
              </a:stretch>
            </p:blipFill>
            <p:spPr>
              <a:xfrm>
                <a:off x="4201044" y="4491512"/>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57F47062-6784-40D8-49B3-60EC6A72F285}"/>
                  </a:ext>
                </a:extLst>
              </p14:cNvPr>
              <p14:cNvContentPartPr/>
              <p14:nvPr/>
            </p14:nvContentPartPr>
            <p14:xfrm>
              <a:off x="3899724" y="4284872"/>
              <a:ext cx="109440" cy="44640"/>
            </p14:xfrm>
          </p:contentPart>
        </mc:Choice>
        <mc:Fallback>
          <p:pic>
            <p:nvPicPr>
              <p:cNvPr id="21" name="Ink 20">
                <a:extLst>
                  <a:ext uri="{FF2B5EF4-FFF2-40B4-BE49-F238E27FC236}">
                    <a16:creationId xmlns:a16="http://schemas.microsoft.com/office/drawing/2014/main" id="{57F47062-6784-40D8-49B3-60EC6A72F285}"/>
                  </a:ext>
                </a:extLst>
              </p:cNvPr>
              <p:cNvPicPr/>
              <p:nvPr/>
            </p:nvPicPr>
            <p:blipFill>
              <a:blip r:embed="rId17"/>
              <a:stretch>
                <a:fillRect/>
              </a:stretch>
            </p:blipFill>
            <p:spPr>
              <a:xfrm>
                <a:off x="3881724" y="4249232"/>
                <a:ext cx="1450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97228B2F-7882-B7D1-DF86-0DCD33CCE14B}"/>
                  </a:ext>
                </a:extLst>
              </p14:cNvPr>
              <p14:cNvContentPartPr/>
              <p14:nvPr/>
            </p14:nvContentPartPr>
            <p14:xfrm>
              <a:off x="2587562" y="4014803"/>
              <a:ext cx="273960" cy="68760"/>
            </p14:xfrm>
          </p:contentPart>
        </mc:Choice>
        <mc:Fallback>
          <p:pic>
            <p:nvPicPr>
              <p:cNvPr id="23" name="Ink 22">
                <a:extLst>
                  <a:ext uri="{FF2B5EF4-FFF2-40B4-BE49-F238E27FC236}">
                    <a16:creationId xmlns:a16="http://schemas.microsoft.com/office/drawing/2014/main" id="{97228B2F-7882-B7D1-DF86-0DCD33CCE14B}"/>
                  </a:ext>
                </a:extLst>
              </p:cNvPr>
              <p:cNvPicPr/>
              <p:nvPr/>
            </p:nvPicPr>
            <p:blipFill>
              <a:blip r:embed="rId19"/>
              <a:stretch>
                <a:fillRect/>
              </a:stretch>
            </p:blipFill>
            <p:spPr>
              <a:xfrm>
                <a:off x="2569562" y="3979163"/>
                <a:ext cx="3096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BF71E863-D120-49F9-C06C-FF942C39340A}"/>
                  </a:ext>
                </a:extLst>
              </p14:cNvPr>
              <p14:cNvContentPartPr/>
              <p14:nvPr/>
            </p14:nvContentPartPr>
            <p14:xfrm>
              <a:off x="2632524" y="4262912"/>
              <a:ext cx="360" cy="360"/>
            </p14:xfrm>
          </p:contentPart>
        </mc:Choice>
        <mc:Fallback>
          <p:pic>
            <p:nvPicPr>
              <p:cNvPr id="25" name="Ink 24">
                <a:extLst>
                  <a:ext uri="{FF2B5EF4-FFF2-40B4-BE49-F238E27FC236}">
                    <a16:creationId xmlns:a16="http://schemas.microsoft.com/office/drawing/2014/main" id="{BF71E863-D120-49F9-C06C-FF942C39340A}"/>
                  </a:ext>
                </a:extLst>
              </p:cNvPr>
              <p:cNvPicPr/>
              <p:nvPr/>
            </p:nvPicPr>
            <p:blipFill>
              <a:blip r:embed="rId12"/>
              <a:stretch>
                <a:fillRect/>
              </a:stretch>
            </p:blipFill>
            <p:spPr>
              <a:xfrm>
                <a:off x="2614884" y="4227272"/>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B65736B3-70CA-B31E-DE20-9E98D570150E}"/>
                  </a:ext>
                </a:extLst>
              </p14:cNvPr>
              <p14:cNvContentPartPr/>
              <p14:nvPr/>
            </p14:nvContentPartPr>
            <p14:xfrm>
              <a:off x="1795164" y="4207832"/>
              <a:ext cx="533160" cy="17280"/>
            </p14:xfrm>
          </p:contentPart>
        </mc:Choice>
        <mc:Fallback>
          <p:pic>
            <p:nvPicPr>
              <p:cNvPr id="27" name="Ink 26">
                <a:extLst>
                  <a:ext uri="{FF2B5EF4-FFF2-40B4-BE49-F238E27FC236}">
                    <a16:creationId xmlns:a16="http://schemas.microsoft.com/office/drawing/2014/main" id="{B65736B3-70CA-B31E-DE20-9E98D570150E}"/>
                  </a:ext>
                </a:extLst>
              </p:cNvPr>
              <p:cNvPicPr/>
              <p:nvPr/>
            </p:nvPicPr>
            <p:blipFill>
              <a:blip r:embed="rId22"/>
              <a:stretch>
                <a:fillRect/>
              </a:stretch>
            </p:blipFill>
            <p:spPr>
              <a:xfrm>
                <a:off x="1777524" y="4172192"/>
                <a:ext cx="5688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Ink 27">
                <a:extLst>
                  <a:ext uri="{FF2B5EF4-FFF2-40B4-BE49-F238E27FC236}">
                    <a16:creationId xmlns:a16="http://schemas.microsoft.com/office/drawing/2014/main" id="{27B20A0D-442A-2E23-B739-3C5DDCF8EA40}"/>
                  </a:ext>
                </a:extLst>
              </p14:cNvPr>
              <p14:cNvContentPartPr/>
              <p14:nvPr/>
            </p14:nvContentPartPr>
            <p14:xfrm>
              <a:off x="2246964" y="3712472"/>
              <a:ext cx="360" cy="360"/>
            </p14:xfrm>
          </p:contentPart>
        </mc:Choice>
        <mc:Fallback>
          <p:pic>
            <p:nvPicPr>
              <p:cNvPr id="28" name="Ink 27">
                <a:extLst>
                  <a:ext uri="{FF2B5EF4-FFF2-40B4-BE49-F238E27FC236}">
                    <a16:creationId xmlns:a16="http://schemas.microsoft.com/office/drawing/2014/main" id="{27B20A0D-442A-2E23-B739-3C5DDCF8EA40}"/>
                  </a:ext>
                </a:extLst>
              </p:cNvPr>
              <p:cNvPicPr/>
              <p:nvPr/>
            </p:nvPicPr>
            <p:blipFill>
              <a:blip r:embed="rId12"/>
              <a:stretch>
                <a:fillRect/>
              </a:stretch>
            </p:blipFill>
            <p:spPr>
              <a:xfrm>
                <a:off x="2229324" y="3676832"/>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1C8742F9-9971-AE76-03A6-3A33C63F58B9}"/>
                  </a:ext>
                </a:extLst>
              </p14:cNvPr>
              <p14:cNvContentPartPr/>
              <p14:nvPr/>
            </p14:nvContentPartPr>
            <p14:xfrm>
              <a:off x="2246964" y="3712472"/>
              <a:ext cx="360" cy="360"/>
            </p14:xfrm>
          </p:contentPart>
        </mc:Choice>
        <mc:Fallback>
          <p:pic>
            <p:nvPicPr>
              <p:cNvPr id="29" name="Ink 28">
                <a:extLst>
                  <a:ext uri="{FF2B5EF4-FFF2-40B4-BE49-F238E27FC236}">
                    <a16:creationId xmlns:a16="http://schemas.microsoft.com/office/drawing/2014/main" id="{1C8742F9-9971-AE76-03A6-3A33C63F58B9}"/>
                  </a:ext>
                </a:extLst>
              </p:cNvPr>
              <p:cNvPicPr/>
              <p:nvPr/>
            </p:nvPicPr>
            <p:blipFill>
              <a:blip r:embed="rId25"/>
              <a:stretch>
                <a:fillRect/>
              </a:stretch>
            </p:blipFill>
            <p:spPr>
              <a:xfrm>
                <a:off x="2229324" y="3676832"/>
                <a:ext cx="36000" cy="72000"/>
              </a:xfrm>
              <a:prstGeom prst="rect">
                <a:avLst/>
              </a:prstGeom>
            </p:spPr>
          </p:pic>
        </mc:Fallback>
      </mc:AlternateContent>
      <p:pic>
        <p:nvPicPr>
          <p:cNvPr id="1034" name="Picture 10" descr="Docker Logo, symbol, meaning, history, PNG, brand">
            <a:extLst>
              <a:ext uri="{FF2B5EF4-FFF2-40B4-BE49-F238E27FC236}">
                <a16:creationId xmlns:a16="http://schemas.microsoft.com/office/drawing/2014/main" id="{65C63D31-13EA-20EA-A4D5-5F8E00AB86D3}"/>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38933" y="5201024"/>
            <a:ext cx="3099720" cy="1749561"/>
          </a:xfrm>
          <a:prstGeom prst="rect">
            <a:avLst/>
          </a:prstGeom>
          <a:noFill/>
          <a:extLst>
            <a:ext uri="{909E8E84-426E-40DD-AFC4-6F175D3DCCD1}">
              <a14:hiddenFill xmlns:a14="http://schemas.microsoft.com/office/drawing/2010/main">
                <a:solidFill>
                  <a:srgbClr val="FFFFFF"/>
                </a:solidFill>
              </a14:hiddenFill>
            </a:ext>
          </a:extLst>
        </p:spPr>
      </p:pic>
      <p:sp>
        <p:nvSpPr>
          <p:cNvPr id="38" name="AutoShape 14" descr="Apollo GraphQL Vector Logo - Download Free SVG Icon | Worldvectorlogo">
            <a:extLst>
              <a:ext uri="{FF2B5EF4-FFF2-40B4-BE49-F238E27FC236}">
                <a16:creationId xmlns:a16="http://schemas.microsoft.com/office/drawing/2014/main" id="{FA68B5BD-6BA9-5C1B-5C5E-34C5B1FCE746}"/>
              </a:ext>
            </a:extLst>
          </p:cNvPr>
          <p:cNvSpPr>
            <a:spLocks noChangeAspect="1" noChangeArrowheads="1"/>
          </p:cNvSpPr>
          <p:nvPr/>
        </p:nvSpPr>
        <p:spPr bwMode="auto">
          <a:xfrm>
            <a:off x="626309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Apollo GraphQL - Apollo GraphQL community">
            <a:extLst>
              <a:ext uri="{FF2B5EF4-FFF2-40B4-BE49-F238E27FC236}">
                <a16:creationId xmlns:a16="http://schemas.microsoft.com/office/drawing/2014/main" id="{6B3BC7AA-D79D-077B-BC4A-8502D2D71556}"/>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323386" y="4180367"/>
            <a:ext cx="726091" cy="69429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DCD1510-FFF9-8A1A-62DD-E374AA01E146}"/>
              </a:ext>
            </a:extLst>
          </p:cNvPr>
          <p:cNvSpPr txBox="1"/>
          <p:nvPr/>
        </p:nvSpPr>
        <p:spPr>
          <a:xfrm>
            <a:off x="4907148" y="942982"/>
            <a:ext cx="6284658" cy="1446550"/>
          </a:xfrm>
          <a:prstGeom prst="rect">
            <a:avLst/>
          </a:prstGeom>
          <a:noFill/>
        </p:spPr>
        <p:txBody>
          <a:bodyPr wrap="square" rtlCol="0">
            <a:spAutoFit/>
          </a:bodyPr>
          <a:lstStyle/>
          <a:p>
            <a:r>
              <a:rPr lang="vi-VN" sz="8800" dirty="0">
                <a:latin typeface="+mj-lt"/>
              </a:rPr>
              <a:t>GQL_forms</a:t>
            </a:r>
            <a:endParaRPr lang="en-US" sz="8800" dirty="0">
              <a:latin typeface="+mj-lt"/>
            </a:endParaRPr>
          </a:p>
        </p:txBody>
      </p:sp>
      <p:pic>
        <p:nvPicPr>
          <p:cNvPr id="42" name="Picture 41" descr="A picture containing text, document&#10;&#10;Description automatically generated">
            <a:extLst>
              <a:ext uri="{FF2B5EF4-FFF2-40B4-BE49-F238E27FC236}">
                <a16:creationId xmlns:a16="http://schemas.microsoft.com/office/drawing/2014/main" id="{0676D112-4F62-F829-D0ED-F0EA06DC42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909" y="174441"/>
            <a:ext cx="4378737" cy="2538501"/>
          </a:xfrm>
          <a:prstGeom prst="rect">
            <a:avLst/>
          </a:prstGeom>
          <a:ln>
            <a:noFill/>
          </a:ln>
          <a:effectLst>
            <a:outerShdw blurRad="292100" dist="139700" dir="2700000" algn="tl" rotWithShape="0">
              <a:srgbClr val="333333">
                <a:alpha val="65000"/>
              </a:srgbClr>
            </a:outerShdw>
          </a:effectLst>
        </p:spPr>
      </p:pic>
      <p:pic>
        <p:nvPicPr>
          <p:cNvPr id="43" name="Picture 42" descr="A picture containing text, document&#10;&#10;Description automatically generated">
            <a:extLst>
              <a:ext uri="{FF2B5EF4-FFF2-40B4-BE49-F238E27FC236}">
                <a16:creationId xmlns:a16="http://schemas.microsoft.com/office/drawing/2014/main" id="{18A02AD8-F749-0885-5011-CBB6CB37B4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660" y="365486"/>
            <a:ext cx="4378737" cy="2538501"/>
          </a:xfrm>
          <a:prstGeom prst="rect">
            <a:avLst/>
          </a:prstGeom>
          <a:ln>
            <a:noFill/>
          </a:ln>
          <a:effectLst>
            <a:outerShdw blurRad="292100" dist="139700" dir="2700000" algn="tl" rotWithShape="0">
              <a:srgbClr val="333333">
                <a:alpha val="65000"/>
              </a:srgbClr>
            </a:outerShdw>
          </a:effectLst>
        </p:spPr>
      </p:pic>
      <p:pic>
        <p:nvPicPr>
          <p:cNvPr id="44" name="Graphic 43" descr="Line arrow: Clockwise curve outline">
            <a:extLst>
              <a:ext uri="{FF2B5EF4-FFF2-40B4-BE49-F238E27FC236}">
                <a16:creationId xmlns:a16="http://schemas.microsoft.com/office/drawing/2014/main" id="{90187751-6E94-0870-34D5-72CE16111AB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961598" y="2975510"/>
            <a:ext cx="1012536" cy="103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err="1"/>
              <a:t>Our</a:t>
            </a:r>
            <a:r>
              <a:rPr lang="cs-CZ" sz="6600" b="1" dirty="0"/>
              <a:t> projektový příběh</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4" name="TextBox 3"/>
          <p:cNvSpPr txBox="1"/>
          <p:nvPr/>
        </p:nvSpPr>
        <p:spPr>
          <a:xfrm>
            <a:off x="453390" y="1295400"/>
            <a:ext cx="9478010" cy="922020"/>
          </a:xfrm>
          <a:prstGeom prst="rect">
            <a:avLst/>
          </a:prstGeom>
          <a:noFill/>
        </p:spPr>
        <p:txBody>
          <a:bodyPr wrap="square">
            <a:spAutoFit/>
          </a:bodyPr>
          <a:lstStyle/>
          <a:p>
            <a:pPr indent="0">
              <a:buFontTx/>
              <a:buNone/>
            </a:pPr>
            <a:r>
              <a:rPr lang="en-US" altLang="vi-VN" dirty="0"/>
              <a:t>2. Mutation</a:t>
            </a:r>
          </a:p>
          <a:p>
            <a:pPr indent="0">
              <a:buFontTx/>
              <a:buNone/>
            </a:pPr>
            <a:r>
              <a:rPr lang="en-US" altLang="vi-VN" dirty="0"/>
              <a:t>Ve skutečnosti, i když jsme opravili overwriting, zjistili jsme, že aktualizace pomocí typu Mutace opravila také overwriting. Ale pro každou entitu  musíme vytvořit zase vstup.</a:t>
            </a:r>
          </a:p>
        </p:txBody>
      </p:sp>
      <p:pic>
        <p:nvPicPr>
          <p:cNvPr id="17" name="Content Placeholder 16"/>
          <p:cNvPicPr>
            <a:picLocks noGrp="1" noChangeAspect="1"/>
          </p:cNvPicPr>
          <p:nvPr>
            <p:ph sz="half" idx="1"/>
          </p:nvPr>
        </p:nvPicPr>
        <p:blipFill>
          <a:blip r:embed="rId15"/>
          <a:stretch>
            <a:fillRect/>
          </a:stretch>
        </p:blipFill>
        <p:spPr>
          <a:xfrm>
            <a:off x="4333240" y="2700655"/>
            <a:ext cx="7216140" cy="3517900"/>
          </a:xfrm>
          <a:prstGeom prst="rect">
            <a:avLst/>
          </a:prstGeom>
        </p:spPr>
      </p:pic>
      <p:pic>
        <p:nvPicPr>
          <p:cNvPr id="18" name="Content Placeholder 17"/>
          <p:cNvPicPr>
            <a:picLocks noGrp="1" noChangeAspect="1"/>
          </p:cNvPicPr>
          <p:nvPr>
            <p:ph sz="half" idx="2"/>
          </p:nvPr>
        </p:nvPicPr>
        <p:blipFill>
          <a:blip r:embed="rId16"/>
          <a:stretch>
            <a:fillRect/>
          </a:stretch>
        </p:blipFill>
        <p:spPr>
          <a:xfrm>
            <a:off x="453390" y="3422015"/>
            <a:ext cx="3611880" cy="2796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err="1"/>
              <a:t>Our</a:t>
            </a:r>
            <a:r>
              <a:rPr lang="cs-CZ" sz="6600" b="1" dirty="0"/>
              <a:t> projektový příběh</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4" name="TextBox 3"/>
          <p:cNvSpPr txBox="1"/>
          <p:nvPr/>
        </p:nvSpPr>
        <p:spPr>
          <a:xfrm>
            <a:off x="639445" y="1307465"/>
            <a:ext cx="9612630" cy="1476375"/>
          </a:xfrm>
          <a:prstGeom prst="rect">
            <a:avLst/>
          </a:prstGeom>
          <a:noFill/>
        </p:spPr>
        <p:txBody>
          <a:bodyPr wrap="square">
            <a:spAutoFit/>
          </a:bodyPr>
          <a:lstStyle/>
          <a:p>
            <a:pPr indent="0">
              <a:buFontTx/>
              <a:buNone/>
            </a:pPr>
            <a:r>
              <a:rPr lang="en-US" altLang="vi-VN" dirty="0">
                <a:sym typeface="+mn-ea"/>
              </a:rPr>
              <a:t>3</a:t>
            </a:r>
            <a:r>
              <a:rPr lang="en-US" altLang="vi-VN" dirty="0">
                <a:cs typeface="+mn-lt"/>
                <a:sym typeface="+mn-ea"/>
              </a:rPr>
              <a:t>. Overwriting </a:t>
            </a:r>
          </a:p>
          <a:p>
            <a:pPr indent="0">
              <a:buFontTx/>
              <a:buNone/>
            </a:pPr>
            <a:r>
              <a:rPr lang="en-US" dirty="0">
                <a:effectLst/>
                <a:cs typeface="+mn-lt"/>
                <a:sym typeface="+mn-ea"/>
              </a:rPr>
              <a:t>Když se více uživatelů pokusí upravit stejnou položku současně, může dojít k </a:t>
            </a:r>
            <a:r>
              <a:rPr lang="cs-CZ" altLang="en-US" dirty="0">
                <a:effectLst/>
                <a:cs typeface="+mn-lt"/>
                <a:sym typeface="+mn-ea"/>
              </a:rPr>
              <a:t>data overwriting</a:t>
            </a:r>
            <a:r>
              <a:rPr lang="en-US" dirty="0">
                <a:effectLst/>
                <a:cs typeface="+mn-lt"/>
                <a:sym typeface="+mn-ea"/>
              </a:rPr>
              <a:t>.</a:t>
            </a:r>
          </a:p>
          <a:p>
            <a:pPr indent="0">
              <a:buFontTx/>
              <a:buNone/>
            </a:pPr>
            <a:endParaRPr lang="en-US" dirty="0">
              <a:effectLst/>
              <a:cs typeface="+mn-lt"/>
              <a:sym typeface="+mn-ea"/>
            </a:endParaRPr>
          </a:p>
          <a:p>
            <a:pPr indent="0">
              <a:buFontTx/>
              <a:buNone/>
            </a:pPr>
            <a:r>
              <a:rPr lang="en-US" dirty="0">
                <a:effectLst/>
                <a:cs typeface="+mn-lt"/>
                <a:sym typeface="+mn-ea"/>
              </a:rPr>
              <a:t>V našem případě existuje timestamp, kter</a:t>
            </a:r>
            <a:r>
              <a:rPr lang="cs-CZ" dirty="0">
                <a:effectLst/>
                <a:cs typeface="+mn-lt"/>
                <a:sym typeface="+mn-ea"/>
              </a:rPr>
              <a:t>ý se </a:t>
            </a:r>
            <a:r>
              <a:rPr lang="en-US" dirty="0">
                <a:effectLst/>
                <a:cs typeface="+mn-lt"/>
                <a:sym typeface="+mn-ea"/>
              </a:rPr>
              <a:t>naz</a:t>
            </a:r>
            <a:r>
              <a:rPr lang="cs-CZ" altLang="en-US" dirty="0">
                <a:effectLst/>
                <a:cs typeface="+mn-lt"/>
                <a:sym typeface="+mn-ea"/>
              </a:rPr>
              <a:t>ývá</a:t>
            </a:r>
            <a:r>
              <a:rPr lang="en-US" dirty="0">
                <a:effectLst/>
                <a:cs typeface="+mn-lt"/>
                <a:sym typeface="+mn-ea"/>
              </a:rPr>
              <a:t> lastchange </a:t>
            </a:r>
            <a:r>
              <a:rPr lang="cs-CZ" altLang="en-US" dirty="0">
                <a:effectLst/>
                <a:cs typeface="+mn-lt"/>
                <a:sym typeface="+mn-ea"/>
              </a:rPr>
              <a:t>attribute</a:t>
            </a:r>
            <a:r>
              <a:rPr lang="en-US" dirty="0">
                <a:effectLst/>
                <a:cs typeface="+mn-lt"/>
                <a:sym typeface="+mn-ea"/>
              </a:rPr>
              <a:t>.</a:t>
            </a:r>
          </a:p>
          <a:p>
            <a:pPr marL="285750" indent="-285750">
              <a:buFontTx/>
              <a:buChar char="-"/>
            </a:pPr>
            <a:endParaRPr lang="vi-VN" dirty="0"/>
          </a:p>
        </p:txBody>
      </p:sp>
      <p:pic>
        <p:nvPicPr>
          <p:cNvPr id="2" name="Content Placeholder 1" descr="Pic1"/>
          <p:cNvPicPr>
            <a:picLocks noGrp="1" noChangeAspect="1"/>
          </p:cNvPicPr>
          <p:nvPr>
            <p:ph idx="1"/>
          </p:nvPr>
        </p:nvPicPr>
        <p:blipFill>
          <a:blip r:embed="rId15"/>
          <a:stretch>
            <a:fillRect/>
          </a:stretch>
        </p:blipFill>
        <p:spPr>
          <a:xfrm>
            <a:off x="639445" y="2783840"/>
            <a:ext cx="8634730" cy="30784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err="1"/>
              <a:t>Our</a:t>
            </a:r>
            <a:r>
              <a:rPr lang="cs-CZ" sz="6600" b="1" dirty="0"/>
              <a:t> projektový příběh</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4" name="TextBox 3"/>
          <p:cNvSpPr txBox="1"/>
          <p:nvPr/>
        </p:nvSpPr>
        <p:spPr>
          <a:xfrm>
            <a:off x="639445" y="1419225"/>
            <a:ext cx="10909300" cy="2306955"/>
          </a:xfrm>
          <a:prstGeom prst="rect">
            <a:avLst/>
          </a:prstGeom>
          <a:noFill/>
        </p:spPr>
        <p:txBody>
          <a:bodyPr wrap="square">
            <a:spAutoFit/>
          </a:bodyPr>
          <a:lstStyle/>
          <a:p>
            <a:pPr indent="0">
              <a:buFontTx/>
              <a:buNone/>
            </a:pPr>
            <a:r>
              <a:rPr lang="en-US" altLang="vi-VN" dirty="0">
                <a:sym typeface="+mn-ea"/>
              </a:rPr>
              <a:t>3</a:t>
            </a:r>
            <a:r>
              <a:rPr lang="en-US" altLang="vi-VN" dirty="0">
                <a:cs typeface="+mn-lt"/>
                <a:sym typeface="+mn-ea"/>
              </a:rPr>
              <a:t>. Overwriting </a:t>
            </a:r>
          </a:p>
          <a:p>
            <a:pPr indent="0" algn="l">
              <a:buNone/>
            </a:pPr>
            <a:r>
              <a:rPr lang="en-US" dirty="0">
                <a:effectLst/>
                <a:cs typeface="+mn-lt"/>
                <a:sym typeface="+mn-ea"/>
              </a:rPr>
              <a:t>Řešení </a:t>
            </a:r>
            <a:r>
              <a:rPr lang="cs-CZ" altLang="en-US" dirty="0">
                <a:effectLst/>
                <a:cs typeface="+mn-lt"/>
                <a:sym typeface="+mn-ea"/>
              </a:rPr>
              <a:t>je</a:t>
            </a:r>
            <a:r>
              <a:rPr lang="en-US" dirty="0">
                <a:effectLst/>
                <a:cs typeface="+mn-lt"/>
                <a:sym typeface="+mn-ea"/>
              </a:rPr>
              <a:t> optimistická kontrola souběžnosti (OCC):</a:t>
            </a:r>
          </a:p>
          <a:p>
            <a:pPr lvl="1" indent="0" algn="l">
              <a:buNone/>
            </a:pPr>
            <a:r>
              <a:rPr lang="en-US" dirty="0">
                <a:effectLst/>
                <a:cs typeface="+mn-lt"/>
                <a:sym typeface="+mn-ea"/>
              </a:rPr>
              <a:t>První klient získá aktuální stav dat, která chce upravit, a zahrne tyto informace (jako je číslo verze nebo časové razítko) do své žádosti o aktualizaci. Server pak před provedením aktualizace zkontroluje, zda se aktuální stav dat nezměnil od doby, kdy je klient naposledy načetl. Pokud se data změnila, server vrátí klientovi chybu, která indikuje, že by měl načíst aktualizovaná data a zkusit aktualizaci znovu.</a:t>
            </a:r>
          </a:p>
          <a:p>
            <a:pPr indent="0">
              <a:buFontTx/>
              <a:buNone/>
            </a:pPr>
            <a:endParaRPr lang="en-US" dirty="0">
              <a:effectLst/>
              <a:cs typeface="+mn-lt"/>
              <a:sym typeface="+mn-ea"/>
            </a:endParaRPr>
          </a:p>
          <a:p>
            <a:pPr indent="0">
              <a:buFontTx/>
              <a:buNone/>
            </a:pPr>
            <a:endParaRPr dirty="0">
              <a:effectLst/>
              <a:cs typeface="+mn-lt"/>
              <a:sym typeface="+mn-ea"/>
            </a:endParaRPr>
          </a:p>
        </p:txBody>
      </p:sp>
      <p:pic>
        <p:nvPicPr>
          <p:cNvPr id="6" name="Content Placeholder 5" descr="Pic1 - Copy"/>
          <p:cNvPicPr>
            <a:picLocks noGrp="1" noChangeAspect="1"/>
          </p:cNvPicPr>
          <p:nvPr>
            <p:ph idx="1"/>
          </p:nvPr>
        </p:nvPicPr>
        <p:blipFill>
          <a:blip r:embed="rId15"/>
          <a:stretch>
            <a:fillRect/>
          </a:stretch>
        </p:blipFill>
        <p:spPr>
          <a:xfrm>
            <a:off x="640080" y="3190240"/>
            <a:ext cx="9237980" cy="34749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39656" y="101732"/>
            <a:ext cx="10909640" cy="80297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cs-CZ" sz="6600" b="1" dirty="0" err="1"/>
              <a:t>Our</a:t>
            </a:r>
            <a:r>
              <a:rPr lang="cs-CZ" sz="6600" b="1" dirty="0"/>
              <a:t> projektový příběh</a:t>
            </a:r>
            <a:endParaRPr lang="en-US" sz="6600" b="1" dirty="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769445" y="1024978"/>
              <a:ext cx="360" cy="360"/>
            </p14:xfrm>
          </p:contentPart>
        </mc:Choice>
        <mc:Fallback xmlns="">
          <p:pic>
            <p:nvPicPr>
              <p:cNvPr id="8" name="Ink 7"/>
            </p:nvPicPr>
            <p:blipFill>
              <a:blip r:embed="rId4"/>
            </p:blipFill>
            <p:spPr>
              <a:xfrm>
                <a:off x="4769445" y="1024978"/>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399445" y="765778"/>
              <a:ext cx="360" cy="360"/>
            </p14:xfrm>
          </p:contentPart>
        </mc:Choice>
        <mc:Fallback xmlns="">
          <p:pic>
            <p:nvPicPr>
              <p:cNvPr id="9" name="Ink 8"/>
            </p:nvPicPr>
            <p:blipFill>
              <a:blip r:embed="rId4"/>
            </p:blipFill>
            <p:spPr>
              <a:xfrm>
                <a:off x="5399445" y="765778"/>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5399445" y="1012738"/>
              <a:ext cx="360" cy="360"/>
            </p14:xfrm>
          </p:contentPart>
        </mc:Choice>
        <mc:Fallback xmlns="">
          <p:pic>
            <p:nvPicPr>
              <p:cNvPr id="10" name="Ink 9"/>
            </p:nvPicPr>
            <p:blipFill>
              <a:blip r:embed="rId4"/>
            </p:blipFill>
            <p:spPr>
              <a:xfrm>
                <a:off x="5399445" y="1012738"/>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510685" y="790618"/>
              <a:ext cx="360" cy="360"/>
            </p14:xfrm>
          </p:contentPart>
        </mc:Choice>
        <mc:Fallback xmlns="">
          <p:pic>
            <p:nvPicPr>
              <p:cNvPr id="11" name="Ink 10"/>
            </p:nvPicPr>
            <p:blipFill>
              <a:blip r:embed="rId8"/>
            </p:blipFill>
            <p:spPr>
              <a:xfrm>
                <a:off x="5510685" y="790618"/>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5374605" y="963418"/>
              <a:ext cx="360" cy="360"/>
            </p14:xfrm>
          </p:contentPart>
        </mc:Choice>
        <mc:Fallback xmlns="">
          <p:pic>
            <p:nvPicPr>
              <p:cNvPr id="12" name="Ink 11"/>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5374605" y="963418"/>
              <a:ext cx="360" cy="360"/>
            </p14:xfrm>
          </p:contentPart>
        </mc:Choice>
        <mc:Fallback xmlns="">
          <p:pic>
            <p:nvPicPr>
              <p:cNvPr id="13" name="Ink 12"/>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374605" y="963418"/>
              <a:ext cx="360" cy="360"/>
            </p14:xfrm>
          </p:contentPart>
        </mc:Choice>
        <mc:Fallback xmlns="">
          <p:pic>
            <p:nvPicPr>
              <p:cNvPr id="14" name="Ink 13"/>
            </p:nvPicPr>
            <p:blipFill>
              <a:blip r:embed="rId4"/>
            </p:blipFill>
            <p:spPr>
              <a:xfrm>
                <a:off x="5374605" y="963418"/>
                <a:ext cx="360" cy="36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63365" y="913738"/>
              <a:ext cx="360" cy="360"/>
            </p14:xfrm>
          </p:contentPart>
        </mc:Choice>
        <mc:Fallback xmlns="">
          <p:pic>
            <p:nvPicPr>
              <p:cNvPr id="15" name="Ink 14"/>
            </p:nvPicPr>
            <p:blipFill>
              <a:blip r:embed="rId4"/>
            </p:blipFill>
            <p:spPr>
              <a:xfrm>
                <a:off x="5263365" y="913738"/>
                <a:ext cx="360" cy="36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5263365" y="913738"/>
              <a:ext cx="360" cy="360"/>
            </p14:xfrm>
          </p:contentPart>
        </mc:Choice>
        <mc:Fallback xmlns="">
          <p:pic>
            <p:nvPicPr>
              <p:cNvPr id="16" name="Ink 15"/>
            </p:nvPicPr>
            <p:blipFill>
              <a:blip r:embed="rId4"/>
            </p:blipFill>
            <p:spPr>
              <a:xfrm>
                <a:off x="5263365" y="913738"/>
                <a:ext cx="360" cy="360"/>
              </a:xfrm>
              <a:prstGeom prst="rect"/>
            </p:spPr>
          </p:pic>
        </mc:Fallback>
      </mc:AlternateContent>
      <p:pic>
        <p:nvPicPr>
          <p:cNvPr id="19" name="Picture 18"/>
          <p:cNvPicPr>
            <a:picLocks noChangeAspect="1"/>
          </p:cNvPicPr>
          <p:nvPr/>
        </p:nvPicPr>
        <p:blipFill>
          <a:blip r:embed="rId14"/>
          <a:stretch>
            <a:fillRect/>
          </a:stretch>
        </p:blipFill>
        <p:spPr>
          <a:xfrm>
            <a:off x="3502144" y="862903"/>
            <a:ext cx="5410200" cy="322494"/>
          </a:xfrm>
          <a:prstGeom prst="rect">
            <a:avLst/>
          </a:prstGeom>
        </p:spPr>
      </p:pic>
      <p:sp>
        <p:nvSpPr>
          <p:cNvPr id="4" name="TextBox 3"/>
          <p:cNvSpPr txBox="1"/>
          <p:nvPr/>
        </p:nvSpPr>
        <p:spPr>
          <a:xfrm>
            <a:off x="639445" y="1419225"/>
            <a:ext cx="3952875" cy="2584450"/>
          </a:xfrm>
          <a:prstGeom prst="rect">
            <a:avLst/>
          </a:prstGeom>
          <a:noFill/>
        </p:spPr>
        <p:txBody>
          <a:bodyPr wrap="square">
            <a:spAutoFit/>
          </a:bodyPr>
          <a:lstStyle/>
          <a:p>
            <a:pPr indent="0">
              <a:buFontTx/>
              <a:buNone/>
            </a:pPr>
            <a:r>
              <a:rPr lang="en-US" altLang="vi-VN" dirty="0">
                <a:sym typeface="+mn-ea"/>
              </a:rPr>
              <a:t>3</a:t>
            </a:r>
            <a:r>
              <a:rPr lang="en-US" altLang="vi-VN" dirty="0">
                <a:cs typeface="+mn-lt"/>
                <a:sym typeface="+mn-ea"/>
              </a:rPr>
              <a:t>. Overwriting </a:t>
            </a:r>
          </a:p>
          <a:p>
            <a:pPr indent="0">
              <a:buFontTx/>
              <a:buNone/>
            </a:pPr>
            <a:r>
              <a:rPr lang="en-US" dirty="0">
                <a:effectLst/>
                <a:cs typeface="+mn-lt"/>
                <a:sym typeface="+mn-ea"/>
              </a:rPr>
              <a:t>N</a:t>
            </a:r>
            <a:r>
              <a:rPr dirty="0">
                <a:effectLst/>
                <a:cs typeface="+mn-lt"/>
                <a:sym typeface="+mn-ea"/>
              </a:rPr>
              <a:t>a základě této metody jsme dostali nápad porovnat atribut lastchange databáze a lastchange zadávaných dat při aktualizaci úpravou a používáním </a:t>
            </a:r>
            <a:r>
              <a:rPr lang="en-US" dirty="0">
                <a:effectLst/>
                <a:cs typeface="+mn-lt"/>
                <a:sym typeface="+mn-ea"/>
              </a:rPr>
              <a:t>safe </a:t>
            </a:r>
            <a:r>
              <a:rPr dirty="0">
                <a:effectLst/>
                <a:cs typeface="+mn-lt"/>
                <a:sym typeface="+mn-ea"/>
              </a:rPr>
              <a:t>verze funkce </a:t>
            </a:r>
            <a:r>
              <a:rPr lang="en-US" dirty="0">
                <a:effectLst/>
                <a:cs typeface="+mn-lt"/>
                <a:sym typeface="+mn-ea"/>
              </a:rPr>
              <a:t>update().</a:t>
            </a:r>
          </a:p>
          <a:p>
            <a:pPr indent="0">
              <a:buFontTx/>
              <a:buNone/>
            </a:pPr>
            <a:endParaRPr lang="en-US" dirty="0">
              <a:effectLst/>
              <a:cs typeface="+mn-lt"/>
              <a:sym typeface="+mn-ea"/>
            </a:endParaRPr>
          </a:p>
          <a:p>
            <a:pPr indent="0">
              <a:buFontTx/>
              <a:buNone/>
            </a:pPr>
            <a:r>
              <a:rPr dirty="0">
                <a:effectLst/>
                <a:cs typeface="+mn-lt"/>
                <a:sym typeface="+mn-ea"/>
              </a:rPr>
              <a:t>více můžeme vidět v kódu</a:t>
            </a:r>
          </a:p>
          <a:p>
            <a:pPr indent="0">
              <a:buFontTx/>
              <a:buNone/>
            </a:pPr>
            <a:endParaRPr dirty="0">
              <a:effectLst/>
              <a:cs typeface="+mn-lt"/>
              <a:sym typeface="+mn-ea"/>
            </a:endParaRPr>
          </a:p>
        </p:txBody>
      </p:sp>
      <p:pic>
        <p:nvPicPr>
          <p:cNvPr id="5" name="Content Placeholder 4"/>
          <p:cNvPicPr>
            <a:picLocks noGrp="1" noChangeAspect="1"/>
          </p:cNvPicPr>
          <p:nvPr>
            <p:ph sz="half" idx="1"/>
          </p:nvPr>
        </p:nvPicPr>
        <p:blipFill>
          <a:blip r:embed="rId15"/>
          <a:stretch>
            <a:fillRect/>
          </a:stretch>
        </p:blipFill>
        <p:spPr>
          <a:xfrm>
            <a:off x="838200" y="3757295"/>
            <a:ext cx="9432925" cy="2651760"/>
          </a:xfrm>
          <a:prstGeom prst="rect">
            <a:avLst/>
          </a:prstGeom>
        </p:spPr>
      </p:pic>
      <p:pic>
        <p:nvPicPr>
          <p:cNvPr id="7" name="Content Placeholder 6"/>
          <p:cNvPicPr>
            <a:picLocks noGrp="1" noChangeAspect="1"/>
          </p:cNvPicPr>
          <p:nvPr>
            <p:ph sz="half" idx="2"/>
          </p:nvPr>
        </p:nvPicPr>
        <p:blipFill>
          <a:blip r:embed="rId16"/>
          <a:stretch>
            <a:fillRect/>
          </a:stretch>
        </p:blipFill>
        <p:spPr>
          <a:xfrm>
            <a:off x="5703570" y="1285240"/>
            <a:ext cx="3781425" cy="2222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a:off x="478302" y="300471"/>
            <a:ext cx="5017479" cy="2509888"/>
          </a:xfrm>
          <a:prstGeom prst="rect">
            <a:avLst/>
          </a:prstGeom>
        </p:spPr>
        <p:txBody>
          <a:bodyPr spcFirstLastPara="1" vert="horz" lIns="121920" tIns="60960" rIns="121920" bIns="60960" rtlCol="0" anchor="ctr" anchorCtr="0">
            <a:noAutofit/>
          </a:bodyPr>
          <a:lstStyle/>
          <a:p>
            <a:pPr algn="ctr" defTabSz="1219170">
              <a:lnSpc>
                <a:spcPct val="80000"/>
              </a:lnSpc>
              <a:spcBef>
                <a:spcPct val="0"/>
              </a:spcBef>
              <a:spcAft>
                <a:spcPts val="800"/>
              </a:spcAft>
              <a:defRPr/>
            </a:pPr>
            <a:r>
              <a:rPr lang="en-US" sz="6400" cap="all" spc="133" dirty="0">
                <a:solidFill>
                  <a:prstClr val="black">
                    <a:lumMod val="95000"/>
                    <a:lumOff val="5000"/>
                  </a:prstClr>
                </a:solidFill>
                <a:latin typeface="Tw Cen MT Condensed" panose="020B0606020104020203"/>
                <a:sym typeface="Amatic SC"/>
              </a:rPr>
              <a:t> </a:t>
            </a:r>
            <a:r>
              <a:rPr lang="en-US" sz="6400" cap="all" spc="133" dirty="0" err="1">
                <a:solidFill>
                  <a:prstClr val="black">
                    <a:lumMod val="95000"/>
                    <a:lumOff val="5000"/>
                  </a:prstClr>
                </a:solidFill>
                <a:latin typeface="Tw Cen MT Condensed" panose="020B0606020104020203"/>
                <a:sym typeface="Amatic SC"/>
              </a:rPr>
              <a:t>Děkuj</a:t>
            </a:r>
            <a:r>
              <a:rPr lang="cs-CZ" sz="6400" cap="all" spc="133" dirty="0">
                <a:solidFill>
                  <a:prstClr val="black">
                    <a:lumMod val="95000"/>
                    <a:lumOff val="5000"/>
                  </a:prstClr>
                </a:solidFill>
                <a:latin typeface="Tw Cen MT Condensed" panose="020B0606020104020203"/>
                <a:sym typeface="Amatic SC"/>
              </a:rPr>
              <a:t>i</a:t>
            </a:r>
            <a:r>
              <a:rPr lang="en-US" sz="6400" cap="all" spc="133" dirty="0">
                <a:solidFill>
                  <a:prstClr val="black">
                    <a:lumMod val="95000"/>
                    <a:lumOff val="5000"/>
                  </a:prstClr>
                </a:solidFill>
                <a:latin typeface="Tw Cen MT Condensed" panose="020B0606020104020203"/>
                <a:sym typeface="Amatic SC"/>
              </a:rPr>
              <a:t> </a:t>
            </a:r>
          </a:p>
          <a:p>
            <a:pPr algn="ctr" defTabSz="1219170">
              <a:lnSpc>
                <a:spcPct val="80000"/>
              </a:lnSpc>
              <a:spcBef>
                <a:spcPct val="0"/>
              </a:spcBef>
              <a:spcAft>
                <a:spcPts val="800"/>
              </a:spcAft>
              <a:defRPr/>
            </a:pPr>
            <a:r>
              <a:rPr lang="en-US" sz="6400" cap="all" spc="133" dirty="0">
                <a:solidFill>
                  <a:prstClr val="black">
                    <a:lumMod val="95000"/>
                    <a:lumOff val="5000"/>
                  </a:prstClr>
                </a:solidFill>
                <a:latin typeface="Tw Cen MT Condensed" panose="020B0606020104020203"/>
                <a:sym typeface="Amatic SC"/>
              </a:rPr>
              <a:t>za </a:t>
            </a:r>
            <a:r>
              <a:rPr lang="en-US" sz="6400" cap="all" spc="133" dirty="0" err="1">
                <a:solidFill>
                  <a:prstClr val="black">
                    <a:lumMod val="95000"/>
                    <a:lumOff val="5000"/>
                  </a:prstClr>
                </a:solidFill>
                <a:latin typeface="Tw Cen MT Condensed" panose="020B0606020104020203"/>
                <a:sym typeface="Amatic SC"/>
              </a:rPr>
              <a:t>pozornost</a:t>
            </a:r>
            <a:r>
              <a:rPr lang="en-US" sz="6400" cap="all" spc="133" dirty="0">
                <a:solidFill>
                  <a:prstClr val="black">
                    <a:lumMod val="95000"/>
                    <a:lumOff val="5000"/>
                  </a:prstClr>
                </a:solidFill>
                <a:latin typeface="Tw Cen MT Condensed" panose="020B0606020104020203"/>
                <a:sym typeface="Amatic SC"/>
              </a:rPr>
              <a:t>!</a:t>
            </a:r>
            <a:endParaRPr lang="vi-VN" sz="6400" cap="all" spc="133" dirty="0">
              <a:solidFill>
                <a:schemeClr val="tx1">
                  <a:lumMod val="95000"/>
                  <a:lumOff val="5000"/>
                </a:schemeClr>
              </a:solidFill>
              <a:latin typeface="+mj-lt"/>
              <a:ea typeface="+mj-ea"/>
              <a:cs typeface="+mj-cs"/>
              <a:sym typeface="Amatic SC"/>
            </a:endParaRPr>
          </a:p>
        </p:txBody>
      </p:sp>
      <p:sp>
        <p:nvSpPr>
          <p:cNvPr id="13" name="Google Shape;159;p29">
            <a:extLst>
              <a:ext uri="{FF2B5EF4-FFF2-40B4-BE49-F238E27FC236}">
                <a16:creationId xmlns:a16="http://schemas.microsoft.com/office/drawing/2014/main" id="{D54C5468-B341-E4D2-314D-B4ADA65742DF}"/>
              </a:ext>
            </a:extLst>
          </p:cNvPr>
          <p:cNvSpPr txBox="1"/>
          <p:nvPr/>
        </p:nvSpPr>
        <p:spPr>
          <a:xfrm>
            <a:off x="3045246" y="2679192"/>
            <a:ext cx="2824429" cy="1499616"/>
          </a:xfrm>
          <a:prstGeom prst="rect">
            <a:avLst/>
          </a:prstGeom>
        </p:spPr>
        <p:txBody>
          <a:bodyPr spcFirstLastPara="1" vert="horz" lIns="60960" tIns="60960" rIns="60960" bIns="60960" rtlCol="0" anchorCtr="0">
            <a:noAutofit/>
          </a:bodyPr>
          <a:lstStyle/>
          <a:p>
            <a:pPr defTabSz="1219170">
              <a:lnSpc>
                <a:spcPct val="90000"/>
              </a:lnSpc>
              <a:spcAft>
                <a:spcPts val="800"/>
              </a:spcAft>
              <a:buClr>
                <a:srgbClr val="1CADE4"/>
              </a:buClr>
              <a:defRPr/>
            </a:pPr>
            <a:r>
              <a:rPr lang="en-US" sz="2667" dirty="0">
                <a:solidFill>
                  <a:prstClr val="black"/>
                </a:solidFill>
                <a:latin typeface="Tw Cen MT" panose="020B0602020104020603"/>
                <a:sym typeface="Caveat"/>
              </a:rPr>
              <a:t>   Dang Quy Tai</a:t>
            </a:r>
          </a:p>
          <a:p>
            <a:pPr defTabSz="1219170">
              <a:lnSpc>
                <a:spcPct val="90000"/>
              </a:lnSpc>
              <a:spcAft>
                <a:spcPts val="800"/>
              </a:spcAft>
              <a:buClr>
                <a:srgbClr val="1CADE4"/>
              </a:buClr>
              <a:defRPr/>
            </a:pPr>
            <a:r>
              <a:rPr lang="en-US" sz="2667" dirty="0">
                <a:solidFill>
                  <a:prstClr val="black"/>
                </a:solidFill>
                <a:latin typeface="Tw Cen MT" panose="020B0602020104020603"/>
                <a:sym typeface="Caveat"/>
              </a:rPr>
              <a:t>Nguyen Thanh </a:t>
            </a:r>
            <a:r>
              <a:rPr lang="en-US" sz="2667" dirty="0" err="1">
                <a:solidFill>
                  <a:prstClr val="black"/>
                </a:solidFill>
                <a:latin typeface="Tw Cen MT" panose="020B0602020104020603"/>
                <a:sym typeface="Caveat"/>
              </a:rPr>
              <a:t>Hiep</a:t>
            </a:r>
            <a:endParaRPr lang="en-US" sz="2667" dirty="0">
              <a:solidFill>
                <a:prstClr val="black"/>
              </a:solidFill>
              <a:latin typeface="Tw Cen MT" panose="020B0602020104020603"/>
              <a:sym typeface="Caveat"/>
            </a:endParaRPr>
          </a:p>
          <a:p>
            <a:pPr defTabSz="1219170">
              <a:lnSpc>
                <a:spcPct val="90000"/>
              </a:lnSpc>
              <a:spcAft>
                <a:spcPts val="800"/>
              </a:spcAft>
              <a:buClr>
                <a:srgbClr val="1CADE4"/>
              </a:buClr>
              <a:defRPr/>
            </a:pPr>
            <a:r>
              <a:rPr lang="en-US" sz="2667" dirty="0">
                <a:solidFill>
                  <a:prstClr val="black"/>
                </a:solidFill>
                <a:latin typeface="Tw Cen MT" panose="020B0602020104020603"/>
                <a:sym typeface="Caveat"/>
              </a:rPr>
              <a:t>   </a:t>
            </a:r>
            <a:r>
              <a:rPr lang="vi-VN" sz="2667" dirty="0">
                <a:solidFill>
                  <a:prstClr val="black"/>
                </a:solidFill>
                <a:latin typeface="Tw Cen MT" panose="020B0602020104020603"/>
                <a:sym typeface="Caveat"/>
              </a:rPr>
              <a:t>23</a:t>
            </a:r>
            <a:r>
              <a:rPr lang="en-US" sz="2667" dirty="0">
                <a:solidFill>
                  <a:prstClr val="black"/>
                </a:solidFill>
                <a:latin typeface="Tw Cen MT" panose="020B0602020104020603"/>
                <a:sym typeface="Caveat"/>
              </a:rPr>
              <a:t>-5KB-C, UO</a:t>
            </a:r>
          </a:p>
        </p:txBody>
      </p:sp>
      <p:pic>
        <p:nvPicPr>
          <p:cNvPr id="5" name="Picture 4">
            <a:extLst>
              <a:ext uri="{FF2B5EF4-FFF2-40B4-BE49-F238E27FC236}">
                <a16:creationId xmlns:a16="http://schemas.microsoft.com/office/drawing/2014/main" id="{0D60F449-0222-1E56-C7DF-0BE8FAB492A5}"/>
              </a:ext>
            </a:extLst>
          </p:cNvPr>
          <p:cNvPicPr>
            <a:picLocks noChangeAspect="1"/>
          </p:cNvPicPr>
          <p:nvPr/>
        </p:nvPicPr>
        <p:blipFill>
          <a:blip r:embed="rId3"/>
          <a:stretch>
            <a:fillRect/>
          </a:stretch>
        </p:blipFill>
        <p:spPr>
          <a:xfrm>
            <a:off x="6096000" y="0"/>
            <a:ext cx="6097141" cy="6858000"/>
          </a:xfrm>
          <a:prstGeom prst="rect">
            <a:avLst/>
          </a:prstGeom>
        </p:spPr>
      </p:pic>
      <p:pic>
        <p:nvPicPr>
          <p:cNvPr id="19" name="Picture 2" descr="Chicks On Lit - Words of Thanks to Holli Showing 1-38 of 38">
            <a:extLst>
              <a:ext uri="{FF2B5EF4-FFF2-40B4-BE49-F238E27FC236}">
                <a16:creationId xmlns:a16="http://schemas.microsoft.com/office/drawing/2014/main" id="{AC3B75C8-8421-1582-F93C-819F21C6BE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108"/>
          <a:stretch/>
        </p:blipFill>
        <p:spPr bwMode="auto">
          <a:xfrm>
            <a:off x="6548652" y="492878"/>
            <a:ext cx="3748899" cy="325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99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u="sng" dirty="0">
                <a:solidFill>
                  <a:srgbClr val="00B0F0"/>
                </a:solidFill>
                <a:latin typeface="Times New Roman" panose="02020603050405020304" pitchFamily="18" charset="0"/>
                <a:cs typeface="Times New Roman" panose="02020603050405020304" pitchFamily="18" charset="0"/>
              </a:rPr>
              <a:t>Obsah</a:t>
            </a:r>
            <a:endParaRPr lang="en-US"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24777"/>
            <a:ext cx="10515600" cy="4351338"/>
          </a:xfrm>
        </p:spPr>
        <p:txBody>
          <a:bodyPr>
            <a:normAutofit/>
          </a:bodyPr>
          <a:lstStyle/>
          <a:p>
            <a:pPr marL="571500" indent="-571500">
              <a:buFont typeface="+mj-lt"/>
              <a:buAutoNum type="arabicPeriod"/>
            </a:pPr>
            <a:r>
              <a:rPr lang="en-US" sz="4000" dirty="0" err="1">
                <a:latin typeface="Times New Roman (Headings)"/>
                <a:cs typeface="Times New Roman" panose="02020603050405020304" pitchFamily="18" charset="0"/>
              </a:rPr>
              <a:t>Úvod</a:t>
            </a:r>
            <a:r>
              <a:rPr lang="en-US" sz="4000" dirty="0">
                <a:latin typeface="Times New Roman (Headings)"/>
                <a:cs typeface="Times New Roman" panose="02020603050405020304" pitchFamily="18" charset="0"/>
              </a:rPr>
              <a:t> do </a:t>
            </a:r>
            <a:r>
              <a:rPr lang="en-US" sz="4000" dirty="0" err="1">
                <a:latin typeface="Times New Roman (Headings)"/>
                <a:cs typeface="Times New Roman" panose="02020603050405020304" pitchFamily="18" charset="0"/>
              </a:rPr>
              <a:t>tématu</a:t>
            </a:r>
            <a:r>
              <a:rPr lang="en-US" sz="4000" dirty="0">
                <a:latin typeface="Times New Roman (Headings)"/>
                <a:cs typeface="Times New Roman" panose="02020603050405020304" pitchFamily="18" charset="0"/>
              </a:rPr>
              <a:t>, </a:t>
            </a:r>
            <a:r>
              <a:rPr lang="en-US" sz="4000" dirty="0" err="1">
                <a:latin typeface="Times New Roman (Headings)"/>
                <a:cs typeface="Times New Roman" panose="02020603050405020304" pitchFamily="18" charset="0"/>
              </a:rPr>
              <a:t>přístup</a:t>
            </a:r>
            <a:r>
              <a:rPr lang="en-US" sz="4000" dirty="0">
                <a:latin typeface="Times New Roman (Headings)"/>
                <a:cs typeface="Times New Roman" panose="02020603050405020304" pitchFamily="18" charset="0"/>
              </a:rPr>
              <a:t> k </a:t>
            </a:r>
            <a:r>
              <a:rPr lang="en-US" sz="4000" dirty="0" err="1">
                <a:latin typeface="Times New Roman (Headings)"/>
                <a:cs typeface="Times New Roman" panose="02020603050405020304" pitchFamily="18" charset="0"/>
              </a:rPr>
              <a:t>problému</a:t>
            </a:r>
            <a:endParaRPr lang="en-US" sz="4000" dirty="0">
              <a:latin typeface="Times New Roman (Headings)"/>
              <a:cs typeface="Times New Roman" panose="02020603050405020304" pitchFamily="18" charset="0"/>
            </a:endParaRPr>
          </a:p>
          <a:p>
            <a:pPr marL="571500" indent="-571500">
              <a:buFont typeface="+mj-lt"/>
              <a:buAutoNum type="arabicPeriod"/>
            </a:pPr>
            <a:r>
              <a:rPr lang="en-US" sz="4000" dirty="0">
                <a:latin typeface="Times New Roman (Headings)"/>
                <a:cs typeface="Times New Roman" panose="02020603050405020304" pitchFamily="18" charset="0"/>
              </a:rPr>
              <a:t>Source code</a:t>
            </a:r>
            <a:endParaRPr lang="cs-CZ" sz="4000" dirty="0">
              <a:latin typeface="Times New Roman (Headings)"/>
              <a:cs typeface="Times New Roman" panose="02020603050405020304" pitchFamily="18" charset="0"/>
            </a:endParaRPr>
          </a:p>
          <a:p>
            <a:pPr marL="571500" indent="-571500">
              <a:buFont typeface="+mj-lt"/>
              <a:buAutoNum type="arabicPeriod"/>
            </a:pPr>
            <a:r>
              <a:rPr lang="vi-VN" sz="4000" dirty="0">
                <a:latin typeface="Times New Roman (Headings)"/>
                <a:cs typeface="Times New Roman" panose="02020603050405020304" pitchFamily="18" charset="0"/>
              </a:rPr>
              <a:t>N</a:t>
            </a:r>
            <a:r>
              <a:rPr lang="cs-CZ" sz="4000" dirty="0" err="1">
                <a:latin typeface="Times New Roman (Headings)"/>
                <a:cs typeface="Times New Roman" panose="02020603050405020304" pitchFamily="18" charset="0"/>
              </a:rPr>
              <a:t>áš</a:t>
            </a:r>
            <a:r>
              <a:rPr lang="vi-VN" sz="4000" dirty="0">
                <a:latin typeface="Times New Roman (Headings)"/>
                <a:cs typeface="Times New Roman" panose="02020603050405020304" pitchFamily="18" charset="0"/>
              </a:rPr>
              <a:t> </a:t>
            </a:r>
            <a:r>
              <a:rPr lang="cs-CZ" sz="4000" dirty="0">
                <a:latin typeface="Times New Roman (Headings)"/>
                <a:cs typeface="Times New Roman" panose="02020603050405020304" pitchFamily="18" charset="0"/>
              </a:rPr>
              <a:t>projektový příběh</a:t>
            </a:r>
          </a:p>
          <a:p>
            <a:endParaRPr lang="en-US" sz="4000" dirty="0">
              <a:latin typeface="Times New Roman (Headings)"/>
            </a:endParaRPr>
          </a:p>
        </p:txBody>
      </p:sp>
    </p:spTree>
    <p:extLst>
      <p:ext uri="{BB962C8B-B14F-4D97-AF65-F5344CB8AC3E}">
        <p14:creationId xmlns:p14="http://schemas.microsoft.com/office/powerpoint/2010/main" val="4143200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u="sng" dirty="0">
                <a:solidFill>
                  <a:srgbClr val="00B0F0"/>
                </a:solidFill>
              </a:rPr>
              <a:t>T</a:t>
            </a:r>
            <a:r>
              <a:rPr lang="en-US" u="sng" dirty="0" err="1">
                <a:solidFill>
                  <a:srgbClr val="00B0F0"/>
                </a:solidFill>
                <a:latin typeface="Times New Roman" panose="02020603050405020304" pitchFamily="18" charset="0"/>
                <a:cs typeface="Times New Roman" panose="02020603050405020304" pitchFamily="18" charset="0"/>
              </a:rPr>
              <a:t>éma</a:t>
            </a:r>
            <a:endParaRPr lang="en-US"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400" dirty="0">
                <a:effectLst/>
                <a:latin typeface="+mj-lt"/>
              </a:rPr>
              <a:t>8. Vytvořte datové struktury pro popis prázdné a vyplněné žádosti, </a:t>
            </a:r>
            <a:r>
              <a:rPr lang="vi-VN" sz="2400" dirty="0">
                <a:solidFill>
                  <a:srgbClr val="00B0F0"/>
                </a:solidFill>
                <a:effectLst/>
                <a:latin typeface="+mj-lt"/>
              </a:rPr>
              <a:t>(formulář, sekce, položka, formulář -&gt; oddíl -&gt; blok/tabulka -&gt; položka</a:t>
            </a:r>
            <a:r>
              <a:rPr lang="vi-VN" sz="2400" dirty="0">
                <a:effectLst/>
                <a:latin typeface="+mj-lt"/>
              </a:rPr>
              <a:t>), pro </a:t>
            </a:r>
            <a:r>
              <a:rPr lang="vi-VN" sz="2400" dirty="0">
                <a:solidFill>
                  <a:srgbClr val="00B0F0"/>
                </a:solidFill>
                <a:effectLst/>
                <a:latin typeface="+mj-lt"/>
              </a:rPr>
              <a:t>autorizaci</a:t>
            </a:r>
            <a:r>
              <a:rPr lang="vi-VN" sz="2400" dirty="0">
                <a:effectLst/>
                <a:latin typeface="+mj-lt"/>
              </a:rPr>
              <a:t>. Struktura autorizace je dostupná pro každou položku.</a:t>
            </a:r>
          </a:p>
          <a:p>
            <a:pPr marL="0" indent="0">
              <a:buNone/>
            </a:pPr>
            <a:endParaRPr lang="vi-VN" sz="2400" dirty="0">
              <a:effectLst/>
              <a:latin typeface="+mj-lt"/>
            </a:endParaRPr>
          </a:p>
          <a:p>
            <a:r>
              <a:rPr lang="cs-CZ" sz="2400" dirty="0">
                <a:effectLst/>
                <a:latin typeface="+mj-lt"/>
              </a:rPr>
              <a:t>8.</a:t>
            </a:r>
            <a:r>
              <a:rPr lang="vi-VN" sz="2400" dirty="0">
                <a:effectLst/>
                <a:latin typeface="+mj-lt"/>
              </a:rPr>
              <a:t>Create data structures to describe a blank and completed request, (</a:t>
            </a:r>
            <a:r>
              <a:rPr lang="vi-VN" sz="2400" dirty="0">
                <a:solidFill>
                  <a:srgbClr val="00B0F0"/>
                </a:solidFill>
                <a:latin typeface="+mj-lt"/>
              </a:rPr>
              <a:t>form, section, item, form -&gt; section -&gt; block/table -&gt; item. </a:t>
            </a:r>
            <a:r>
              <a:rPr lang="vi-VN" sz="2400" dirty="0">
                <a:effectLst/>
                <a:latin typeface="+mj-lt"/>
              </a:rPr>
              <a:t>The authorization structure is available for each item.</a:t>
            </a:r>
            <a:endParaRPr lang="en-US"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u="sng" dirty="0">
                <a:solidFill>
                  <a:srgbClr val="00B0F0"/>
                </a:solidFill>
                <a:latin typeface="Times New Roman" panose="02020603050405020304" pitchFamily="18" charset="0"/>
                <a:cs typeface="Times New Roman" panose="02020603050405020304" pitchFamily="18" charset="0"/>
              </a:rPr>
              <a:t>Otázka</a:t>
            </a:r>
            <a:endParaRPr lang="en-US"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cs-CZ" dirty="0">
              <a:latin typeface="+mj-lt"/>
            </a:endParaRPr>
          </a:p>
          <a:p>
            <a:pPr>
              <a:buFont typeface="Wingdings" panose="05000000000000000000" pitchFamily="2" charset="2"/>
              <a:buChar char="à"/>
            </a:pPr>
            <a:r>
              <a:rPr lang="en-US" b="0" i="0" dirty="0">
                <a:solidFill>
                  <a:srgbClr val="000000"/>
                </a:solidFill>
                <a:effectLst/>
                <a:latin typeface="Roboto" panose="02000000000000000000" pitchFamily="2" charset="0"/>
              </a:rPr>
              <a:t> Jak je </a:t>
            </a:r>
            <a:r>
              <a:rPr lang="en-US" b="0" i="0" dirty="0" err="1">
                <a:solidFill>
                  <a:srgbClr val="000000"/>
                </a:solidFill>
                <a:effectLst/>
                <a:latin typeface="Roboto" panose="02000000000000000000" pitchFamily="2" charset="0"/>
              </a:rPr>
              <a:t>formulář</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strukturován</a:t>
            </a:r>
            <a:r>
              <a:rPr lang="en-US" b="0" i="0" dirty="0">
                <a:solidFill>
                  <a:srgbClr val="000000"/>
                </a:solidFill>
                <a:effectLst/>
                <a:latin typeface="Roboto" panose="02000000000000000000" pitchFamily="2" charset="0"/>
              </a:rPr>
              <a:t>?</a:t>
            </a:r>
            <a:endParaRPr lang="vi-VN" b="0" i="0" dirty="0">
              <a:solidFill>
                <a:srgbClr val="000000"/>
              </a:solidFill>
              <a:effectLst/>
              <a:latin typeface="Roboto" panose="02000000000000000000" pitchFamily="2" charset="0"/>
            </a:endParaRPr>
          </a:p>
          <a:p>
            <a:pPr>
              <a:buFont typeface="Wingdings" panose="05000000000000000000" pitchFamily="2" charset="2"/>
              <a:buChar char="à"/>
            </a:pPr>
            <a:r>
              <a:rPr lang="vi-VN" dirty="0">
                <a:solidFill>
                  <a:srgbClr val="000000"/>
                </a:solidFill>
                <a:latin typeface="Roboto" panose="02000000000000000000" pitchFamily="2" charset="0"/>
              </a:rPr>
              <a:t> J</a:t>
            </a:r>
            <a:r>
              <a:rPr lang="en-US" b="0" i="0" dirty="0" err="1">
                <a:solidFill>
                  <a:srgbClr val="000000"/>
                </a:solidFill>
                <a:effectLst/>
                <a:latin typeface="Roboto" panose="02000000000000000000" pitchFamily="2" charset="0"/>
              </a:rPr>
              <a:t>ak</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reprezentovat</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modely</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formulář</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sekce</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položka</a:t>
            </a:r>
            <a:endParaRPr lang="vi-VN" dirty="0">
              <a:solidFill>
                <a:srgbClr val="000000"/>
              </a:solidFill>
              <a:latin typeface="Roboto" panose="02000000000000000000" pitchFamily="2" charset="0"/>
            </a:endParaRPr>
          </a:p>
          <a:p>
            <a:pPr marL="0" indent="0">
              <a:buNone/>
            </a:pPr>
            <a:r>
              <a:rPr lang="vi-VN" dirty="0">
                <a:solidFill>
                  <a:srgbClr val="000000"/>
                </a:solidFill>
                <a:latin typeface="Roboto" panose="02000000000000000000" pitchFamily="2" charset="0"/>
              </a:rPr>
              <a:t>     </a:t>
            </a:r>
            <a:r>
              <a:rPr lang="en-US" b="0" i="0" dirty="0" err="1">
                <a:solidFill>
                  <a:srgbClr val="000000"/>
                </a:solidFill>
                <a:effectLst/>
                <a:latin typeface="Roboto" panose="02000000000000000000" pitchFamily="2" charset="0"/>
              </a:rPr>
              <a:t>formulář</a:t>
            </a:r>
            <a:r>
              <a:rPr lang="en-US" b="0" i="0" dirty="0">
                <a:solidFill>
                  <a:srgbClr val="000000"/>
                </a:solidFill>
                <a:effectLst/>
                <a:latin typeface="Roboto" panose="02000000000000000000" pitchFamily="2" charset="0"/>
              </a:rPr>
              <a:t> -&gt; </a:t>
            </a:r>
            <a:r>
              <a:rPr lang="en-US" b="0" i="0" dirty="0" err="1">
                <a:solidFill>
                  <a:srgbClr val="000000"/>
                </a:solidFill>
                <a:effectLst/>
                <a:latin typeface="Roboto" panose="02000000000000000000" pitchFamily="2" charset="0"/>
              </a:rPr>
              <a:t>sekce</a:t>
            </a:r>
            <a:r>
              <a:rPr lang="en-US" b="0" i="0" dirty="0">
                <a:solidFill>
                  <a:srgbClr val="000000"/>
                </a:solidFill>
                <a:effectLst/>
                <a:latin typeface="Roboto" panose="02000000000000000000" pitchFamily="2" charset="0"/>
              </a:rPr>
              <a:t> -&gt; </a:t>
            </a:r>
            <a:r>
              <a:rPr lang="en-US" b="0" i="0" dirty="0" err="1">
                <a:solidFill>
                  <a:srgbClr val="000000"/>
                </a:solidFill>
                <a:effectLst/>
                <a:latin typeface="Roboto" panose="02000000000000000000" pitchFamily="2" charset="0"/>
              </a:rPr>
              <a:t>blok</a:t>
            </a:r>
            <a:r>
              <a:rPr lang="en-US" b="0" i="0" dirty="0">
                <a:solidFill>
                  <a:srgbClr val="000000"/>
                </a:solidFill>
                <a:effectLst/>
                <a:latin typeface="Roboto" panose="02000000000000000000" pitchFamily="2" charset="0"/>
              </a:rPr>
              <a:t>/</a:t>
            </a:r>
            <a:r>
              <a:rPr lang="en-US" b="0" i="0" dirty="0" err="1">
                <a:solidFill>
                  <a:srgbClr val="000000"/>
                </a:solidFill>
                <a:effectLst/>
                <a:latin typeface="Roboto" panose="02000000000000000000" pitchFamily="2" charset="0"/>
              </a:rPr>
              <a:t>tabulka</a:t>
            </a:r>
            <a:r>
              <a:rPr lang="en-US" b="0" i="0" dirty="0">
                <a:solidFill>
                  <a:srgbClr val="000000"/>
                </a:solidFill>
                <a:effectLst/>
                <a:latin typeface="Roboto" panose="02000000000000000000" pitchFamily="2" charset="0"/>
              </a:rPr>
              <a:t> -&gt; </a:t>
            </a:r>
            <a:r>
              <a:rPr lang="en-US" b="0" i="0" dirty="0" err="1">
                <a:solidFill>
                  <a:srgbClr val="000000"/>
                </a:solidFill>
                <a:effectLst/>
                <a:latin typeface="Roboto" panose="02000000000000000000" pitchFamily="2" charset="0"/>
              </a:rPr>
              <a:t>položka</a:t>
            </a:r>
            <a:endParaRPr lang="en-US" b="0" i="0" dirty="0">
              <a:solidFill>
                <a:srgbClr val="000000"/>
              </a:solidFill>
              <a:effectLst/>
              <a:latin typeface="Roboto" panose="02000000000000000000" pitchFamily="2" charset="0"/>
            </a:endParaRPr>
          </a:p>
          <a:p>
            <a:pPr>
              <a:buFont typeface="Wingdings" panose="05000000000000000000" pitchFamily="2" charset="2"/>
              <a:buChar char="à"/>
            </a:pPr>
            <a:r>
              <a:rPr lang="pl-PL" b="0" i="0" dirty="0">
                <a:solidFill>
                  <a:srgbClr val="000000"/>
                </a:solidFill>
                <a:effectLst/>
                <a:latin typeface="Roboto" panose="02000000000000000000" pitchFamily="2" charset="0"/>
              </a:rPr>
              <a:t>Jak to definovat v admin procesu?</a:t>
            </a:r>
            <a:endParaRPr lang="vi-VN" b="0" i="0" dirty="0">
              <a:solidFill>
                <a:srgbClr val="000000"/>
              </a:solidFill>
              <a:effectLst/>
              <a:latin typeface="Roboto" panose="02000000000000000000" pitchFamily="2" charset="0"/>
            </a:endParaRPr>
          </a:p>
          <a:p>
            <a:pPr>
              <a:buFont typeface="Wingdings" panose="05000000000000000000" pitchFamily="2" charset="2"/>
              <a:buChar char="à"/>
            </a:pPr>
            <a:endParaRPr lang="en-US" dirty="0">
              <a:solidFill>
                <a:srgbClr val="000000"/>
              </a:solidFill>
              <a:latin typeface="Roboto" panose="02000000000000000000" pitchFamily="2" charset="0"/>
            </a:endParaRPr>
          </a:p>
          <a:p>
            <a:endParaRPr lang="en-US" dirty="0">
              <a:solidFill>
                <a:srgbClr val="000000"/>
              </a:solidFill>
              <a:latin typeface="Roboto" panose="02000000000000000000" pitchFamily="2"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845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488981" y="982488"/>
            <a:ext cx="5129784" cy="5116958"/>
          </a:xfrm>
          <a:prstGeom prst="rect">
            <a:avLst/>
          </a:prstGeom>
        </p:spPr>
      </p:pic>
      <p:pic>
        <p:nvPicPr>
          <p:cNvPr id="10" name="Content Placeholder 3" descr="Graphical user interface, text, application, email&#10;&#10;Description automatically generated"/>
          <p:cNvPicPr>
            <a:picLocks noChangeAspect="1"/>
          </p:cNvPicPr>
          <p:nvPr/>
        </p:nvPicPr>
        <p:blipFill>
          <a:blip r:embed="rId4"/>
          <a:stretch>
            <a:fillRect/>
          </a:stretch>
        </p:blipFill>
        <p:spPr>
          <a:xfrm>
            <a:off x="1568491" y="643467"/>
            <a:ext cx="3275161" cy="55710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2015" y="4062509"/>
            <a:ext cx="3861960" cy="2437244"/>
          </a:xfrm>
        </p:spPr>
        <p:txBody>
          <a:bodyPr vert="horz" lIns="91440" tIns="45720" rIns="91440" bIns="45720" rtlCol="0" anchor="ctr">
            <a:normAutofit/>
          </a:bodyPr>
          <a:lstStyle/>
          <a:p>
            <a:r>
              <a:rPr lang="en-US" sz="3600" dirty="0" err="1">
                <a:latin typeface="Times New Roman" panose="02020603050405020304" pitchFamily="18" charset="0"/>
                <a:cs typeface="Times New Roman" panose="02020603050405020304" pitchFamily="18" charset="0"/>
              </a:rPr>
              <a:t>Proces</a:t>
            </a:r>
            <a:r>
              <a:rPr lang="en-US" sz="3600" dirty="0"/>
              <a:t> </a:t>
            </a:r>
            <a:r>
              <a:rPr lang="vi-VN" sz="3600" dirty="0"/>
              <a:t>obsahuje Sections</a:t>
            </a:r>
            <a:r>
              <a:rPr lang="en-US" sz="3600" dirty="0"/>
              <a:t>!</a:t>
            </a:r>
          </a:p>
        </p:txBody>
      </p:sp>
      <p:sp>
        <p:nvSpPr>
          <p:cNvPr id="36" name="Rectangle 35"/>
          <p:cNvSpPr>
            <a:spLocks noGrp="1" noRot="1" noChangeAspect="1" noMove="1" noResize="1" noEditPoints="1" noAdjustHandles="1" noChangeArrowheads="1" noChangeShapeType="1" noTextEdit="1"/>
          </p:cNvSpPr>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8061690" y="132204"/>
            <a:ext cx="3289636" cy="3429000"/>
          </a:xfrm>
          <a:prstGeom prst="rect">
            <a:avLst/>
          </a:prstGeom>
        </p:spPr>
      </p:pic>
      <p:pic>
        <p:nvPicPr>
          <p:cNvPr id="27" name="Picture 26"/>
          <p:cNvPicPr>
            <a:picLocks noChangeAspect="1"/>
          </p:cNvPicPr>
          <p:nvPr/>
        </p:nvPicPr>
        <p:blipFill>
          <a:blip r:embed="rId4"/>
          <a:stretch>
            <a:fillRect/>
          </a:stretch>
        </p:blipFill>
        <p:spPr>
          <a:xfrm>
            <a:off x="4732626" y="127719"/>
            <a:ext cx="2930756" cy="2699141"/>
          </a:xfrm>
          <a:prstGeom prst="rect">
            <a:avLst/>
          </a:prstGeom>
        </p:spPr>
      </p:pic>
      <p:pic>
        <p:nvPicPr>
          <p:cNvPr id="24" name="Picture 23"/>
          <p:cNvPicPr>
            <a:picLocks noChangeAspect="1"/>
          </p:cNvPicPr>
          <p:nvPr/>
        </p:nvPicPr>
        <p:blipFill>
          <a:blip r:embed="rId5"/>
          <a:stretch>
            <a:fillRect/>
          </a:stretch>
        </p:blipFill>
        <p:spPr>
          <a:xfrm>
            <a:off x="794518" y="132205"/>
            <a:ext cx="3163871" cy="2454442"/>
          </a:xfrm>
          <a:prstGeom prst="rect">
            <a:avLst/>
          </a:prstGeom>
        </p:spPr>
      </p:pic>
      <p:sp>
        <p:nvSpPr>
          <p:cNvPr id="40" name="Rectangle 39"/>
          <p:cNvSpPr>
            <a:spLocks noGrp="1" noRot="1" noChangeAspect="1" noMove="1" noResize="1" noEditPoints="1" noAdjustHandles="1" noChangeArrowheads="1" noChangeShapeType="1" noTextEdit="1"/>
          </p:cNvSpPr>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162719" y="4062509"/>
            <a:ext cx="6586915" cy="243724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section is a separate part of a process, where user(s) with assigned role(s) handle part(s) of the request.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p:cNvSpPr>
            <a:spLocks noGrp="1" noRot="1" noChangeAspect="1" noMove="1" noResize="1" noEditPoints="1" noAdjustHandles="1" noChangeArrowheads="1" noChangeShapeType="1" noTextEdit="1"/>
          </p:cNvSpPr>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Content Placeholder 12"/>
          <p:cNvSpPr>
            <a:spLocks noGrp="1"/>
          </p:cNvSpPr>
          <p:nvPr>
            <p:ph idx="1"/>
          </p:nvPr>
        </p:nvSpPr>
        <p:spPr>
          <a:xfrm>
            <a:off x="536678" y="339725"/>
            <a:ext cx="10026487" cy="675175"/>
          </a:xfrm>
        </p:spPr>
        <p:txBody>
          <a:bodyPr vert="horz" lIns="91440" tIns="45720" rIns="91440" bIns="45720" rtlCol="0" anchor="t">
            <a:noAutofit/>
          </a:bodyPr>
          <a:lstStyle/>
          <a:p>
            <a:pPr marL="0" indent="0" algn="ctr">
              <a:buNone/>
            </a:pPr>
            <a:r>
              <a:rPr lang="en-US" sz="2400" dirty="0" err="1">
                <a:solidFill>
                  <a:schemeClr val="tx1">
                    <a:alpha val="70000"/>
                  </a:schemeClr>
                </a:solidFill>
                <a:latin typeface="Times New Roman" panose="02020603050405020304" pitchFamily="18" charset="0"/>
                <a:cs typeface="Times New Roman" panose="02020603050405020304" pitchFamily="18" charset="0"/>
              </a:rPr>
              <a:t>Ve</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skutečnosti</a:t>
            </a:r>
            <a:r>
              <a:rPr lang="en-US" sz="2400" dirty="0">
                <a:solidFill>
                  <a:schemeClr val="tx1">
                    <a:alpha val="70000"/>
                  </a:schemeClr>
                </a:solidFill>
                <a:latin typeface="Times New Roman" panose="02020603050405020304" pitchFamily="18" charset="0"/>
                <a:cs typeface="Times New Roman" panose="02020603050405020304" pitchFamily="18" charset="0"/>
              </a:rPr>
              <a:t> je </a:t>
            </a:r>
            <a:r>
              <a:rPr lang="en-US" sz="2400" dirty="0" err="1">
                <a:solidFill>
                  <a:schemeClr val="tx1">
                    <a:alpha val="70000"/>
                  </a:schemeClr>
                </a:solidFill>
                <a:latin typeface="Times New Roman" panose="02020603050405020304" pitchFamily="18" charset="0"/>
                <a:cs typeface="Times New Roman" panose="02020603050405020304" pitchFamily="18" charset="0"/>
              </a:rPr>
              <a:t>správa</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dat</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formulářů</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nebo</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jejich</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proces</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mnohem</a:t>
            </a:r>
            <a:r>
              <a:rPr lang="en-US" sz="2400" dirty="0">
                <a:solidFill>
                  <a:schemeClr val="tx1">
                    <a:alpha val="70000"/>
                  </a:schemeClr>
                </a:solidFill>
                <a:latin typeface="Times New Roman" panose="02020603050405020304" pitchFamily="18" charset="0"/>
                <a:cs typeface="Times New Roman" panose="02020603050405020304" pitchFamily="18" charset="0"/>
              </a:rPr>
              <a:t> </a:t>
            </a:r>
            <a:r>
              <a:rPr lang="en-US" sz="2400" dirty="0" err="1">
                <a:solidFill>
                  <a:schemeClr val="tx1">
                    <a:alpha val="70000"/>
                  </a:schemeClr>
                </a:solidFill>
                <a:latin typeface="Times New Roman" panose="02020603050405020304" pitchFamily="18" charset="0"/>
                <a:cs typeface="Times New Roman" panose="02020603050405020304" pitchFamily="18" charset="0"/>
              </a:rPr>
              <a:t>složitější</a:t>
            </a:r>
            <a:r>
              <a:rPr lang="en-US" sz="2400" dirty="0">
                <a:solidFill>
                  <a:schemeClr val="tx1">
                    <a:alpha val="70000"/>
                  </a:schemeClr>
                </a:solidFill>
                <a:latin typeface="Times New Roman" panose="02020603050405020304" pitchFamily="18" charset="0"/>
                <a:cs typeface="Times New Roman" panose="02020603050405020304" pitchFamily="18" charset="0"/>
              </a:rPr>
              <a:t>. </a:t>
            </a:r>
          </a:p>
        </p:txBody>
      </p:sp>
      <p:pic>
        <p:nvPicPr>
          <p:cNvPr id="5" name="Content Placeholder 4"/>
          <p:cNvPicPr>
            <a:picLocks noChangeAspect="1"/>
          </p:cNvPicPr>
          <p:nvPr/>
        </p:nvPicPr>
        <p:blipFill>
          <a:blip r:embed="rId4"/>
          <a:stretch>
            <a:fillRect/>
          </a:stretch>
        </p:blipFill>
        <p:spPr>
          <a:xfrm>
            <a:off x="1796989" y="1023243"/>
            <a:ext cx="8187946" cy="5233737"/>
          </a:xfrm>
          <a:prstGeom prst="rect">
            <a:avLst/>
          </a:prstGeom>
        </p:spPr>
      </p:pic>
      <p:sp>
        <p:nvSpPr>
          <p:cNvPr id="7" name="TextBox 6"/>
          <p:cNvSpPr txBox="1"/>
          <p:nvPr/>
        </p:nvSpPr>
        <p:spPr>
          <a:xfrm>
            <a:off x="3311692" y="6401919"/>
            <a:ext cx="5158540" cy="369332"/>
          </a:xfrm>
          <a:prstGeom prst="rect">
            <a:avLst/>
          </a:prstGeom>
          <a:noFill/>
        </p:spPr>
        <p:txBody>
          <a:bodyPr wrap="square">
            <a:spAutoFit/>
          </a:bodyPr>
          <a:lstStyle/>
          <a:p>
            <a:pPr>
              <a:spcAft>
                <a:spcPts val="600"/>
              </a:spcAft>
            </a:pPr>
            <a:r>
              <a:rPr lang="en-US" i="1" dirty="0">
                <a:latin typeface="Times New Roman" panose="02020603050405020304" pitchFamily="18" charset="0"/>
                <a:cs typeface="Times New Roman" panose="02020603050405020304" pitchFamily="18" charset="0"/>
              </a:rPr>
              <a:t>https://apl.unob.cz/EprihlaskaV3/en-US/Eprihlaska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949116" y="512759"/>
            <a:ext cx="6633320" cy="830997"/>
          </a:xfrm>
          <a:prstGeom prst="rect">
            <a:avLst/>
          </a:prstGeom>
          <a:noFill/>
        </p:spPr>
        <p:txBody>
          <a:bodyPr wrap="square" rtlCol="0">
            <a:spAutoFit/>
          </a:bodyPr>
          <a:lstStyle/>
          <a:p>
            <a:r>
              <a:rPr lang="vi-VN" sz="4800">
                <a:latin typeface="+mj-lt"/>
              </a:rPr>
              <a:t>Our project</a:t>
            </a:r>
            <a:endParaRPr lang="en-US" sz="4800" dirty="0">
              <a:latin typeface="+mj-lt"/>
            </a:endParaRPr>
          </a:p>
        </p:txBody>
      </p:sp>
      <p:pic>
        <p:nvPicPr>
          <p:cNvPr id="5" name="Picture 4"/>
          <p:cNvPicPr>
            <a:picLocks noChangeAspect="1"/>
          </p:cNvPicPr>
          <p:nvPr/>
        </p:nvPicPr>
        <p:blipFill>
          <a:blip r:embed="rId3"/>
          <a:stretch>
            <a:fillRect/>
          </a:stretch>
        </p:blipFill>
        <p:spPr>
          <a:xfrm>
            <a:off x="276497" y="1899358"/>
            <a:ext cx="11639006" cy="3490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2079</Words>
  <Application>Microsoft Office PowerPoint</Application>
  <PresentationFormat>Widescreen</PresentationFormat>
  <Paragraphs>196</Paragraphs>
  <Slides>24</Slides>
  <Notes>24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24</vt:i4>
      </vt:variant>
    </vt:vector>
  </HeadingPairs>
  <TitlesOfParts>
    <vt:vector size="40" baseType="lpstr">
      <vt:lpstr>-apple-system</vt:lpstr>
      <vt:lpstr>Arial</vt:lpstr>
      <vt:lpstr>Calibri</vt:lpstr>
      <vt:lpstr>Calibri Light</vt:lpstr>
      <vt:lpstr>Consolas</vt:lpstr>
      <vt:lpstr>Lato</vt:lpstr>
      <vt:lpstr>Roboto</vt:lpstr>
      <vt:lpstr>Times New Roman</vt:lpstr>
      <vt:lpstr>Times New Roman (Headings)</vt:lpstr>
      <vt:lpstr>Tw Cen MT</vt:lpstr>
      <vt:lpstr>Tw Cen MT Condensed</vt:lpstr>
      <vt:lpstr>var(--jp-code-font-family)</vt:lpstr>
      <vt:lpstr>var(--jp-content-font-family)</vt:lpstr>
      <vt:lpstr>Wingdings</vt:lpstr>
      <vt:lpstr>Office Theme</vt:lpstr>
      <vt:lpstr>1_Office Theme</vt:lpstr>
      <vt:lpstr>PowerPoint Presentation</vt:lpstr>
      <vt:lpstr>PowerPoint Presentation</vt:lpstr>
      <vt:lpstr>Obsah</vt:lpstr>
      <vt:lpstr>Téma</vt:lpstr>
      <vt:lpstr>Otázka</vt:lpstr>
      <vt:lpstr>PowerPoint Presentation</vt:lpstr>
      <vt:lpstr>Proces obsahuje Sections!</vt:lpstr>
      <vt:lpstr>PowerPoint Presentation</vt:lpstr>
      <vt:lpstr>PowerPoint Presentation</vt:lpstr>
      <vt:lpstr>Happy coding</vt:lpstr>
      <vt:lpstr>DB Models</vt:lpstr>
      <vt:lpstr>Strawberry synchronous resolvers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Quy Tai</dc:creator>
  <cp:lastModifiedBy>Dang Quy Tai</cp:lastModifiedBy>
  <cp:revision>30</cp:revision>
  <dcterms:created xsi:type="dcterms:W3CDTF">2022-11-28T07:15:00Z</dcterms:created>
  <dcterms:modified xsi:type="dcterms:W3CDTF">2023-02-07T01:36:24Z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