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ov" ContentType="audio/unknown"/>
  <Override PartName="/ppt/media/media1.wav" ContentType="audio/unknown"/>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media2.wav" ContentType="audio/unknown"/>
  <Override PartName="/ppt/media/media3.wav" ContentType="audio/unknown"/>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media4.wav" ContentType="audio/unknown"/>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media/media5.wav" ContentType="audio/unknown"/>
  <Override PartName="/ppt/notesSlides/notesSlide52.xml" ContentType="application/vnd.openxmlformats-officedocument.presentationml.notesSlide+xml"/>
  <Override PartName="/ppt/media/image1.jpeg" ContentType="image/jpeg"/>
  <Override PartName="/ppt/notesSlides/notesSlide53.xml" ContentType="application/vnd.openxmlformats-officedocument.presentationml.notesSlide+xml"/>
  <Override PartName="/ppt/media/media1.mp3" ContentType="audio/unknown"/>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889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143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889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889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889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889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889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889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sldImg"/>
          </p:nvPr>
        </p:nvSpPr>
        <p:spPr>
          <a:xfrm>
            <a:off x="1143000" y="685800"/>
            <a:ext cx="4572000" cy="3429000"/>
          </a:xfrm>
          <a:prstGeom prst="rect">
            <a:avLst/>
          </a:prstGeom>
        </p:spPr>
        <p:txBody>
          <a:bodyPr/>
          <a:lstStyle/>
          <a:p>
            <a:pPr/>
          </a:p>
        </p:txBody>
      </p:sp>
      <p:sp>
        <p:nvSpPr>
          <p:cNvPr id="214" name="Shape 2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Welcome to Writing Readable Code With Pipes.</a:t>
            </a:r>
          </a:p>
          <a:p>
            <a:pPr/>
            <a:r>
              <a:t>I hope y’all have had a great time so far at rstudio::conf 2017!</a:t>
            </a:r>
          </a:p>
          <a:p>
            <a:pPr/>
            <a:r>
              <a:t> </a:t>
            </a:r>
          </a:p>
          <a:p>
            <a:pPr/>
            <a:r>
              <a:t>Pipes are fun! Just ask Mario. They’re get you from point A to point B but — just like in the games — figuring out the best way to use the pipes will make you more productive and write better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“operation” is just an R function like you’ve written before. It takes in data and parameters, does stuff with it and spits out the new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the super important thing to remember is “data first”. Your functions must/should be written with that in mind.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You may say “duh”, but there are some seminal examples of this not being the case in R… And, there’s our friend letting us know we shouldn’t do this.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A real life example of a real pipe would be to take this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and turn it into this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a:p>
        </p:txBody>
      </p:sp>
      <p:sp>
        <p:nvSpPr>
          <p:cNvPr id="322" name="Shape 322"/>
          <p:cNvSpPr/>
          <p:nvPr>
            <p:ph type="body" sz="quarter" idx="1"/>
          </p:nvPr>
        </p:nvSpPr>
        <p:spPr>
          <a:prstGeom prst="rect">
            <a:avLst/>
          </a:prstGeom>
        </p:spPr>
        <p:txBody>
          <a:bodyPr/>
          <a:lstStyle/>
          <a:p>
            <a:pPr/>
            <a:r>
              <a:t>except that you really shouldn’t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really, srsly don’t do this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Why? It violates rule #1.</a:t>
            </a:r>
          </a:p>
          <a:p>
            <a:pPr/>
          </a:p>
          <a:p>
            <a:pPr/>
            <a:r>
              <a:t>These are some of my personal piping rules/guidelines. There aren’t many. I think they make sense. You need to do what works well for you.</a:t>
            </a:r>
          </a:p>
          <a:p>
            <a:pPr/>
          </a:p>
          <a:p>
            <a:pPr/>
            <a:r>
              <a:t>For single operation pipes, I believe there’s an expectation that a single function call that’s not part of a chain (we’ll see a full chain in second) has a contract to have it be called normally. This is just my own rule, so feel totally free to disagree. Whatever gets your work done and works well with your team is paramount. Let’s move on to a larger example.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Raise your hand if you’ve seen code like this.</a:t>
            </a:r>
          </a:p>
          <a:p>
            <a:pPr/>
          </a:p>
          <a:p>
            <a:pPr/>
            <a:r>
              <a:t>Now, raise your hand if you’ve _written_ code like this. </a:t>
            </a:r>
          </a:p>
          <a:p>
            <a:pPr/>
          </a:p>
          <a:p>
            <a:pPr/>
            <a:r>
              <a:t>This type of snippet is one reason our 8-bit nemesis is in parentheses. I imagine him rolling down barrels with each open parenthesis. </a:t>
            </a:r>
          </a:p>
          <a:p>
            <a:pPr/>
          </a:p>
          <a:p>
            <a:pPr/>
            <a:r>
              <a:t>when you wrote this code you totally knew what it was going to do. </a:t>
            </a:r>
          </a:p>
          <a:p>
            <a:pPr/>
          </a:p>
          <a:p>
            <a:pPr/>
            <a:r>
              <a:t>Now, you prbly have no idea and your future self is all hating on your former self.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ph type="sldImg"/>
          </p:nvPr>
        </p:nvSpPr>
        <p:spPr>
          <a:prstGeom prst="rect">
            <a:avLst/>
          </a:prstGeom>
        </p:spPr>
        <p:txBody>
          <a:bodyPr/>
          <a:lstStyle/>
          <a:p>
            <a:pPr/>
          </a:p>
        </p:txBody>
      </p:sp>
      <p:sp>
        <p:nvSpPr>
          <p:cNvPr id="360" name="Shape 360"/>
          <p:cNvSpPr/>
          <p:nvPr>
            <p:ph type="body" sz="quarter" idx="1"/>
          </p:nvPr>
        </p:nvSpPr>
        <p:spPr>
          <a:prstGeom prst="rect">
            <a:avLst/>
          </a:prstGeom>
        </p:spPr>
        <p:txBody>
          <a:bodyPr/>
          <a:lstStyle/>
          <a:p>
            <a:pPr/>
            <a:r>
              <a:t>This is a base-y, tidy-ish way of doing things but Hadley already talked abt why this is bad.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Who am I? </a:t>
            </a:r>
          </a:p>
          <a:p>
            <a:pPr/>
            <a:r>
              <a:t>I’m Bob Rudis : Chief Data Scientist @ Rapid7 — a firm that focuses on making our world a safer &amp; more secure place for everyone. I’m also the co-author of Data-Driven Security, a book full of outdated R code (not even R 3.0!) but very relevant concepts for getting started in a data mindset in cybersecurity. </a:t>
            </a:r>
          </a:p>
          <a:p>
            <a:pPr/>
          </a:p>
          <a:p>
            <a:pPr/>
            <a:r>
              <a:t>If the shield doesn’t give you social context about me, wait for the last slide or come find me over the next day to talk about the tidyverse, cybersecurity, cooking or Captain America.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This would be one example of translating that into a pipe. [CLICK]</a:t>
            </a:r>
          </a:p>
          <a:p>
            <a:pPr/>
          </a:p>
          <a:p>
            <a:pPr/>
            <a:r>
              <a:t>We take the data and then push it through a group of what I’ll call atomic operations to achieve an end result. </a:t>
            </a:r>
          </a:p>
          <a:p>
            <a:pPr/>
          </a:p>
          <a:p>
            <a:pPr/>
            <a:r>
              <a:t>[CLICK]</a:t>
            </a:r>
          </a:p>
          <a:p>
            <a:pPr/>
          </a:p>
          <a:p>
            <a:pPr/>
            <a:r>
              <a:t>Even if you’re not 100% sure what those purrr functions do, you can prbly get a better idea - and more quickly - that this code prints out from a character vector in red.</a:t>
            </a:r>
          </a:p>
          <a:p>
            <a:pPr/>
          </a:p>
          <a:p>
            <a:pPr/>
            <a:r>
              <a:t>You’re prbly wondering what that says. Rather than make you type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a:r>
              <a:t>So, you’ve got a taste of how piping can make your code more readable but we need to talk about the elephant in the talk track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the tidyverse.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It’s a wrapper package that loads the pkgs that make up the core of the tidyverse. These all subscribe to the “data first” mentality, are “verb” driven (naming a function with a verb so it’s clear it’s performing an operation). you can totally use piping w/o the tidyverse but it’s much better to be in the tidyverse than without.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sldImg"/>
          </p:nvPr>
        </p:nvSpPr>
        <p:spPr>
          <a:prstGeom prst="rect">
            <a:avLst/>
          </a:prstGeom>
        </p:spPr>
        <p:txBody>
          <a:bodyPr/>
          <a:lstStyle/>
          <a:p>
            <a:pPr/>
          </a:p>
        </p:txBody>
      </p:sp>
      <p:sp>
        <p:nvSpPr>
          <p:cNvPr id="386" name="Shape 386"/>
          <p:cNvSpPr/>
          <p:nvPr>
            <p:ph type="body" sz="quarter" idx="1"/>
          </p:nvPr>
        </p:nvSpPr>
        <p:spPr>
          <a:prstGeom prst="rect">
            <a:avLst/>
          </a:prstGeom>
        </p:spPr>
        <p:txBody>
          <a:bodyPr/>
          <a:lstStyle/>
          <a:p>
            <a:pPr/>
            <a:r>
              <a:t>Drop a note on the github repo from this talk (link at the end) if you want more examples in different contexts. We don’t have much time, so we’ll just go through a few. </a:t>
            </a:r>
          </a:p>
          <a:p>
            <a:pPr/>
          </a:p>
          <a:p>
            <a:pPr/>
            <a:r>
              <a:t>This is one we all likely have/had/seen.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We’re going to use _my_ data, too. To hades with your gene strings, literature extracts, stock quotes, and animal tracking data! This is honeypot data (logs from traps we set out for attackers) </a:t>
            </a:r>
          </a:p>
          <a:p>
            <a:pPr/>
          </a:p>
          <a:p>
            <a:pPr/>
            <a:r>
              <a:t>I’m also giving some of this data away in the gh repo so you can get a chance to play with real live cybersecurity honeypot data.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sldImg"/>
          </p:nvPr>
        </p:nvSpPr>
        <p:spPr>
          <a:prstGeom prst="rect">
            <a:avLst/>
          </a:prstGeom>
        </p:spPr>
        <p:txBody>
          <a:bodyPr/>
          <a:lstStyle/>
          <a:p>
            <a:pPr/>
          </a:p>
        </p:txBody>
      </p:sp>
      <p:sp>
        <p:nvSpPr>
          <p:cNvPr id="398" name="Shape 398"/>
          <p:cNvSpPr/>
          <p:nvPr>
            <p:ph type="body" sz="quarter" idx="1"/>
          </p:nvPr>
        </p:nvSpPr>
        <p:spPr>
          <a:prstGeom prst="rect">
            <a:avLst/>
          </a:prstGeom>
        </p:spPr>
        <p:txBody>
          <a:bodyPr/>
          <a:lstStyle/>
          <a:p>
            <a:pPr/>
            <a:r>
              <a:t>Apart from using two fairly new pkgs, this sld be familiar code to most folks. </a:t>
            </a:r>
          </a:p>
          <a:p>
            <a:pPr/>
          </a:p>
          <a:p>
            <a:pPr/>
            <a:r>
              <a:t>get a list of files, turn each one into a data frame. possibly clean up said data frame and bind all the rows together.</a:t>
            </a:r>
          </a:p>
          <a:p>
            <a:pPr/>
          </a:p>
          <a:p>
            <a:pPr/>
            <a:r>
              <a:t>it’s also an ugly mess, even in an RStudio editor window.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this is slightly better. we’re not in the piping tidyverse yet but at least your future self or your co-workers won’t hate you as much. </a:t>
            </a:r>
          </a:p>
          <a:p>
            <a:pPr/>
          </a:p>
          <a:p>
            <a:pPr/>
            <a:r>
              <a:t>We’ve separated out functionality and made the code a bit more modular and easier to read. but only a bit.</a:t>
            </a:r>
          </a:p>
          <a:p>
            <a:pPr/>
          </a:p>
          <a:p>
            <a:pPr/>
            <a:r>
              <a:t>Let’s improve on it in the tidyverse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that’s the same code in the piping tidyverse [CLICK] and is a good example of rule #2</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r>
              <a:t>Which 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If you’ve been on the “right side” of the talk tracks today, you’ve already seen pipes. How many folks have seen / have used / know what pipes are? [REACT] </a:t>
            </a:r>
          </a:p>
          <a:p>
            <a:pPr/>
          </a:p>
          <a:p>
            <a:pPr/>
            <a:r>
              <a:t>I’m here to give you some tips on how to improve your code, workflow and relationships with your co-workers and future self by making more write-able, read-able and use-able code with pipes. </a:t>
            </a:r>
          </a:p>
          <a:p>
            <a:pPr/>
          </a:p>
          <a:p>
            <a:pPr/>
            <a:r>
              <a:t>In various slides you’re going to see this guy [CLICK](without the noise). When you see him, that’s a bad sign and usually an indicator of less-then-optimal practices (I can’t say “bad” since code that works is ultimately good code — at least for one run). </a:t>
            </a:r>
          </a:p>
          <a:p>
            <a:pPr/>
          </a:p>
          <a:p>
            <a:pPr/>
            <a:r>
              <a:t>You’re also going to see this guy. [CLICK] True fact:, that is the only remaining picture of Hadley with just a mustache and in coveralls. </a:t>
            </a:r>
          </a:p>
          <a:p>
            <a:pPr/>
          </a:p>
          <a:p>
            <a:pPr/>
            <a:r>
              <a:t>Seriously, though, when you see Mario that’s an indication of super ++gd practice (he’ll be giving a thumbs-up, too).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p>
            <a:pPr/>
            <a:r>
              <a:t>the unified task here is to make a data frame from a list of files</a:t>
            </a:r>
          </a:p>
          <a:p>
            <a:pPr/>
          </a:p>
          <a:p>
            <a:pPr/>
            <a:r>
              <a:t>(oh yeah, Hadley hates list.files() so don’t tell him I used it but dir() reminds me of DOS and also makes me think I’m asking for directions).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r>
              <a:t>we started off with a character vector and ended up with a data frame. this pipe chain only had two object type changes. I’ll freely admit that this tripped me up when the pipe iterator first came out. a very common munging pipe chain is to have ugly character vectors being turned into lists which get turned into data frames. Thanks to the broom package (a pocket universe attached to the tidyverse), you can even take numeric vectors and turn them into lists of fitted models and turn them into data frames via piping.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r>
              <a:t>But, before you go all crazy with piping there are two more rules to consider.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sldImg"/>
          </p:nvPr>
        </p:nvSpPr>
        <p:spPr>
          <a:prstGeom prst="rect">
            <a:avLst/>
          </a:prstGeom>
        </p:spPr>
        <p:txBody>
          <a:bodyPr/>
          <a:lstStyle/>
          <a:p>
            <a:pPr/>
          </a:p>
        </p:txBody>
      </p:sp>
      <p:sp>
        <p:nvSpPr>
          <p:cNvPr id="473" name="Shape 473"/>
          <p:cNvSpPr/>
          <p:nvPr>
            <p:ph type="body" sz="quarter" idx="1"/>
          </p:nvPr>
        </p:nvSpPr>
        <p:spPr>
          <a:prstGeom prst="rect">
            <a:avLst/>
          </a:prstGeom>
        </p:spPr>
        <p:txBody>
          <a:bodyPr/>
          <a:lstStyle/>
          <a:p>
            <a:pPr/>
            <a:r>
              <a:t>in reality, this is an expensive operation for me since I (well the awesome Rapid7 Labs engineering team does) generate over 20,000 of these JSON files a day.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that means if I have a pipe chain like this where I read them all in, so some more stuff to the resultant YUGE data frame and ultimately plot top credential use frequencies i’ve got two problem pitfalls I should have avoided.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r>
              <a:t>first is “what if something goes wrong in the post-data-frame creation function? this is often a general criticism of piping, especially within pkg source code. Here, though, it’s a real concern since if it breaks, I’ve lost quite a bit of time. It may seem like another “duh”, but I’m going to bet you’ll remember this slide when you do it yourself in the future.  the other gotcha is getting a nice plot but losing the data behind it. pretty much the same problem, but it’s an easy trap to fall into.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r>
              <a:t>this is what Id’ consider the atomic group sequence.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ph type="sldImg"/>
          </p:nvPr>
        </p:nvSpPr>
        <p:spPr>
          <a:prstGeom prst="rect">
            <a:avLst/>
          </a:prstGeom>
        </p:spPr>
        <p:txBody>
          <a:bodyPr/>
          <a:lstStyle/>
          <a:p>
            <a:pPr/>
          </a:p>
        </p:txBody>
      </p:sp>
      <p:sp>
        <p:nvSpPr>
          <p:cNvPr id="496" name="Shape 496"/>
          <p:cNvSpPr/>
          <p:nvPr>
            <p:ph type="body" sz="quarter" idx="1"/>
          </p:nvPr>
        </p:nvSpPr>
        <p:spPr>
          <a:prstGeom prst="rect">
            <a:avLst/>
          </a:prstGeom>
        </p:spPr>
        <p:txBody>
          <a:bodyPr/>
          <a:lstStyle/>
          <a:p>
            <a:pPr/>
            <a:r>
              <a:t>Make a data frame. [CLICK]</a:t>
            </a:r>
          </a:p>
          <a:p>
            <a:pPr/>
          </a:p>
          <a:p>
            <a:pPr/>
            <a:r>
              <a:t>do other stuff with the data frame after it’s safely in the R environment. It’s just being aware of your data source.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Oh, yeah. Hadley’s super wrong about the forward assignment operator.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p>
            <a:pPr/>
            <a:r>
              <a:t>these are two other examples of not being data source aware. Bandwidth isn’t free (Rapid7’s S3 bill is living proof). [CLICK]</a:t>
            </a:r>
          </a:p>
          <a:p>
            <a:pPr/>
          </a:p>
          <a:p>
            <a:pPr/>
            <a:r>
              <a:t>Write code around those readers to check to see if you really do need to load it anew or if you can use a local cache.</a:t>
            </a:r>
          </a:p>
          <a:p>
            <a:pPr/>
          </a:p>
          <a:p>
            <a:pPr/>
            <a:r>
              <a:t> We fall into this trap since it’s hard to make quick blog posts or book chapters with full production caching code, but only use “live” remote data in a pipe if you absolutely need to (there are use-cases but I’d wager most folks here prbly don’t have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a:r>
              <a:t>What are these “pipes” again? [CLICK] Let’s start with a refresher course in the revolution of 2014 [CLICK] (we’re 6 days away from the anniversary!) when this new operator was introduced by Stefan in his magrittr package . We’ll just be using the pipe symbol today and not delving into the dark art behind it. You should take a look at the pkg source on github to see all the work that goes on under the covers to enable the rich functionality in this new operator. The package name comes from a famous painting by René Magritte. More on that at the end of the talk.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sldImg"/>
          </p:nvPr>
        </p:nvSpPr>
        <p:spPr>
          <a:prstGeom prst="rect">
            <a:avLst/>
          </a:prstGeom>
        </p:spPr>
        <p:txBody>
          <a:bodyPr/>
          <a:lstStyle/>
          <a:p>
            <a:pPr/>
          </a:p>
        </p:txBody>
      </p:sp>
      <p:sp>
        <p:nvSpPr>
          <p:cNvPr id="521" name="Shape 521"/>
          <p:cNvSpPr/>
          <p:nvPr>
            <p:ph type="body" sz="quarter" idx="1"/>
          </p:nvPr>
        </p:nvSpPr>
        <p:spPr>
          <a:prstGeom prst="rect">
            <a:avLst/>
          </a:prstGeom>
        </p:spPr>
        <p:txBody>
          <a:bodyPr/>
          <a:lstStyle/>
          <a:p>
            <a:pPr/>
            <a:r>
              <a:t>this is really a correlation to the previous ones, but you should consider using pipes within pipes vs make extra long anonymous functions.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ph type="sldImg"/>
          </p:nvPr>
        </p:nvSpPr>
        <p:spPr>
          <a:prstGeom prst="rect">
            <a:avLst/>
          </a:prstGeom>
        </p:spPr>
        <p:txBody>
          <a:bodyPr/>
          <a:lstStyle/>
          <a:p>
            <a:pPr/>
          </a:p>
        </p:txBody>
      </p:sp>
      <p:sp>
        <p:nvSpPr>
          <p:cNvPr id="529" name="Shape 529"/>
          <p:cNvSpPr/>
          <p:nvPr>
            <p:ph type="body" sz="quarter" idx="1"/>
          </p:nvPr>
        </p:nvSpPr>
        <p:spPr>
          <a:prstGeom prst="rect">
            <a:avLst/>
          </a:prstGeom>
        </p:spPr>
        <p:txBody>
          <a:bodyPr/>
          <a:lstStyle/>
          <a:p>
            <a:pPr/>
            <a:r>
              <a:t>this takes survey data results of answers to salary ranges and ultimately finds the mean for the range. there are similar string manipulation tasks like this in many workflows.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sldImg"/>
          </p:nvPr>
        </p:nvSpPr>
        <p:spPr>
          <a:prstGeom prst="rect">
            <a:avLst/>
          </a:prstGeom>
        </p:spPr>
        <p:txBody>
          <a:bodyPr/>
          <a:lstStyle/>
          <a:p>
            <a:pPr/>
          </a:p>
        </p:txBody>
      </p:sp>
      <p:sp>
        <p:nvSpPr>
          <p:cNvPr id="534" name="Shape 534"/>
          <p:cNvSpPr/>
          <p:nvPr>
            <p:ph type="body" sz="quarter" idx="1"/>
          </p:nvPr>
        </p:nvSpPr>
        <p:spPr>
          <a:prstGeom prst="rect">
            <a:avLst/>
          </a:prstGeom>
        </p:spPr>
        <p:txBody>
          <a:bodyPr/>
          <a:lstStyle/>
          <a:p>
            <a:pPr/>
            <a:r>
              <a:t>that’s much more readable here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ph type="sldImg"/>
          </p:nvPr>
        </p:nvSpPr>
        <p:spPr>
          <a:prstGeom prst="rect">
            <a:avLst/>
          </a:prstGeom>
        </p:spPr>
        <p:txBody>
          <a:bodyPr/>
          <a:lstStyle/>
          <a:p>
            <a:pPr/>
          </a:p>
        </p:txBody>
      </p:sp>
      <p:sp>
        <p:nvSpPr>
          <p:cNvPr id="539" name="Shape 539"/>
          <p:cNvSpPr/>
          <p:nvPr>
            <p:ph type="body" sz="quarter" idx="1"/>
          </p:nvPr>
        </p:nvSpPr>
        <p:spPr>
          <a:prstGeom prst="rect">
            <a:avLst/>
          </a:prstGeom>
        </p:spPr>
        <p:txBody>
          <a:bodyPr/>
          <a:lstStyle/>
          <a:p>
            <a:pPr/>
            <a:r>
              <a:t>and much better than this mess in named base operations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sldImg"/>
          </p:nvPr>
        </p:nvSpPr>
        <p:spPr>
          <a:prstGeom prst="rect">
            <a:avLst/>
          </a:prstGeom>
        </p:spPr>
        <p:txBody>
          <a:bodyPr/>
          <a:lstStyle/>
          <a:p>
            <a:pPr/>
          </a:p>
        </p:txBody>
      </p:sp>
      <p:sp>
        <p:nvSpPr>
          <p:cNvPr id="544" name="Shape 544"/>
          <p:cNvSpPr/>
          <p:nvPr>
            <p:ph type="body" sz="quarter" idx="1"/>
          </p:nvPr>
        </p:nvSpPr>
        <p:spPr>
          <a:prstGeom prst="rect">
            <a:avLst/>
          </a:prstGeom>
        </p:spPr>
        <p:txBody>
          <a:bodyPr/>
          <a:lstStyle/>
          <a:p>
            <a:pPr/>
            <a:r>
              <a:t>i think this representation is much more compact but still readable (provided you grok the tilde syntax of purrr).</a:t>
            </a:r>
          </a:p>
          <a:p>
            <a:pPr/>
          </a:p>
          <a:p>
            <a:pPr/>
            <a:r>
              <a:t>the tilde creates an implicit anonymous function.</a:t>
            </a:r>
          </a:p>
          <a:p>
            <a:pPr/>
          </a:p>
          <a:p>
            <a:pPr/>
            <a:r>
              <a:t>this can be more performant than looping for each operation. if you have more than a million rows i’d consider doing this for short operations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r>
              <a:t>speaking of which</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p>
            <a:pPr/>
            <a:r>
              <a:t>ultimately, you’re communicating with at least your future self if not co-workers if not the internet . You absolutely know what that pipe chain does (i cld/shld have wrapped the string spitting, too). it’s self-documenting and each component is also easy to unit test (you do test your code, right?). it also lends itself to making support pkgs for your analyses or developing your own personal r pkg.</a:t>
            </a:r>
          </a:p>
          <a:p>
            <a:pPr/>
          </a:p>
          <a:p>
            <a:pPr/>
            <a:r>
              <a:t>there are times you may need to combine things into larger functions (i.e. if you have to iterate over a million+ rows) vs make each iterative transformation distinctly.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why go through all this? because Knuth said so (he’s a personal hero of mine from when I got my first copy of the art of computer programming).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Shape 564"/>
          <p:cNvSpPr/>
          <p:nvPr>
            <p:ph type="sldImg"/>
          </p:nvPr>
        </p:nvSpPr>
        <p:spPr>
          <a:prstGeom prst="rect">
            <a:avLst/>
          </a:prstGeom>
        </p:spPr>
        <p:txBody>
          <a:bodyPr/>
          <a:lstStyle/>
          <a:p>
            <a:pPr/>
          </a:p>
        </p:txBody>
      </p:sp>
      <p:sp>
        <p:nvSpPr>
          <p:cNvPr id="565" name="Shape 565"/>
          <p:cNvSpPr/>
          <p:nvPr>
            <p:ph type="body" sz="quarter" idx="1"/>
          </p:nvPr>
        </p:nvSpPr>
        <p:spPr>
          <a:prstGeom prst="rect">
            <a:avLst/>
          </a:prstGeom>
        </p:spPr>
        <p:txBody>
          <a:bodyPr/>
          <a:lstStyle/>
          <a:p>
            <a:pPr/>
            <a:r>
              <a:t>remember, you’re coding for this happy guy, not some 8-bit gorilla.</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a:p>
        </p:txBody>
      </p:sp>
      <p:sp>
        <p:nvSpPr>
          <p:cNvPr id="571" name="Shape 571"/>
          <p:cNvSpPr/>
          <p:nvPr>
            <p:ph type="body" sz="quarter" idx="1"/>
          </p:nvPr>
        </p:nvSpPr>
        <p:spPr>
          <a:prstGeom prst="rect">
            <a:avLst/>
          </a:prstGeom>
        </p:spPr>
        <p:txBody>
          <a:bodyPr/>
          <a:lstStyle/>
          <a:p>
            <a:pPr/>
            <a:r>
              <a:t>As Columbo would say, there’s just one more thing.</a:t>
            </a:r>
          </a:p>
          <a:p>
            <a:pPr/>
          </a:p>
          <a:p>
            <a:pPr/>
            <a:r>
              <a:t>This last one shld go without saying but I’ll say it anyway without examples. It’s in line with other bullets but long pipelines are a recipe for disaster. it prbly means you haven’t bucketed your operations well. </a:t>
            </a:r>
          </a:p>
          <a:p>
            <a:pPr/>
          </a:p>
          <a:p>
            <a:pPr/>
            <a:r>
              <a:t>Think of pipes in the same way as a data viz. The code bits around a given line provide context. </a:t>
            </a:r>
          </a:p>
          <a:p>
            <a:pPr/>
          </a:p>
          <a:p>
            <a:pPr/>
            <a:r>
              <a:t>long pipes are hard to test and actually hard to read for the same reasons many visualizations are (needing to rely on memory or having to reference critical information far away from where your eyes are now).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Since the introduction of the magrittr pipe there are 81 packages that import/export the operator (I went through the NAMESPACE of every pkg on CRAN). As an aside, it seems I have a pkg in almost every column. Clearly I’ve been slacking off a bit. </a:t>
            </a:r>
          </a:p>
          <a:p>
            <a:pPr/>
          </a:p>
          <a:p>
            <a:pPr/>
            <a:r>
              <a:t>In reality, [CLICK] 81 out of ~10K is a teensy tiny percentage of all the pkgs on CRAN; perhaps the equivalent, of one heart health for Mario. I’ll prbly track this every couple of months this year, so watch the blog for details.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ph type="sldImg"/>
          </p:nvPr>
        </p:nvSpPr>
        <p:spPr>
          <a:prstGeom prst="rect">
            <a:avLst/>
          </a:prstGeom>
        </p:spPr>
        <p:txBody>
          <a:bodyPr/>
          <a:lstStyle/>
          <a:p>
            <a:pPr/>
          </a:p>
        </p:txBody>
      </p:sp>
      <p:sp>
        <p:nvSpPr>
          <p:cNvPr id="575" name="Shape 575"/>
          <p:cNvSpPr/>
          <p:nvPr>
            <p:ph type="body" sz="quarter" idx="1"/>
          </p:nvPr>
        </p:nvSpPr>
        <p:spPr>
          <a:prstGeom prst="rect">
            <a:avLst/>
          </a:prstGeom>
        </p:spPr>
        <p:txBody>
          <a:bodyPr/>
          <a:lstStyle/>
          <a:p>
            <a:pPr/>
            <a:r>
              <a:t>why go through all this? because Knuth said so (he’s a personal hero of mine from when I got my first copy of the art of computer programming).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sldImg"/>
          </p:nvPr>
        </p:nvSpPr>
        <p:spPr>
          <a:prstGeom prst="rect">
            <a:avLst/>
          </a:prstGeom>
        </p:spPr>
        <p:txBody>
          <a:bodyPr/>
          <a:lstStyle/>
          <a:p>
            <a:pPr/>
          </a:p>
        </p:txBody>
      </p:sp>
      <p:sp>
        <p:nvSpPr>
          <p:cNvPr id="579" name="Shape 579"/>
          <p:cNvSpPr/>
          <p:nvPr>
            <p:ph type="body" sz="quarter" idx="1"/>
          </p:nvPr>
        </p:nvSpPr>
        <p:spPr>
          <a:prstGeom prst="rect">
            <a:avLst/>
          </a:prstGeom>
        </p:spPr>
        <p:txBody>
          <a:bodyPr/>
          <a:lstStyle/>
          <a:p>
            <a:pPr/>
            <a:r>
              <a:t>why go through all this? because Knuth said so (he’s a personal hero of mine from when I got my first copy of the art of computer programming).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r>
              <a:t>google the phrase to give this context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ph type="sldImg"/>
          </p:nvPr>
        </p:nvSpPr>
        <p:spPr>
          <a:prstGeom prst="rect">
            <a:avLst/>
          </a:prstGeom>
        </p:spPr>
        <p:txBody>
          <a:bodyPr/>
          <a:lstStyle/>
          <a:p>
            <a:pPr/>
          </a:p>
        </p:txBody>
      </p:sp>
      <p:sp>
        <p:nvSpPr>
          <p:cNvPr id="603" name="Shape 603"/>
          <p:cNvSpPr/>
          <p:nvPr>
            <p:ph type="body" sz="quarter" idx="1"/>
          </p:nvPr>
        </p:nvSpPr>
        <p:spPr>
          <a:prstGeom prst="rect">
            <a:avLst/>
          </a:prstGeom>
        </p:spPr>
        <p:txBody>
          <a:bodyPr/>
          <a:lstStyle/>
          <a:p>
            <a:pPr/>
            <a:r>
              <a:t>thank you!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I like to think of it as taking data (an R object) and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I like to think of it as taking data (an R object) and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to end up with a result (which doesn’t have to look like the original data object at all)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just like this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tif"/></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t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pic>
        <p:nvPicPr>
          <p:cNvPr id="12" name="sshot4f565913a6ba6.png"/>
          <p:cNvPicPr>
            <a:picLocks noChangeAspect="1"/>
          </p:cNvPicPr>
          <p:nvPr/>
        </p:nvPicPr>
        <p:blipFill>
          <a:blip r:embed="rId2">
            <a:extLst/>
          </a:blip>
          <a:stretch>
            <a:fillRect/>
          </a:stretch>
        </p:blipFill>
        <p:spPr>
          <a:xfrm>
            <a:off x="-1" y="0"/>
            <a:ext cx="24384001" cy="13716001"/>
          </a:xfrm>
          <a:prstGeom prst="rect">
            <a:avLst/>
          </a:prstGeom>
          <a:ln w="12700">
            <a:miter lim="400000"/>
          </a:ln>
        </p:spPr>
      </p:pic>
      <p:sp>
        <p:nvSpPr>
          <p:cNvPr id="13" name="Shape 13"/>
          <p:cNvSpPr/>
          <p:nvPr/>
        </p:nvSpPr>
        <p:spPr>
          <a:xfrm flipV="1">
            <a:off x="3619500" y="7493679"/>
            <a:ext cx="17145000" cy="369"/>
          </a:xfrm>
          <a:prstGeom prst="line">
            <a:avLst/>
          </a:prstGeom>
          <a:ln w="50800">
            <a:solidFill>
              <a:srgbClr val="A6AAA9"/>
            </a:solidFill>
            <a:miter lim="400000"/>
          </a:ln>
        </p:spPr>
        <p:txBody>
          <a:bodyPr lIns="71437" tIns="71437" rIns="71437" bIns="71437" anchor="ctr"/>
          <a:lstStyle/>
          <a:p>
            <a:pPr defTabSz="642937">
              <a:spcBef>
                <a:spcPts val="0"/>
              </a:spcBef>
              <a:defRPr sz="1600">
                <a:solidFill>
                  <a:srgbClr val="000000"/>
                </a:solidFill>
                <a:latin typeface="Helvetica"/>
                <a:ea typeface="Helvetica"/>
                <a:cs typeface="Helvetica"/>
                <a:sym typeface="Helvetica"/>
              </a:defRPr>
            </a:pPr>
          </a:p>
        </p:txBody>
      </p:sp>
      <p:sp>
        <p:nvSpPr>
          <p:cNvPr id="14" name="Shape 14"/>
          <p:cNvSpPr/>
          <p:nvPr>
            <p:ph type="title"/>
          </p:nvPr>
        </p:nvSpPr>
        <p:spPr>
          <a:xfrm>
            <a:off x="3619500" y="5302505"/>
            <a:ext cx="17145000" cy="2331317"/>
          </a:xfrm>
          <a:prstGeom prst="rect">
            <a:avLst/>
          </a:prstGeom>
        </p:spPr>
        <p:txBody>
          <a:bodyPr/>
          <a:lstStyle>
            <a:lvl1pPr>
              <a:spcBef>
                <a:spcPts val="0"/>
              </a:spcBef>
              <a:defRPr sz="23800">
                <a:solidFill>
                  <a:srgbClr val="256BC0"/>
                </a:solidFill>
              </a:defRPr>
            </a:lvl1pPr>
          </a:lstStyle>
          <a:p>
            <a:pPr/>
            <a:r>
              <a:t>Title Text</a:t>
            </a:r>
          </a:p>
        </p:txBody>
      </p:sp>
      <p:sp>
        <p:nvSpPr>
          <p:cNvPr id="15" name="Shape 15"/>
          <p:cNvSpPr/>
          <p:nvPr>
            <p:ph type="body" sz="quarter" idx="1"/>
          </p:nvPr>
        </p:nvSpPr>
        <p:spPr>
          <a:xfrm>
            <a:off x="3619500" y="3011843"/>
            <a:ext cx="17145000" cy="2536033"/>
          </a:xfrm>
          <a:prstGeom prst="rect">
            <a:avLst/>
          </a:prstGeom>
        </p:spPr>
        <p:txBody>
          <a:bodyPr anchor="b"/>
          <a:lstStyle>
            <a:lvl1pPr marL="0" indent="0">
              <a:lnSpc>
                <a:spcPct val="80000"/>
              </a:lnSpc>
              <a:spcBef>
                <a:spcPts val="3200"/>
              </a:spcBef>
              <a:buClrTx/>
              <a:buSzTx/>
              <a:buFontTx/>
              <a:buNone/>
              <a:defRPr cap="all" sz="7400">
                <a:solidFill>
                  <a:srgbClr val="A6AAA9"/>
                </a:solidFill>
                <a:latin typeface="MuseoSans-500"/>
                <a:ea typeface="MuseoSans-500"/>
                <a:cs typeface="MuseoSans-500"/>
                <a:sym typeface="MuseoSans-500"/>
              </a:defRPr>
            </a:lvl1pPr>
            <a:lvl2pPr marL="0" indent="2286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2pPr>
            <a:lvl3pPr marL="0" indent="4572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3pPr>
            <a:lvl4pPr marL="0" indent="6858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4pPr>
            <a:lvl5pPr marL="0" indent="9144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5pPr>
          </a:lstStyle>
          <a:p>
            <a:pPr/>
            <a:r>
              <a:t>Body Level One</a:t>
            </a:r>
          </a:p>
          <a:p>
            <a:pPr lvl="1"/>
            <a:r>
              <a:t>Body Level Two</a:t>
            </a:r>
          </a:p>
          <a:p>
            <a:pPr lvl="2"/>
            <a:r>
              <a:t>Body Level Three</a:t>
            </a:r>
          </a:p>
          <a:p>
            <a:pPr lvl="3"/>
            <a:r>
              <a:t>Body Level Four</a:t>
            </a:r>
          </a:p>
          <a:p>
            <a:pPr lvl="4"/>
            <a:r>
              <a:t>Body Level Five</a:t>
            </a:r>
          </a:p>
        </p:txBody>
      </p:sp>
      <p:pic>
        <p:nvPicPr>
          <p:cNvPr id="16" name="pasted-image.tiff"/>
          <p:cNvPicPr>
            <a:picLocks noChangeAspect="1"/>
          </p:cNvPicPr>
          <p:nvPr/>
        </p:nvPicPr>
        <p:blipFill>
          <a:blip r:embed="rId3">
            <a:extLst/>
          </a:blip>
          <a:stretch>
            <a:fillRect/>
          </a:stretch>
        </p:blipFill>
        <p:spPr>
          <a:xfrm>
            <a:off x="21996400" y="12178921"/>
            <a:ext cx="1917101" cy="670986"/>
          </a:xfrm>
          <a:prstGeom prst="rect">
            <a:avLst/>
          </a:prstGeom>
          <a:ln w="12700">
            <a:miter lim="400000"/>
          </a:ln>
        </p:spPr>
      </p:pic>
      <p:sp>
        <p:nvSpPr>
          <p:cNvPr id="17" name="Shape 17"/>
          <p:cNvSpPr/>
          <p:nvPr>
            <p:ph type="sldNum" sz="quarter" idx="2"/>
          </p:nvPr>
        </p:nvSpPr>
        <p:spPr>
          <a:xfrm>
            <a:off x="20222926" y="607218"/>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112" name="Shape 112"/>
          <p:cNvSpPr/>
          <p:nvPr>
            <p:ph type="body" sz="quarter" idx="13"/>
          </p:nvPr>
        </p:nvSpPr>
        <p:spPr>
          <a:xfrm>
            <a:off x="3619500" y="638175"/>
            <a:ext cx="15716250" cy="647701"/>
          </a:xfrm>
          <a:prstGeom prst="rect">
            <a:avLst/>
          </a:prstGeom>
        </p:spPr>
        <p:txBody>
          <a:bodyPr anchor="b">
            <a:spAutoFit/>
          </a:bodyPr>
          <a:lstStyle>
            <a:lvl1pPr marL="0" indent="0" defTabSz="642937">
              <a:lnSpc>
                <a:spcPct val="80000"/>
              </a:lnSpc>
              <a:spcBef>
                <a:spcPts val="0"/>
              </a:spcBef>
              <a:buClrTx/>
              <a:buSzTx/>
              <a:buFontTx/>
              <a:buNone/>
              <a:defRPr cap="all" spc="160" sz="3200">
                <a:latin typeface="MuseoSans-700"/>
                <a:ea typeface="MuseoSans-700"/>
                <a:cs typeface="MuseoSans-700"/>
                <a:sym typeface="MuseoSans-700"/>
              </a:defRPr>
            </a:lvl1pPr>
          </a:lstStyle>
          <a:p>
            <a:pPr/>
            <a:r>
              <a:t>Text</a:t>
            </a:r>
          </a:p>
        </p:txBody>
      </p:sp>
      <p:sp>
        <p:nvSpPr>
          <p:cNvPr id="113" name="Shape 113"/>
          <p:cNvSpPr/>
          <p:nvPr>
            <p:ph type="title"/>
          </p:nvPr>
        </p:nvSpPr>
        <p:spPr>
          <a:prstGeom prst="rect">
            <a:avLst/>
          </a:prstGeom>
        </p:spPr>
        <p:txBody>
          <a:bodyPr/>
          <a:lstStyle/>
          <a:p>
            <a:pPr/>
            <a:r>
              <a:t>Title Text</a:t>
            </a:r>
          </a:p>
        </p:txBody>
      </p:sp>
      <p:sp>
        <p:nvSpPr>
          <p:cNvPr id="114" name="Shape 114"/>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122" name="Shape 122"/>
          <p:cNvSpPr/>
          <p:nvPr>
            <p:ph type="body" sz="quarter" idx="13"/>
          </p:nvPr>
        </p:nvSpPr>
        <p:spPr>
          <a:xfrm>
            <a:off x="3619500" y="638175"/>
            <a:ext cx="15716250" cy="647701"/>
          </a:xfrm>
          <a:prstGeom prst="rect">
            <a:avLst/>
          </a:prstGeom>
        </p:spPr>
        <p:txBody>
          <a:bodyPr anchor="b">
            <a:spAutoFit/>
          </a:bodyPr>
          <a:lstStyle>
            <a:lvl1pPr marL="0" indent="0" defTabSz="642937">
              <a:lnSpc>
                <a:spcPct val="80000"/>
              </a:lnSpc>
              <a:spcBef>
                <a:spcPts val="0"/>
              </a:spcBef>
              <a:buClrTx/>
              <a:buSzTx/>
              <a:buFontTx/>
              <a:buNone/>
              <a:defRPr cap="all" spc="160" sz="3200">
                <a:latin typeface="MuseoSans-700"/>
                <a:ea typeface="MuseoSans-700"/>
                <a:cs typeface="MuseoSans-700"/>
                <a:sym typeface="MuseoSans-700"/>
              </a:defRPr>
            </a:lvl1pPr>
          </a:lstStyle>
          <a:p>
            <a:pPr/>
            <a:r>
              <a:t>Text</a:t>
            </a:r>
          </a:p>
        </p:txBody>
      </p:sp>
      <p:sp>
        <p:nvSpPr>
          <p:cNvPr id="123" name="Shape 123"/>
          <p:cNvSpPr/>
          <p:nvPr>
            <p:ph type="pic" sz="half" idx="14"/>
          </p:nvPr>
        </p:nvSpPr>
        <p:spPr>
          <a:xfrm>
            <a:off x="13049250" y="2160984"/>
            <a:ext cx="7715251" cy="10965657"/>
          </a:xfrm>
          <a:prstGeom prst="rect">
            <a:avLst/>
          </a:prstGeom>
        </p:spPr>
        <p:txBody>
          <a:bodyPr lIns="91439" tIns="45719" rIns="91439" bIns="45719">
            <a:noAutofit/>
          </a:bodyPr>
          <a:lstStyle/>
          <a:p>
            <a:pPr/>
          </a:p>
        </p:txBody>
      </p:sp>
      <p:sp>
        <p:nvSpPr>
          <p:cNvPr id="124" name="Shape 124"/>
          <p:cNvSpPr/>
          <p:nvPr>
            <p:ph type="title"/>
          </p:nvPr>
        </p:nvSpPr>
        <p:spPr>
          <a:xfrm>
            <a:off x="3619500" y="2160984"/>
            <a:ext cx="8858250" cy="1017985"/>
          </a:xfrm>
          <a:prstGeom prst="rect">
            <a:avLst/>
          </a:prstGeom>
        </p:spPr>
        <p:txBody>
          <a:bodyPr/>
          <a:lstStyle/>
          <a:p>
            <a:pPr/>
            <a:r>
              <a:t>Title Text</a:t>
            </a:r>
          </a:p>
        </p:txBody>
      </p:sp>
      <p:sp>
        <p:nvSpPr>
          <p:cNvPr id="125" name="Shape 125"/>
          <p:cNvSpPr/>
          <p:nvPr>
            <p:ph type="body" sz="half" idx="1"/>
          </p:nvPr>
        </p:nvSpPr>
        <p:spPr>
          <a:xfrm>
            <a:off x="3619500" y="3857625"/>
            <a:ext cx="8858250" cy="8590360"/>
          </a:xfrm>
          <a:prstGeom prst="rect">
            <a:avLst/>
          </a:prstGeom>
        </p:spPr>
        <p:txBody>
          <a:bodyPr/>
          <a:lstStyle>
            <a:lvl1pPr marL="603250" indent="-603250">
              <a:buClr>
                <a:schemeClr val="accent1"/>
              </a:buClr>
              <a:buChar char="▸"/>
              <a:defRPr sz="3800">
                <a:latin typeface="Avenir Next Medium"/>
                <a:ea typeface="Avenir Next Medium"/>
                <a:cs typeface="Avenir Next Medium"/>
                <a:sym typeface="Avenir Next Medium"/>
              </a:defRPr>
            </a:lvl1pPr>
            <a:lvl2pPr marL="1047750" indent="-603250">
              <a:buClr>
                <a:schemeClr val="accent1"/>
              </a:buClr>
              <a:buChar char="▸"/>
              <a:defRPr sz="3800">
                <a:latin typeface="Avenir Next Medium"/>
                <a:ea typeface="Avenir Next Medium"/>
                <a:cs typeface="Avenir Next Medium"/>
                <a:sym typeface="Avenir Next Medium"/>
              </a:defRPr>
            </a:lvl2pPr>
            <a:lvl3pPr marL="1492250" indent="-603250">
              <a:buClr>
                <a:schemeClr val="accent1"/>
              </a:buClr>
              <a:buChar char="▸"/>
              <a:defRPr sz="3800">
                <a:latin typeface="Avenir Next Medium"/>
                <a:ea typeface="Avenir Next Medium"/>
                <a:cs typeface="Avenir Next Medium"/>
                <a:sym typeface="Avenir Next Medium"/>
              </a:defRPr>
            </a:lvl3pPr>
            <a:lvl4pPr marL="1936750" indent="-603250">
              <a:buClr>
                <a:schemeClr val="accent1"/>
              </a:buClr>
              <a:buChar char="▸"/>
              <a:defRPr sz="3800">
                <a:latin typeface="Avenir Next Medium"/>
                <a:ea typeface="Avenir Next Medium"/>
                <a:cs typeface="Avenir Next Medium"/>
                <a:sym typeface="Avenir Next Medium"/>
              </a:defRPr>
            </a:lvl4pPr>
            <a:lvl5pPr marL="2381250" indent="-603250">
              <a:buClr>
                <a:schemeClr val="accent1"/>
              </a:buClr>
              <a:buChar char="▸"/>
              <a:defRPr sz="3800">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126" name="Shape 126"/>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127"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128" name="pasted-image.tiff"/>
          <p:cNvPicPr>
            <a:picLocks noChangeAspect="1"/>
          </p:cNvPicPr>
          <p:nvPr/>
        </p:nvPicPr>
        <p:blipFill>
          <a:blip r:embed="rId3">
            <a:extLst/>
          </a:blip>
          <a:stretch>
            <a:fillRect/>
          </a:stretch>
        </p:blipFill>
        <p:spPr>
          <a:xfrm>
            <a:off x="21996060" y="11929154"/>
            <a:ext cx="1917782" cy="670987"/>
          </a:xfrm>
          <a:prstGeom prst="rect">
            <a:avLst/>
          </a:prstGeom>
          <a:ln w="12700">
            <a:miter lim="400000"/>
          </a:ln>
        </p:spPr>
      </p:pic>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36" name="Shape 136"/>
          <p:cNvSpPr/>
          <p:nvPr>
            <p:ph type="body" sz="quarter" idx="13"/>
          </p:nvPr>
        </p:nvSpPr>
        <p:spPr>
          <a:xfrm>
            <a:off x="3619500" y="638175"/>
            <a:ext cx="15716250" cy="647701"/>
          </a:xfrm>
          <a:prstGeom prst="rect">
            <a:avLst/>
          </a:prstGeom>
        </p:spPr>
        <p:txBody>
          <a:bodyPr anchor="b">
            <a:spAutoFit/>
          </a:bodyPr>
          <a:lstStyle>
            <a:lvl1pPr marL="0" indent="0" defTabSz="642937">
              <a:lnSpc>
                <a:spcPct val="80000"/>
              </a:lnSpc>
              <a:spcBef>
                <a:spcPts val="0"/>
              </a:spcBef>
              <a:buClrTx/>
              <a:buSzTx/>
              <a:buFontTx/>
              <a:buNone/>
              <a:defRPr cap="all" spc="160" sz="3200">
                <a:latin typeface="MuseoSans-700"/>
                <a:ea typeface="MuseoSans-700"/>
                <a:cs typeface="MuseoSans-700"/>
                <a:sym typeface="MuseoSans-700"/>
              </a:defRPr>
            </a:lvl1pPr>
          </a:lstStyle>
          <a:p>
            <a:pPr/>
            <a:r>
              <a:t>Text</a:t>
            </a:r>
          </a:p>
        </p:txBody>
      </p:sp>
      <p:sp>
        <p:nvSpPr>
          <p:cNvPr id="137" name="Shape 137"/>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38" name="Shape 138"/>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139"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140"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141" name="Shape 1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code">
    <p:bg>
      <p:bgPr>
        <a:solidFill>
          <a:srgbClr val="222222"/>
        </a:solidFill>
      </p:bgPr>
    </p:bg>
    <p:spTree>
      <p:nvGrpSpPr>
        <p:cNvPr id="1" name=""/>
        <p:cNvGrpSpPr/>
        <p:nvPr/>
      </p:nvGrpSpPr>
      <p:grpSpPr>
        <a:xfrm>
          <a:off x="0" y="0"/>
          <a:ext cx="0" cy="0"/>
          <a:chOff x="0" y="0"/>
          <a:chExt cx="0" cy="0"/>
        </a:xfrm>
      </p:grpSpPr>
      <p:sp>
        <p:nvSpPr>
          <p:cNvPr id="148" name="Shape 148"/>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149"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150"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151" name="Shape 1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58" name="Shape 158"/>
          <p:cNvSpPr/>
          <p:nvPr>
            <p:ph type="pic" sz="quarter" idx="13"/>
          </p:nvPr>
        </p:nvSpPr>
        <p:spPr>
          <a:xfrm>
            <a:off x="12193061" y="0"/>
            <a:ext cx="9144001" cy="6840141"/>
          </a:xfrm>
          <a:prstGeom prst="rect">
            <a:avLst/>
          </a:prstGeom>
        </p:spPr>
        <p:txBody>
          <a:bodyPr lIns="91439" tIns="45719" rIns="91439" bIns="45719">
            <a:noAutofit/>
          </a:bodyPr>
          <a:lstStyle/>
          <a:p>
            <a:pPr/>
          </a:p>
        </p:txBody>
      </p:sp>
      <p:sp>
        <p:nvSpPr>
          <p:cNvPr id="159" name="Shape 159"/>
          <p:cNvSpPr/>
          <p:nvPr>
            <p:ph type="pic" sz="quarter" idx="14"/>
          </p:nvPr>
        </p:nvSpPr>
        <p:spPr>
          <a:xfrm>
            <a:off x="12191999" y="6893718"/>
            <a:ext cx="9144001" cy="6840142"/>
          </a:xfrm>
          <a:prstGeom prst="rect">
            <a:avLst/>
          </a:prstGeom>
        </p:spPr>
        <p:txBody>
          <a:bodyPr lIns="91439" tIns="45719" rIns="91439" bIns="45719">
            <a:noAutofit/>
          </a:bodyPr>
          <a:lstStyle/>
          <a:p>
            <a:pPr/>
          </a:p>
        </p:txBody>
      </p:sp>
      <p:sp>
        <p:nvSpPr>
          <p:cNvPr id="160" name="Shape 160"/>
          <p:cNvSpPr/>
          <p:nvPr>
            <p:ph type="pic" sz="half" idx="15"/>
          </p:nvPr>
        </p:nvSpPr>
        <p:spPr>
          <a:xfrm>
            <a:off x="3048000" y="0"/>
            <a:ext cx="9096375" cy="13716000"/>
          </a:xfrm>
          <a:prstGeom prst="rect">
            <a:avLst/>
          </a:prstGeom>
        </p:spPr>
        <p:txBody>
          <a:bodyPr lIns="91439" tIns="45719" rIns="91439" bIns="45719">
            <a:noAutofit/>
          </a:bodyPr>
          <a:lstStyle/>
          <a:p>
            <a:pPr/>
          </a:p>
        </p:txBody>
      </p:sp>
      <p:sp>
        <p:nvSpPr>
          <p:cNvPr id="161" name="Shape 1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68" name="Shape 168"/>
          <p:cNvSpPr/>
          <p:nvPr/>
        </p:nvSpPr>
        <p:spPr>
          <a:xfrm>
            <a:off x="3708796" y="3321843"/>
            <a:ext cx="16966408" cy="735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3" y="0"/>
                </a:moveTo>
                <a:cubicBezTo>
                  <a:pt x="100" y="0"/>
                  <a:pt x="0" y="230"/>
                  <a:pt x="0" y="515"/>
                </a:cubicBezTo>
                <a:lnTo>
                  <a:pt x="0" y="18790"/>
                </a:lnTo>
                <a:cubicBezTo>
                  <a:pt x="0" y="19075"/>
                  <a:pt x="100" y="19306"/>
                  <a:pt x="223" y="19306"/>
                </a:cubicBezTo>
                <a:lnTo>
                  <a:pt x="17228" y="19306"/>
                </a:lnTo>
                <a:lnTo>
                  <a:pt x="17850" y="21600"/>
                </a:lnTo>
                <a:lnTo>
                  <a:pt x="18471" y="19306"/>
                </a:lnTo>
                <a:lnTo>
                  <a:pt x="21377" y="19306"/>
                </a:lnTo>
                <a:cubicBezTo>
                  <a:pt x="21500" y="19306"/>
                  <a:pt x="21600" y="19075"/>
                  <a:pt x="21600" y="18790"/>
                </a:cubicBezTo>
                <a:lnTo>
                  <a:pt x="21600" y="515"/>
                </a:lnTo>
                <a:cubicBezTo>
                  <a:pt x="21600" y="230"/>
                  <a:pt x="21500" y="0"/>
                  <a:pt x="21377" y="0"/>
                </a:cubicBezTo>
                <a:lnTo>
                  <a:pt x="223" y="0"/>
                </a:lnTo>
                <a:close/>
              </a:path>
            </a:pathLst>
          </a:custGeom>
          <a:solidFill>
            <a:schemeClr val="accent1"/>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p>
        </p:txBody>
      </p:sp>
      <p:sp>
        <p:nvSpPr>
          <p:cNvPr id="169" name="Shape 169"/>
          <p:cNvSpPr/>
          <p:nvPr>
            <p:ph type="body" sz="quarter" idx="13"/>
          </p:nvPr>
        </p:nvSpPr>
        <p:spPr>
          <a:xfrm>
            <a:off x="4298156" y="4089796"/>
            <a:ext cx="15787688" cy="1821658"/>
          </a:xfrm>
          <a:prstGeom prst="rect">
            <a:avLst/>
          </a:prstGeom>
        </p:spPr>
        <p:txBody>
          <a:bodyPr>
            <a:spAutoFit/>
          </a:bodyPr>
          <a:lstStyle>
            <a:lvl1pPr marL="0" indent="0">
              <a:lnSpc>
                <a:spcPct val="80000"/>
              </a:lnSpc>
              <a:spcBef>
                <a:spcPts val="0"/>
              </a:spcBef>
              <a:buClrTx/>
              <a:buSzTx/>
              <a:buFontTx/>
              <a:buNone/>
              <a:defRPr cap="all" sz="13200">
                <a:solidFill>
                  <a:srgbClr val="FFFFFF"/>
                </a:solidFill>
                <a:latin typeface="DIN Condensed"/>
                <a:ea typeface="DIN Condensed"/>
                <a:cs typeface="DIN Condensed"/>
                <a:sym typeface="DIN Condensed"/>
              </a:defRPr>
            </a:lvl1pPr>
          </a:lstStyle>
          <a:p>
            <a:pPr/>
            <a:r>
              <a:t>Type a quote here.</a:t>
            </a:r>
          </a:p>
        </p:txBody>
      </p:sp>
      <p:sp>
        <p:nvSpPr>
          <p:cNvPr id="170" name="Shape 170"/>
          <p:cNvSpPr/>
          <p:nvPr>
            <p:ph type="body" sz="quarter" idx="14"/>
          </p:nvPr>
        </p:nvSpPr>
        <p:spPr>
          <a:xfrm>
            <a:off x="3619500" y="10953750"/>
            <a:ext cx="17145000" cy="1219201"/>
          </a:xfrm>
          <a:prstGeom prst="rect">
            <a:avLst/>
          </a:prstGeom>
        </p:spPr>
        <p:txBody>
          <a:bodyPr>
            <a:spAutoFit/>
          </a:bodyPr>
          <a:lstStyle>
            <a:lvl1pPr marL="0" indent="0" algn="r">
              <a:lnSpc>
                <a:spcPct val="80000"/>
              </a:lnSpc>
              <a:spcBef>
                <a:spcPts val="0"/>
              </a:spcBef>
              <a:buClrTx/>
              <a:buSzTx/>
              <a:buFontTx/>
              <a:buNone/>
              <a:defRPr sz="8400">
                <a:latin typeface="DIN Condensed"/>
                <a:ea typeface="DIN Condensed"/>
                <a:cs typeface="DIN Condensed"/>
                <a:sym typeface="DIN Condensed"/>
              </a:defRPr>
            </a:lvl1pPr>
          </a:lstStyle>
          <a:p>
            <a:pPr/>
            <a:r>
              <a:t>Johnny Appleseed</a:t>
            </a:r>
          </a:p>
        </p:txBody>
      </p:sp>
      <p:sp>
        <p:nvSpPr>
          <p:cNvPr id="171" name="Shape 171"/>
          <p:cNvSpPr/>
          <p:nvPr>
            <p:ph type="body" sz="quarter" idx="15"/>
          </p:nvPr>
        </p:nvSpPr>
        <p:spPr>
          <a:xfrm>
            <a:off x="3619500" y="638175"/>
            <a:ext cx="15716250" cy="647701"/>
          </a:xfrm>
          <a:prstGeom prst="rect">
            <a:avLst/>
          </a:prstGeom>
        </p:spPr>
        <p:txBody>
          <a:bodyPr anchor="b">
            <a:spAutoFit/>
          </a:bodyPr>
          <a:lstStyle>
            <a:lvl1pPr marL="0" indent="0" defTabSz="642937">
              <a:lnSpc>
                <a:spcPct val="80000"/>
              </a:lnSpc>
              <a:spcBef>
                <a:spcPts val="0"/>
              </a:spcBef>
              <a:buClrTx/>
              <a:buSzTx/>
              <a:buFontTx/>
              <a:buNone/>
              <a:defRPr cap="all" spc="160" sz="3200">
                <a:latin typeface="MuseoSans-700"/>
                <a:ea typeface="MuseoSans-700"/>
                <a:cs typeface="MuseoSans-700"/>
                <a:sym typeface="MuseoSans-700"/>
              </a:defRPr>
            </a:lvl1pPr>
          </a:lstStyle>
          <a:p>
            <a:pPr/>
            <a:r>
              <a:t>Text</a:t>
            </a:r>
          </a:p>
        </p:txBody>
      </p:sp>
      <p:sp>
        <p:nvSpPr>
          <p:cNvPr id="172" name="Shape 1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79" name="Shape 179"/>
          <p:cNvSpPr/>
          <p:nvPr>
            <p:ph type="body" sz="quarter" idx="13"/>
          </p:nvPr>
        </p:nvSpPr>
        <p:spPr>
          <a:xfrm>
            <a:off x="11334750" y="3714750"/>
            <a:ext cx="9429750" cy="3518297"/>
          </a:xfrm>
          <a:prstGeom prst="rect">
            <a:avLst/>
          </a:prstGeom>
        </p:spPr>
        <p:txBody>
          <a:bodyPr>
            <a:spAutoFit/>
          </a:bodyPr>
          <a:lstStyle>
            <a:lvl1pPr marL="0" indent="0">
              <a:lnSpc>
                <a:spcPct val="80000"/>
              </a:lnSpc>
              <a:spcBef>
                <a:spcPts val="0"/>
              </a:spcBef>
              <a:buClrTx/>
              <a:buSzTx/>
              <a:buFontTx/>
              <a:buNone/>
              <a:defRPr cap="all" sz="13200">
                <a:solidFill>
                  <a:srgbClr val="FFFFFF"/>
                </a:solidFill>
                <a:latin typeface="DIN Condensed"/>
                <a:ea typeface="DIN Condensed"/>
                <a:cs typeface="DIN Condensed"/>
                <a:sym typeface="DIN Condensed"/>
              </a:defRPr>
            </a:lvl1pPr>
          </a:lstStyle>
          <a:p>
            <a:pPr/>
            <a:r>
              <a:t>Type a quote here.</a:t>
            </a:r>
          </a:p>
        </p:txBody>
      </p:sp>
      <p:sp>
        <p:nvSpPr>
          <p:cNvPr id="180" name="Shape 180"/>
          <p:cNvSpPr/>
          <p:nvPr>
            <p:ph type="pic" sz="half" idx="14"/>
          </p:nvPr>
        </p:nvSpPr>
        <p:spPr>
          <a:xfrm>
            <a:off x="3048000" y="0"/>
            <a:ext cx="7715250" cy="13716000"/>
          </a:xfrm>
          <a:prstGeom prst="rect">
            <a:avLst/>
          </a:prstGeom>
        </p:spPr>
        <p:txBody>
          <a:bodyPr lIns="91439" tIns="45719" rIns="91439" bIns="45719">
            <a:noAutofit/>
          </a:bodyPr>
          <a:lstStyle/>
          <a:p>
            <a:pPr/>
          </a:p>
        </p:txBody>
      </p:sp>
      <p:sp>
        <p:nvSpPr>
          <p:cNvPr id="181" name="Shape 181"/>
          <p:cNvSpPr/>
          <p:nvPr>
            <p:ph type="body" sz="quarter" idx="15"/>
          </p:nvPr>
        </p:nvSpPr>
        <p:spPr>
          <a:xfrm>
            <a:off x="11334750" y="10951369"/>
            <a:ext cx="9429750" cy="1219201"/>
          </a:xfrm>
          <a:prstGeom prst="rect">
            <a:avLst/>
          </a:prstGeom>
        </p:spPr>
        <p:txBody>
          <a:bodyPr anchor="ctr">
            <a:spAutoFit/>
          </a:bodyPr>
          <a:lstStyle>
            <a:lvl1pPr marL="0" indent="0" defTabSz="642937">
              <a:spcBef>
                <a:spcPts val="0"/>
              </a:spcBef>
              <a:buClrTx/>
              <a:buSzTx/>
              <a:buFontTx/>
              <a:buNone/>
              <a:defRPr sz="8400">
                <a:solidFill>
                  <a:srgbClr val="232323"/>
                </a:solidFill>
                <a:latin typeface="DIN Condensed"/>
                <a:ea typeface="DIN Condensed"/>
                <a:cs typeface="DIN Condensed"/>
                <a:sym typeface="DIN Condensed"/>
              </a:defRPr>
            </a:lvl1pPr>
          </a:lstStyle>
          <a:p>
            <a:pPr/>
            <a:r>
              <a:t>Johnny Appleseed</a:t>
            </a:r>
          </a:p>
        </p:txBody>
      </p:sp>
      <p:sp>
        <p:nvSpPr>
          <p:cNvPr id="182" name="Shape 1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89" name="Shape 189"/>
          <p:cNvSpPr/>
          <p:nvPr>
            <p:ph type="pic" idx="13"/>
          </p:nvPr>
        </p:nvSpPr>
        <p:spPr>
          <a:xfrm>
            <a:off x="3048000" y="0"/>
            <a:ext cx="18288000" cy="13716000"/>
          </a:xfrm>
          <a:prstGeom prst="rect">
            <a:avLst/>
          </a:prstGeom>
        </p:spPr>
        <p:txBody>
          <a:bodyPr lIns="91439" tIns="45719" rIns="91439" bIns="45719">
            <a:noAutofit/>
          </a:bodyPr>
          <a:lstStyle/>
          <a:p>
            <a:pPr/>
          </a:p>
        </p:txBody>
      </p:sp>
      <p:sp>
        <p:nvSpPr>
          <p:cNvPr id="190" name="Shape 1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pic>
        <p:nvPicPr>
          <p:cNvPr id="197"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sp>
        <p:nvSpPr>
          <p:cNvPr id="198" name="Shape 198"/>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199"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200" name="Shape 2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207" name="Shape 2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4" name="Shape 24"/>
          <p:cNvSpPr/>
          <p:nvPr>
            <p:ph type="pic" idx="13"/>
          </p:nvPr>
        </p:nvSpPr>
        <p:spPr>
          <a:xfrm>
            <a:off x="3048000" y="0"/>
            <a:ext cx="18288000" cy="13716000"/>
          </a:xfrm>
          <a:prstGeom prst="rect">
            <a:avLst/>
          </a:prstGeom>
        </p:spPr>
        <p:txBody>
          <a:bodyPr lIns="91439" tIns="45719" rIns="91439" bIns="45719">
            <a:noAutofit/>
          </a:bodyPr>
          <a:lstStyle/>
          <a:p>
            <a:pPr/>
          </a:p>
        </p:txBody>
      </p:sp>
      <p:sp>
        <p:nvSpPr>
          <p:cNvPr id="25" name="Shape 25"/>
          <p:cNvSpPr/>
          <p:nvPr>
            <p:ph type="body" sz="quarter" idx="14"/>
          </p:nvPr>
        </p:nvSpPr>
        <p:spPr>
          <a:xfrm flipV="1">
            <a:off x="3619500" y="8635632"/>
            <a:ext cx="17145000" cy="369"/>
          </a:xfrm>
          <a:prstGeom prst="line">
            <a:avLst/>
          </a:prstGeom>
          <a:ln w="50800">
            <a:solidFill>
              <a:srgbClr val="A6AAA9"/>
            </a:solidFill>
          </a:ln>
        </p:spPr>
        <p:txBody>
          <a:bodyPr anchor="ctr">
            <a:noAutofit/>
          </a:bodyPr>
          <a:lstStyle/>
          <a:p>
            <a:pPr marL="0" indent="0" defTabSz="642937">
              <a:spcBef>
                <a:spcPts val="0"/>
              </a:spcBef>
              <a:buClrTx/>
              <a:buSzTx/>
              <a:buFontTx/>
              <a:buNone/>
              <a:defRPr sz="1600">
                <a:solidFill>
                  <a:srgbClr val="000000"/>
                </a:solidFill>
                <a:latin typeface="Helvetica"/>
                <a:ea typeface="Helvetica"/>
                <a:cs typeface="Helvetica"/>
                <a:sym typeface="Helvetica"/>
              </a:defRPr>
            </a:pPr>
          </a:p>
        </p:txBody>
      </p:sp>
      <p:sp>
        <p:nvSpPr>
          <p:cNvPr id="26" name="Shape 26"/>
          <p:cNvSpPr/>
          <p:nvPr>
            <p:ph type="title"/>
          </p:nvPr>
        </p:nvSpPr>
        <p:spPr>
          <a:xfrm>
            <a:off x="3619500" y="9036843"/>
            <a:ext cx="17145000" cy="3804048"/>
          </a:xfrm>
          <a:prstGeom prst="rect">
            <a:avLst/>
          </a:prstGeom>
        </p:spPr>
        <p:txBody>
          <a:bodyPr/>
          <a:lstStyle>
            <a:lvl1pPr>
              <a:spcBef>
                <a:spcPts val="0"/>
              </a:spcBef>
              <a:defRPr sz="23800">
                <a:solidFill>
                  <a:srgbClr val="256BC0"/>
                </a:solidFill>
              </a:defRPr>
            </a:lvl1pPr>
          </a:lstStyle>
          <a:p>
            <a:pPr/>
            <a:r>
              <a:t>Title Text</a:t>
            </a:r>
          </a:p>
        </p:txBody>
      </p:sp>
      <p:sp>
        <p:nvSpPr>
          <p:cNvPr id="27" name="Shape 27"/>
          <p:cNvSpPr/>
          <p:nvPr>
            <p:ph type="body" sz="quarter" idx="1"/>
          </p:nvPr>
        </p:nvSpPr>
        <p:spPr>
          <a:xfrm>
            <a:off x="3619500" y="6000750"/>
            <a:ext cx="17145000" cy="2536032"/>
          </a:xfrm>
          <a:prstGeom prst="rect">
            <a:avLst/>
          </a:prstGeom>
        </p:spPr>
        <p:txBody>
          <a:bodyPr anchor="b"/>
          <a:lstStyle>
            <a:lvl1pPr marL="0" indent="0">
              <a:lnSpc>
                <a:spcPct val="80000"/>
              </a:lnSpc>
              <a:spcBef>
                <a:spcPts val="3200"/>
              </a:spcBef>
              <a:buClrTx/>
              <a:buSzTx/>
              <a:buFontTx/>
              <a:buNone/>
              <a:defRPr cap="all" sz="7400">
                <a:solidFill>
                  <a:srgbClr val="A6AAA9"/>
                </a:solidFill>
                <a:latin typeface="MuseoSans-500"/>
                <a:ea typeface="MuseoSans-500"/>
                <a:cs typeface="MuseoSans-500"/>
                <a:sym typeface="MuseoSans-500"/>
              </a:defRPr>
            </a:lvl1pPr>
            <a:lvl2pPr marL="0" indent="2286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2pPr>
            <a:lvl3pPr marL="0" indent="4572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3pPr>
            <a:lvl4pPr marL="0" indent="6858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4pPr>
            <a:lvl5pPr marL="0" indent="9144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5pPr>
          </a:lstStyle>
          <a:p>
            <a:pPr/>
            <a:r>
              <a:t>Body Level One</a:t>
            </a:r>
          </a:p>
          <a:p>
            <a:pPr lvl="1"/>
            <a:r>
              <a:t>Body Level Two</a:t>
            </a:r>
          </a:p>
          <a:p>
            <a:pPr lvl="2"/>
            <a:r>
              <a:t>Body Level Three</a:t>
            </a:r>
          </a:p>
          <a:p>
            <a:pPr lvl="3"/>
            <a:r>
              <a:t>Body Level Four</a:t>
            </a:r>
          </a:p>
          <a:p>
            <a:pPr lvl="4"/>
            <a:r>
              <a:t>Body Level Five</a:t>
            </a:r>
          </a:p>
        </p:txBody>
      </p:sp>
      <p:sp>
        <p:nvSpPr>
          <p:cNvPr id="28" name="Shape 28"/>
          <p:cNvSpPr/>
          <p:nvPr>
            <p:ph type="sldNum" sz="quarter" idx="2"/>
          </p:nvPr>
        </p:nvSpPr>
        <p:spPr>
          <a:xfrm>
            <a:off x="20222926" y="607218"/>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5" name="Shape 35"/>
          <p:cNvSpPr/>
          <p:nvPr/>
        </p:nvSpPr>
        <p:spPr>
          <a:xfrm flipV="1">
            <a:off x="3619500" y="8635632"/>
            <a:ext cx="17145000" cy="369"/>
          </a:xfrm>
          <a:prstGeom prst="line">
            <a:avLst/>
          </a:prstGeom>
          <a:ln w="50800">
            <a:solidFill>
              <a:srgbClr val="A6AAA9"/>
            </a:solidFill>
            <a:miter lim="400000"/>
          </a:ln>
        </p:spPr>
        <p:txBody>
          <a:bodyPr lIns="71437" tIns="71437" rIns="71437" bIns="71437" anchor="ctr"/>
          <a:lstStyle/>
          <a:p>
            <a:pPr defTabSz="642937">
              <a:spcBef>
                <a:spcPts val="0"/>
              </a:spcBef>
              <a:defRPr sz="1600">
                <a:solidFill>
                  <a:srgbClr val="000000"/>
                </a:solidFill>
                <a:latin typeface="Helvetica"/>
                <a:ea typeface="Helvetica"/>
                <a:cs typeface="Helvetica"/>
                <a:sym typeface="Helvetica"/>
              </a:defRPr>
            </a:pPr>
          </a:p>
        </p:txBody>
      </p:sp>
      <p:sp>
        <p:nvSpPr>
          <p:cNvPr id="36" name="Shape 36"/>
          <p:cNvSpPr/>
          <p:nvPr>
            <p:ph type="title"/>
          </p:nvPr>
        </p:nvSpPr>
        <p:spPr>
          <a:xfrm>
            <a:off x="3619500" y="9036843"/>
            <a:ext cx="17145000" cy="3804048"/>
          </a:xfrm>
          <a:prstGeom prst="rect">
            <a:avLst/>
          </a:prstGeom>
        </p:spPr>
        <p:txBody>
          <a:bodyPr/>
          <a:lstStyle>
            <a:lvl1pPr>
              <a:spcBef>
                <a:spcPts val="0"/>
              </a:spcBef>
              <a:defRPr sz="23800">
                <a:solidFill>
                  <a:srgbClr val="256BC0"/>
                </a:solidFill>
              </a:defRPr>
            </a:lvl1pPr>
          </a:lstStyle>
          <a:p>
            <a:pPr/>
            <a:r>
              <a:t>Title Text</a:t>
            </a:r>
          </a:p>
        </p:txBody>
      </p:sp>
      <p:sp>
        <p:nvSpPr>
          <p:cNvPr id="37" name="Shape 37"/>
          <p:cNvSpPr/>
          <p:nvPr>
            <p:ph type="body" sz="quarter" idx="1"/>
          </p:nvPr>
        </p:nvSpPr>
        <p:spPr>
          <a:xfrm>
            <a:off x="3619500" y="6000750"/>
            <a:ext cx="17145000" cy="2536032"/>
          </a:xfrm>
          <a:prstGeom prst="rect">
            <a:avLst/>
          </a:prstGeom>
        </p:spPr>
        <p:txBody>
          <a:bodyPr anchor="b"/>
          <a:lstStyle>
            <a:lvl1pPr marL="0" indent="0">
              <a:lnSpc>
                <a:spcPct val="80000"/>
              </a:lnSpc>
              <a:spcBef>
                <a:spcPts val="3200"/>
              </a:spcBef>
              <a:buClrTx/>
              <a:buSzTx/>
              <a:buFontTx/>
              <a:buNone/>
              <a:defRPr cap="all" sz="7400">
                <a:solidFill>
                  <a:srgbClr val="A6AAA9"/>
                </a:solidFill>
                <a:latin typeface="MuseoSans-500"/>
                <a:ea typeface="MuseoSans-500"/>
                <a:cs typeface="MuseoSans-500"/>
                <a:sym typeface="MuseoSans-500"/>
              </a:defRPr>
            </a:lvl1pPr>
            <a:lvl2pPr marL="0" indent="2286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2pPr>
            <a:lvl3pPr marL="0" indent="4572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3pPr>
            <a:lvl4pPr marL="0" indent="6858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4pPr>
            <a:lvl5pPr marL="0" indent="9144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sldNum" sz="quarter" idx="2"/>
          </p:nvPr>
        </p:nvSpPr>
        <p:spPr>
          <a:xfrm>
            <a:off x="20177109" y="589359"/>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5" name="Shape 45"/>
          <p:cNvSpPr/>
          <p:nvPr>
            <p:ph type="title"/>
          </p:nvPr>
        </p:nvSpPr>
        <p:spPr>
          <a:xfrm>
            <a:off x="3619500" y="5679281"/>
            <a:ext cx="17145000" cy="6357938"/>
          </a:xfrm>
          <a:prstGeom prst="rect">
            <a:avLst/>
          </a:prstGeom>
        </p:spPr>
        <p:txBody>
          <a:bodyPr/>
          <a:lstStyle>
            <a:lvl1pPr>
              <a:spcBef>
                <a:spcPts val="0"/>
              </a:spcBef>
              <a:defRPr sz="23800">
                <a:solidFill>
                  <a:srgbClr val="256BC0"/>
                </a:solidFill>
              </a:defRPr>
            </a:lvl1pPr>
          </a:lstStyle>
          <a:p>
            <a:pPr/>
            <a:r>
              <a:t>Title Text</a:t>
            </a:r>
          </a:p>
        </p:txBody>
      </p:sp>
      <p:pic>
        <p:nvPicPr>
          <p:cNvPr id="46"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47"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48" name="Shape 48"/>
          <p:cNvSpPr/>
          <p:nvPr>
            <p:ph type="sldNum" sz="quarter" idx="2"/>
          </p:nvPr>
        </p:nvSpPr>
        <p:spPr>
          <a:xfrm>
            <a:off x="20222926" y="607218"/>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ectiony thingy">
    <p:bg>
      <p:bgPr>
        <a:solidFill>
          <a:srgbClr val="222222"/>
        </a:solidFill>
      </p:bgPr>
    </p:bg>
    <p:spTree>
      <p:nvGrpSpPr>
        <p:cNvPr id="1" name=""/>
        <p:cNvGrpSpPr/>
        <p:nvPr/>
      </p:nvGrpSpPr>
      <p:grpSpPr>
        <a:xfrm>
          <a:off x="0" y="0"/>
          <a:ext cx="0" cy="0"/>
          <a:chOff x="0" y="0"/>
          <a:chExt cx="0" cy="0"/>
        </a:xfrm>
      </p:grpSpPr>
      <p:sp>
        <p:nvSpPr>
          <p:cNvPr id="55" name="Shape 55"/>
          <p:cNvSpPr/>
          <p:nvPr>
            <p:ph type="title"/>
          </p:nvPr>
        </p:nvSpPr>
        <p:spPr>
          <a:xfrm>
            <a:off x="3619500" y="5679281"/>
            <a:ext cx="17145000" cy="6357938"/>
          </a:xfrm>
          <a:prstGeom prst="rect">
            <a:avLst/>
          </a:prstGeom>
        </p:spPr>
        <p:txBody>
          <a:bodyPr/>
          <a:lstStyle>
            <a:lvl1pPr>
              <a:spcBef>
                <a:spcPts val="0"/>
              </a:spcBef>
              <a:defRPr>
                <a:solidFill>
                  <a:schemeClr val="accent4"/>
                </a:solidFill>
              </a:defRPr>
            </a:lvl1pPr>
          </a:lstStyle>
          <a:p>
            <a:pPr/>
            <a:r>
              <a:t>Title Text</a:t>
            </a:r>
          </a:p>
        </p:txBody>
      </p:sp>
      <p:sp>
        <p:nvSpPr>
          <p:cNvPr id="56" name="Shape 56"/>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57"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58"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59" name="Shape 59"/>
          <p:cNvSpPr/>
          <p:nvPr>
            <p:ph type="sldNum" sz="quarter" idx="2"/>
          </p:nvPr>
        </p:nvSpPr>
        <p:spPr>
          <a:xfrm>
            <a:off x="20222926" y="607218"/>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66" name="Shape 66"/>
          <p:cNvSpPr/>
          <p:nvPr/>
        </p:nvSpPr>
        <p:spPr>
          <a:xfrm flipV="1">
            <a:off x="11334750" y="8635798"/>
            <a:ext cx="9429750" cy="203"/>
          </a:xfrm>
          <a:prstGeom prst="line">
            <a:avLst/>
          </a:prstGeom>
          <a:ln w="50800">
            <a:solidFill>
              <a:srgbClr val="A6AAA9"/>
            </a:solidFill>
            <a:miter lim="400000"/>
          </a:ln>
        </p:spPr>
        <p:txBody>
          <a:bodyPr lIns="71437" tIns="71437" rIns="71437" bIns="71437" anchor="ctr"/>
          <a:lstStyle/>
          <a:p>
            <a:pPr defTabSz="642937">
              <a:spcBef>
                <a:spcPts val="0"/>
              </a:spcBef>
              <a:defRPr sz="1600">
                <a:solidFill>
                  <a:srgbClr val="000000"/>
                </a:solidFill>
                <a:latin typeface="Helvetica"/>
                <a:ea typeface="Helvetica"/>
                <a:cs typeface="Helvetica"/>
                <a:sym typeface="Helvetica"/>
              </a:defRPr>
            </a:pPr>
          </a:p>
        </p:txBody>
      </p:sp>
      <p:sp>
        <p:nvSpPr>
          <p:cNvPr id="67" name="Shape 67"/>
          <p:cNvSpPr/>
          <p:nvPr>
            <p:ph type="pic" sz="half" idx="13"/>
          </p:nvPr>
        </p:nvSpPr>
        <p:spPr>
          <a:xfrm>
            <a:off x="3048000" y="0"/>
            <a:ext cx="7715250" cy="13716000"/>
          </a:xfrm>
          <a:prstGeom prst="rect">
            <a:avLst/>
          </a:prstGeom>
        </p:spPr>
        <p:txBody>
          <a:bodyPr lIns="91439" tIns="45719" rIns="91439" bIns="45719">
            <a:noAutofit/>
          </a:bodyPr>
          <a:lstStyle/>
          <a:p>
            <a:pPr/>
          </a:p>
        </p:txBody>
      </p:sp>
      <p:sp>
        <p:nvSpPr>
          <p:cNvPr id="68" name="Shape 68"/>
          <p:cNvSpPr/>
          <p:nvPr>
            <p:ph type="title"/>
          </p:nvPr>
        </p:nvSpPr>
        <p:spPr>
          <a:xfrm>
            <a:off x="11334750" y="9036843"/>
            <a:ext cx="9429750" cy="3804048"/>
          </a:xfrm>
          <a:prstGeom prst="rect">
            <a:avLst/>
          </a:prstGeom>
        </p:spPr>
        <p:txBody>
          <a:bodyPr/>
          <a:lstStyle>
            <a:lvl1pPr>
              <a:spcBef>
                <a:spcPts val="0"/>
              </a:spcBef>
              <a:defRPr sz="23800">
                <a:solidFill>
                  <a:srgbClr val="256BC0"/>
                </a:solidFill>
              </a:defRPr>
            </a:lvl1pPr>
          </a:lstStyle>
          <a:p>
            <a:pPr/>
            <a:r>
              <a:t>Title Text</a:t>
            </a:r>
          </a:p>
        </p:txBody>
      </p:sp>
      <p:sp>
        <p:nvSpPr>
          <p:cNvPr id="69" name="Shape 69"/>
          <p:cNvSpPr/>
          <p:nvPr>
            <p:ph type="body" sz="quarter" idx="1"/>
          </p:nvPr>
        </p:nvSpPr>
        <p:spPr>
          <a:xfrm>
            <a:off x="11334750" y="6000750"/>
            <a:ext cx="9429750" cy="2536032"/>
          </a:xfrm>
          <a:prstGeom prst="rect">
            <a:avLst/>
          </a:prstGeom>
        </p:spPr>
        <p:txBody>
          <a:bodyPr anchor="b"/>
          <a:lstStyle>
            <a:lvl1pPr marL="0" indent="0">
              <a:lnSpc>
                <a:spcPct val="80000"/>
              </a:lnSpc>
              <a:spcBef>
                <a:spcPts val="3200"/>
              </a:spcBef>
              <a:buClrTx/>
              <a:buSzTx/>
              <a:buFontTx/>
              <a:buNone/>
              <a:defRPr cap="all" sz="7400">
                <a:solidFill>
                  <a:srgbClr val="A6AAA9"/>
                </a:solidFill>
                <a:latin typeface="MuseoSans-500"/>
                <a:ea typeface="MuseoSans-500"/>
                <a:cs typeface="MuseoSans-500"/>
                <a:sym typeface="MuseoSans-500"/>
              </a:defRPr>
            </a:lvl1pPr>
            <a:lvl2pPr marL="0" indent="2286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2pPr>
            <a:lvl3pPr marL="0" indent="4572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3pPr>
            <a:lvl4pPr marL="0" indent="6858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4pPr>
            <a:lvl5pPr marL="0" indent="914400">
              <a:lnSpc>
                <a:spcPct val="80000"/>
              </a:lnSpc>
              <a:spcBef>
                <a:spcPts val="3200"/>
              </a:spcBef>
              <a:buClrTx/>
              <a:buSzTx/>
              <a:buFontTx/>
              <a:buNone/>
              <a:defRPr cap="all" sz="7400">
                <a:solidFill>
                  <a:srgbClr val="A6AAA9"/>
                </a:solidFill>
                <a:latin typeface="MuseoSans-500"/>
                <a:ea typeface="MuseoSans-500"/>
                <a:cs typeface="MuseoSans-500"/>
                <a:sym typeface="MuseoSans-500"/>
              </a:defRPr>
            </a:lvl5pPr>
          </a:lstStyle>
          <a:p>
            <a:pPr/>
            <a:r>
              <a:t>Body Level One</a:t>
            </a:r>
          </a:p>
          <a:p>
            <a:pPr lvl="1"/>
            <a:r>
              <a:t>Body Level Two</a:t>
            </a:r>
          </a:p>
          <a:p>
            <a:pPr lvl="2"/>
            <a:r>
              <a:t>Body Level Three</a:t>
            </a:r>
          </a:p>
          <a:p>
            <a:pPr lvl="3"/>
            <a:r>
              <a:t>Body Level Four</a:t>
            </a:r>
          </a:p>
          <a:p>
            <a:pPr lvl="4"/>
            <a:r>
              <a:t>Body Level Five</a:t>
            </a:r>
          </a:p>
        </p:txBody>
      </p:sp>
      <p:pic>
        <p:nvPicPr>
          <p:cNvPr id="70"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71"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72" name="Shape 72"/>
          <p:cNvSpPr/>
          <p:nvPr>
            <p:ph type="sldNum" sz="quarter" idx="2"/>
          </p:nvPr>
        </p:nvSpPr>
        <p:spPr>
          <a:xfrm>
            <a:off x="20222926" y="607218"/>
            <a:ext cx="545704" cy="61277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79" name="Shape 79"/>
          <p:cNvSpPr/>
          <p:nvPr>
            <p:ph type="body" sz="quarter" idx="13"/>
          </p:nvPr>
        </p:nvSpPr>
        <p:spPr>
          <a:xfrm>
            <a:off x="3619500" y="638175"/>
            <a:ext cx="15716250" cy="647701"/>
          </a:xfrm>
          <a:prstGeom prst="rect">
            <a:avLst/>
          </a:prstGeom>
        </p:spPr>
        <p:txBody>
          <a:bodyPr anchor="b">
            <a:spAutoFit/>
          </a:bodyPr>
          <a:lstStyle>
            <a:lvl1pPr marL="0" indent="0" defTabSz="642937">
              <a:lnSpc>
                <a:spcPct val="80000"/>
              </a:lnSpc>
              <a:spcBef>
                <a:spcPts val="0"/>
              </a:spcBef>
              <a:buClrTx/>
              <a:buSzTx/>
              <a:buFontTx/>
              <a:buNone/>
              <a:defRPr cap="all" spc="160" sz="3200">
                <a:latin typeface="MuseoSans-700"/>
                <a:ea typeface="MuseoSans-700"/>
                <a:cs typeface="MuseoSans-700"/>
                <a:sym typeface="MuseoSans-700"/>
              </a:defRPr>
            </a:lvl1pPr>
          </a:lstStyle>
          <a:p>
            <a:pPr/>
            <a:r>
              <a:t>Text</a:t>
            </a:r>
          </a:p>
        </p:txBody>
      </p:sp>
      <p:sp>
        <p:nvSpPr>
          <p:cNvPr id="80" name="Shape 80"/>
          <p:cNvSpPr/>
          <p:nvPr>
            <p:ph type="title"/>
          </p:nvPr>
        </p:nvSpPr>
        <p:spPr>
          <a:prstGeom prst="rect">
            <a:avLst/>
          </a:prstGeom>
        </p:spPr>
        <p:txBody>
          <a:bodyPr/>
          <a:lstStyle/>
          <a:p>
            <a:pPr/>
            <a:r>
              <a:t>Title Text</a:t>
            </a: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bg>
      <p:bgPr>
        <a:solidFill>
          <a:srgbClr val="222222"/>
        </a:solidFill>
      </p:bgPr>
    </p:bg>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a:r>
              <a:t>Title Text</a:t>
            </a:r>
          </a:p>
        </p:txBody>
      </p:sp>
      <p:sp>
        <p:nvSpPr>
          <p:cNvPr id="89" name="Shape 89"/>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91"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92"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noline">
    <p:bg>
      <p:bgPr>
        <a:solidFill>
          <a:srgbClr val="222222"/>
        </a:solidFill>
      </p:bgPr>
    </p:bg>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a:r>
              <a:t>Title Text</a:t>
            </a:r>
          </a:p>
        </p:txBody>
      </p:sp>
      <p:sp>
        <p:nvSpPr>
          <p:cNvPr id="101" name="Shape 10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2" name="Shape 102"/>
          <p:cNvSpPr/>
          <p:nvPr/>
        </p:nvSpPr>
        <p:spPr>
          <a:xfrm>
            <a:off x="290717" y="12912876"/>
            <a:ext cx="17145001" cy="49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defTabSz="642937">
              <a:lnSpc>
                <a:spcPct val="80000"/>
              </a:lnSpc>
              <a:spcBef>
                <a:spcPts val="0"/>
              </a:spcBef>
              <a:defRPr cap="all" spc="115" sz="2300">
                <a:latin typeface="MuseoSans-700"/>
                <a:ea typeface="MuseoSans-700"/>
                <a:cs typeface="MuseoSans-700"/>
                <a:sym typeface="MuseoSans-700"/>
              </a:defRPr>
            </a:lvl1pPr>
          </a:lstStyle>
          <a:p>
            <a:pPr/>
            <a:r>
              <a:t>RSTUDIO::CONF 2017 • BOB RUDIS • WRITING READABLE CODE WITH PIPES</a:t>
            </a:r>
          </a:p>
        </p:txBody>
      </p:sp>
      <p:pic>
        <p:nvPicPr>
          <p:cNvPr id="103" name="pasted-image.tiff"/>
          <p:cNvPicPr>
            <a:picLocks noChangeAspect="1"/>
          </p:cNvPicPr>
          <p:nvPr/>
        </p:nvPicPr>
        <p:blipFill>
          <a:blip r:embed="rId2">
            <a:extLst/>
          </a:blip>
          <a:stretch>
            <a:fillRect/>
          </a:stretch>
        </p:blipFill>
        <p:spPr>
          <a:xfrm>
            <a:off x="21996400" y="12826621"/>
            <a:ext cx="1917101" cy="670986"/>
          </a:xfrm>
          <a:prstGeom prst="rect">
            <a:avLst/>
          </a:prstGeom>
          <a:ln w="12700">
            <a:miter lim="400000"/>
          </a:ln>
        </p:spPr>
      </p:pic>
      <p:pic>
        <p:nvPicPr>
          <p:cNvPr id="104" name="pasted-image.tiff"/>
          <p:cNvPicPr>
            <a:picLocks noChangeAspect="1"/>
          </p:cNvPicPr>
          <p:nvPr/>
        </p:nvPicPr>
        <p:blipFill>
          <a:blip r:embed="rId3">
            <a:extLst/>
          </a:blip>
          <a:stretch>
            <a:fillRect/>
          </a:stretch>
        </p:blipFill>
        <p:spPr>
          <a:xfrm>
            <a:off x="19949972" y="12826621"/>
            <a:ext cx="1917782" cy="670986"/>
          </a:xfrm>
          <a:prstGeom prst="rect">
            <a:avLst/>
          </a:prstGeom>
          <a:ln w="12700">
            <a:miter lim="400000"/>
          </a:ln>
        </p:spPr>
      </p:pic>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642937">
              <a:spcBef>
                <a:spcPts val="0"/>
              </a:spcBef>
              <a:defRPr sz="1600">
                <a:solidFill>
                  <a:srgbClr val="000000"/>
                </a:solidFill>
                <a:latin typeface="Helvetica"/>
                <a:ea typeface="Helvetica"/>
                <a:cs typeface="Helvetica"/>
                <a:sym typeface="Helvetica"/>
              </a:defRPr>
            </a:pPr>
          </a:p>
        </p:txBody>
      </p:sp>
      <p:sp>
        <p:nvSpPr>
          <p:cNvPr id="3" name="Shape 3"/>
          <p:cNvSpPr/>
          <p:nvPr>
            <p:ph type="title"/>
          </p:nvPr>
        </p:nvSpPr>
        <p:spPr>
          <a:xfrm>
            <a:off x="3619500" y="2160984"/>
            <a:ext cx="17145000" cy="101798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r>
              <a:t>Title Text</a:t>
            </a:r>
          </a:p>
        </p:txBody>
      </p:sp>
      <p:sp>
        <p:nvSpPr>
          <p:cNvPr id="4" name="Shape 4"/>
          <p:cNvSpPr/>
          <p:nvPr>
            <p:ph type="body" idx="1"/>
          </p:nvPr>
        </p:nvSpPr>
        <p:spPr>
          <a:xfrm>
            <a:off x="3619500" y="3857625"/>
            <a:ext cx="17145000" cy="859036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20211932" y="607218"/>
            <a:ext cx="545704" cy="612776"/>
          </a:xfrm>
          <a:prstGeom prst="rect">
            <a:avLst/>
          </a:prstGeom>
          <a:ln w="12700">
            <a:miter lim="400000"/>
          </a:ln>
        </p:spPr>
        <p:txBody>
          <a:bodyPr wrap="none" lIns="71437" tIns="71437" rIns="71437" bIns="71437">
            <a:spAutoFit/>
          </a:bodyPr>
          <a:lstStyle>
            <a:lvl1pPr algn="r">
              <a:lnSpc>
                <a:spcPct val="80000"/>
              </a:lnSpc>
              <a:spcBef>
                <a:spcPts val="0"/>
              </a:spcBef>
              <a:defRPr sz="32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1pPr>
      <a:lvl2pPr marL="0" marR="0" indent="2286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2pPr>
      <a:lvl3pPr marL="0" marR="0" indent="4572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3pPr>
      <a:lvl4pPr marL="0" marR="0" indent="6858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4pPr>
      <a:lvl5pPr marL="0" marR="0" indent="9144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5pPr>
      <a:lvl6pPr marL="0" marR="0" indent="11430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6pPr>
      <a:lvl7pPr marL="0" marR="0" indent="13716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7pPr>
      <a:lvl8pPr marL="0" marR="0" indent="16002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8pPr>
      <a:lvl9pPr marL="0" marR="0" indent="1828800" algn="l" defTabSz="821531" rtl="0" latinLnBrk="0">
        <a:lnSpc>
          <a:spcPct val="80000"/>
        </a:lnSpc>
        <a:spcBef>
          <a:spcPts val="3900"/>
        </a:spcBef>
        <a:spcAft>
          <a:spcPts val="0"/>
        </a:spcAft>
        <a:buClrTx/>
        <a:buSzTx/>
        <a:buFontTx/>
        <a:buNone/>
        <a:tabLst/>
        <a:defRPr b="0" baseline="0" cap="all" i="0" spc="0" strike="noStrike" sz="8400" u="none">
          <a:ln>
            <a:noFill/>
          </a:ln>
          <a:solidFill>
            <a:schemeClr val="accent1"/>
          </a:solidFill>
          <a:uFillTx/>
          <a:latin typeface="+mj-lt"/>
          <a:ea typeface="+mj-ea"/>
          <a:cs typeface="+mj-cs"/>
          <a:sym typeface="MuseoSans-900"/>
        </a:defRPr>
      </a:lvl9pPr>
    </p:titleStyle>
    <p:bodyStyle>
      <a:lvl1pPr marL="6013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1pPr>
      <a:lvl2pPr marL="10458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2pPr>
      <a:lvl3pPr marL="14903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3pPr>
      <a:lvl4pPr marL="19348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4pPr>
      <a:lvl5pPr marL="23793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5pPr>
      <a:lvl6pPr marL="28238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6pPr>
      <a:lvl7pPr marL="32683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7pPr>
      <a:lvl8pPr marL="37128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8pPr>
      <a:lvl9pPr marL="4157382" marR="0" indent="-601382" algn="l" defTabSz="821531"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600" u="none">
          <a:ln>
            <a:noFill/>
          </a:ln>
          <a:solidFill>
            <a:srgbClr val="838787"/>
          </a:solidFill>
          <a:uFillTx/>
          <a:latin typeface="+mn-lt"/>
          <a:ea typeface="+mn-ea"/>
          <a:cs typeface="+mn-cs"/>
          <a:sym typeface="MuseoSans-300"/>
        </a:defRPr>
      </a:lvl9pPr>
    </p:bodyStyle>
    <p:otherStyle>
      <a:lvl1pPr marL="0" marR="0" indent="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1pPr>
      <a:lvl2pPr marL="0" marR="0" indent="2286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2pPr>
      <a:lvl3pPr marL="0" marR="0" indent="4572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3pPr>
      <a:lvl4pPr marL="0" marR="0" indent="6858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4pPr>
      <a:lvl5pPr marL="0" marR="0" indent="9144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5pPr>
      <a:lvl6pPr marL="0" marR="0" indent="11430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6pPr>
      <a:lvl7pPr marL="0" marR="0" indent="13716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7pPr>
      <a:lvl8pPr marL="0" marR="0" indent="16002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8pPr>
      <a:lvl9pPr marL="0" marR="0" indent="1828800" algn="r" defTabSz="821531" latinLnBrk="0">
        <a:lnSpc>
          <a:spcPct val="80000"/>
        </a:lnSpc>
        <a:spcBef>
          <a:spcPts val="0"/>
        </a:spcBef>
        <a:spcAft>
          <a:spcPts val="0"/>
        </a:spcAft>
        <a:buClrTx/>
        <a:buSzTx/>
        <a:buFontTx/>
        <a:buNone/>
        <a:tabLst/>
        <a:defRPr b="0" baseline="0" cap="none" i="0" spc="0" strike="noStrike" sz="32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audio" Target="../media/media1.mov"/><Relationship Id="rId4" Type="http://schemas.microsoft.com/office/2007/relationships/media" Target="../media/media1.mov"/><Relationship Id="rId5" Type="http://schemas.openxmlformats.org/officeDocument/2006/relationships/image" Target="../media/image2.png"/><Relationship Id="rId6" Type="http://schemas.openxmlformats.org/officeDocument/2006/relationships/audio" Target="../media/media1.wav"/><Relationship Id="rId7" Type="http://schemas.microsoft.com/office/2007/relationships/media" Target="../media/media1.wav"/><Relationship Id="rId8" Type="http://schemas.openxmlformats.org/officeDocument/2006/relationships/image" Target="../media/image2.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audio" Target="../media/media4.wav"/><Relationship Id="rId5" Type="http://schemas.microsoft.com/office/2007/relationships/media" Target="../media/media4.wav"/><Relationship Id="rId6" Type="http://schemas.openxmlformats.org/officeDocument/2006/relationships/image" Target="../media/image2.png"/><Relationship Id="rId7" Type="http://schemas.openxmlformats.org/officeDocument/2006/relationships/image" Target="../media/image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tif"/><Relationship Id="rId4" Type="http://schemas.openxmlformats.org/officeDocument/2006/relationships/image" Target="../media/image7.t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tif"/></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6.tif"/><Relationship Id="rId4" Type="http://schemas.openxmlformats.org/officeDocument/2006/relationships/image" Target="../media/image7.tif"/></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6.t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 Id="rId3" Type="http://schemas.openxmlformats.org/officeDocument/2006/relationships/image" Target="../media/image7.tif"/></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 Id="rId3" Type="http://schemas.openxmlformats.org/officeDocument/2006/relationships/image" Target="../media/image7.t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 Id="rId3" Type="http://schemas.openxmlformats.org/officeDocument/2006/relationships/image" Target="../media/image7.tif"/></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 Id="rId3" Type="http://schemas.openxmlformats.org/officeDocument/2006/relationships/image" Target="../media/image7.t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 Id="rId3" Type="http://schemas.openxmlformats.org/officeDocument/2006/relationships/image" Target="../media/image5.png"/><Relationship Id="rId4" Type="http://schemas.openxmlformats.org/officeDocument/2006/relationships/audio" Target="../media/media4.wav"/><Relationship Id="rId5" Type="http://schemas.microsoft.com/office/2007/relationships/media" Target="../media/media4.wav"/><Relationship Id="rId6"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audio" Target="../media/media2.wav"/><Relationship Id="rId6" Type="http://schemas.microsoft.com/office/2007/relationships/media" Target="../media/media2.wav"/><Relationship Id="rId7" Type="http://schemas.openxmlformats.org/officeDocument/2006/relationships/image" Target="../media/image2.png"/><Relationship Id="rId8" Type="http://schemas.openxmlformats.org/officeDocument/2006/relationships/audio" Target="../media/media3.wav"/><Relationship Id="rId9" Type="http://schemas.microsoft.com/office/2007/relationships/media" Target="../media/media3.wav"/></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if"/></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6.tif"/><Relationship Id="rId5" Type="http://schemas.openxmlformats.org/officeDocument/2006/relationships/audio" Target="../media/media4.wav"/><Relationship Id="rId6" Type="http://schemas.microsoft.com/office/2007/relationships/media" Target="../media/media4.wav"/><Relationship Id="rId7"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t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6.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6.tif"/></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6.tif"/></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6.tif"/></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6.tif"/></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8.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tif"/></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gif"/><Relationship Id="rId3" Type="http://schemas.openxmlformats.org/officeDocument/2006/relationships/audio" Target="../media/media5.wav"/><Relationship Id="rId4" Type="http://schemas.microsoft.com/office/2007/relationships/media" Target="../media/media5.wav"/><Relationship Id="rId5"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1.jpe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9.tif"/><Relationship Id="rId4" Type="http://schemas.openxmlformats.org/officeDocument/2006/relationships/audio" Target="../media/media1.mp3"/><Relationship Id="rId5" Type="http://schemas.microsoft.com/office/2007/relationships/media" Target="../media/media1.mp3"/><Relationship Id="rId6"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6" name="loading.gif"/>
          <p:cNvPicPr>
            <a:picLocks noChangeAspect="0"/>
          </p:cNvPicPr>
          <p:nvPr/>
        </p:nvPicPr>
        <p:blipFill>
          <a:blip r:embed="rId2">
            <a:extLst/>
          </a:blip>
          <a:stretch>
            <a:fillRect/>
          </a:stretch>
        </p:blipFill>
        <p:spPr>
          <a:xfrm>
            <a:off x="0" y="187988"/>
            <a:ext cx="24384000" cy="1334002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nvSpPr>
        <p:spPr>
          <a:xfrm>
            <a:off x="4087812" y="6197873"/>
            <a:ext cx="162083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object </a:t>
            </a:r>
            <a:r>
              <a:rPr>
                <a:solidFill>
                  <a:srgbClr val="BDAE9D"/>
                </a:solidFill>
              </a:rPr>
              <a:t>%&gt;%</a:t>
            </a:r>
            <a:r>
              <a:t> </a:t>
            </a:r>
            <a:r>
              <a:rPr>
                <a:solidFill>
                  <a:schemeClr val="accent4"/>
                </a:solidFill>
              </a:rPr>
              <a:t>operation</a:t>
            </a:r>
            <a:r>
              <a:t>() -&gt; result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4087812" y="6197873"/>
            <a:ext cx="162083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object </a:t>
            </a:r>
            <a:r>
              <a:rPr>
                <a:solidFill>
                  <a:srgbClr val="BDAE9D"/>
                </a:solidFill>
              </a:rPr>
              <a:t>%&gt;%</a:t>
            </a:r>
            <a:r>
              <a:t> operation() -&gt; </a:t>
            </a:r>
            <a:r>
              <a:rPr>
                <a:solidFill>
                  <a:schemeClr val="accent4"/>
                </a:solidFill>
              </a:rPr>
              <a:t>result</a:t>
            </a:r>
          </a:p>
        </p:txBody>
      </p:sp>
      <p:sp>
        <p:nvSpPr>
          <p:cNvPr id="277" name="Shape 277"/>
          <p:cNvSpPr/>
          <p:nvPr/>
        </p:nvSpPr>
        <p:spPr>
          <a:xfrm>
            <a:off x="20349765" y="4837707"/>
            <a:ext cx="2917826" cy="2865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96" y="0"/>
                </a:moveTo>
                <a:cubicBezTo>
                  <a:pt x="3137" y="0"/>
                  <a:pt x="2926" y="214"/>
                  <a:pt x="2926" y="479"/>
                </a:cubicBezTo>
                <a:lnTo>
                  <a:pt x="2926" y="14169"/>
                </a:lnTo>
                <a:lnTo>
                  <a:pt x="0" y="15126"/>
                </a:lnTo>
                <a:lnTo>
                  <a:pt x="2926" y="16083"/>
                </a:lnTo>
                <a:lnTo>
                  <a:pt x="2926" y="21121"/>
                </a:lnTo>
                <a:cubicBezTo>
                  <a:pt x="2926" y="21386"/>
                  <a:pt x="3137" y="21600"/>
                  <a:pt x="3396" y="21600"/>
                </a:cubicBezTo>
                <a:lnTo>
                  <a:pt x="21130" y="21600"/>
                </a:lnTo>
                <a:cubicBezTo>
                  <a:pt x="21390" y="21600"/>
                  <a:pt x="21600" y="21386"/>
                  <a:pt x="21600" y="21121"/>
                </a:cubicBezTo>
                <a:lnTo>
                  <a:pt x="21600" y="479"/>
                </a:lnTo>
                <a:cubicBezTo>
                  <a:pt x="21600" y="214"/>
                  <a:pt x="21390" y="0"/>
                  <a:pt x="21130" y="0"/>
                </a:cubicBezTo>
                <a:lnTo>
                  <a:pt x="3396" y="0"/>
                </a:lnTo>
                <a:close/>
              </a:path>
            </a:pathLst>
          </a:cu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r>
              <a:t>DOESN’T NEED TO BE THE SAME CLASS/MODE/TYPE AS </a:t>
            </a:r>
            <a:r>
              <a:rPr>
                <a:solidFill>
                  <a:schemeClr val="accent4"/>
                </a:solidFill>
              </a:rPr>
              <a:t>OBJECT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nvSpPr>
        <p:spPr>
          <a:xfrm>
            <a:off x="5341937" y="6197873"/>
            <a:ext cx="1370012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spcBef>
                <a:spcPts val="0"/>
              </a:spcBef>
              <a:defRPr sz="7900">
                <a:solidFill>
                  <a:srgbClr val="FFFFFF"/>
                </a:solidFill>
                <a:latin typeface="Iosevka Medium"/>
                <a:ea typeface="Iosevka Medium"/>
                <a:cs typeface="Iosevka Medium"/>
                <a:sym typeface="Iosevka Medium"/>
              </a:defRPr>
            </a:lvl1pPr>
          </a:lstStyle>
          <a:p>
            <a:pPr/>
            <a:r>
              <a:t>result &lt;- operation(object)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nvSpPr>
        <p:spPr>
          <a:xfrm>
            <a:off x="1830388" y="3708673"/>
            <a:ext cx="20723226" cy="62986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operation &lt;- function(data, param1, …) {</a:t>
            </a:r>
          </a:p>
          <a:p>
            <a:pPr>
              <a:spcBef>
                <a:spcPts val="0"/>
              </a:spcBef>
              <a:defRPr sz="7900">
                <a:solidFill>
                  <a:srgbClr val="FFFFFF"/>
                </a:solidFill>
                <a:latin typeface="Iosevka Medium"/>
                <a:ea typeface="Iosevka Medium"/>
                <a:cs typeface="Iosevka Medium"/>
                <a:sym typeface="Iosevka Medium"/>
              </a:defRPr>
            </a:pPr>
            <a:r>
              <a:t>  data &lt;- </a:t>
            </a:r>
            <a:r>
              <a:rPr>
                <a:solidFill>
                  <a:srgbClr val="43A8ED"/>
                </a:solidFill>
              </a:rPr>
              <a:t>do_stuff_with</a:t>
            </a:r>
            <a:r>
              <a:t>(data)</a:t>
            </a:r>
          </a:p>
          <a:p>
            <a:pPr>
              <a:spcBef>
                <a:spcPts val="0"/>
              </a:spcBef>
              <a:defRPr sz="7900">
                <a:solidFill>
                  <a:srgbClr val="FFFFFF"/>
                </a:solidFill>
                <a:latin typeface="Iosevka Medium"/>
                <a:ea typeface="Iosevka Medium"/>
                <a:cs typeface="Iosevka Medium"/>
                <a:sym typeface="Iosevka Medium"/>
              </a:defRPr>
            </a:pPr>
            <a:r>
              <a:t>  data &lt;- </a:t>
            </a:r>
            <a:r>
              <a:rPr>
                <a:solidFill>
                  <a:srgbClr val="43A8ED"/>
                </a:solidFill>
              </a:rPr>
              <a:t>do_even_morestuff_with</a:t>
            </a:r>
            <a:r>
              <a:t>(data)</a:t>
            </a:r>
          </a:p>
          <a:p>
            <a:pPr>
              <a:spcBef>
                <a:spcPts val="0"/>
              </a:spcBef>
              <a:defRPr sz="7900">
                <a:solidFill>
                  <a:srgbClr val="FFFFFF"/>
                </a:solidFill>
                <a:latin typeface="Iosevka Medium"/>
                <a:ea typeface="Iosevka Medium"/>
                <a:cs typeface="Iosevka Medium"/>
                <a:sym typeface="Iosevka Medium"/>
              </a:defRPr>
            </a:pPr>
            <a:r>
              <a:t>  data</a:t>
            </a:r>
          </a:p>
          <a:p>
            <a:pPr>
              <a:spcBef>
                <a:spcPts val="0"/>
              </a:spcBef>
              <a:defRPr sz="7900">
                <a:solidFill>
                  <a:srgbClr val="FFFFFF"/>
                </a:solidFill>
                <a:latin typeface="Iosevka Medium"/>
                <a:ea typeface="Iosevka Medium"/>
                <a:cs typeface="Iosevka Medium"/>
                <a:sym typeface="Iosevka Medium"/>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nvSpPr>
        <p:spPr>
          <a:xfrm>
            <a:off x="1830388" y="3708673"/>
            <a:ext cx="20723226" cy="62986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operation &lt;- function(</a:t>
            </a:r>
            <a:r>
              <a:rPr>
                <a:solidFill>
                  <a:schemeClr val="accent4"/>
                </a:solidFill>
              </a:rPr>
              <a:t>data</a:t>
            </a:r>
            <a:r>
              <a:t>, param1, …) {</a:t>
            </a:r>
          </a:p>
          <a:p>
            <a:pPr>
              <a:spcBef>
                <a:spcPts val="0"/>
              </a:spcBef>
              <a:defRPr sz="7900">
                <a:solidFill>
                  <a:srgbClr val="FFFFFF"/>
                </a:solidFill>
                <a:latin typeface="Iosevka Medium"/>
                <a:ea typeface="Iosevka Medium"/>
                <a:cs typeface="Iosevka Medium"/>
                <a:sym typeface="Iosevka Medium"/>
              </a:defRPr>
            </a:pPr>
            <a:r>
              <a:t>  data &lt;- </a:t>
            </a:r>
            <a:r>
              <a:rPr>
                <a:solidFill>
                  <a:srgbClr val="43A8ED"/>
                </a:solidFill>
              </a:rPr>
              <a:t>do_stuff_with</a:t>
            </a:r>
            <a:r>
              <a:t>(data)</a:t>
            </a:r>
          </a:p>
          <a:p>
            <a:pPr>
              <a:spcBef>
                <a:spcPts val="0"/>
              </a:spcBef>
              <a:defRPr sz="7900">
                <a:solidFill>
                  <a:srgbClr val="FFFFFF"/>
                </a:solidFill>
                <a:latin typeface="Iosevka Medium"/>
                <a:ea typeface="Iosevka Medium"/>
                <a:cs typeface="Iosevka Medium"/>
                <a:sym typeface="Iosevka Medium"/>
              </a:defRPr>
            </a:pPr>
            <a:r>
              <a:t>  data &lt;- </a:t>
            </a:r>
            <a:r>
              <a:rPr>
                <a:solidFill>
                  <a:srgbClr val="43A8ED"/>
                </a:solidFill>
              </a:rPr>
              <a:t>do_even_morestuff_with</a:t>
            </a:r>
            <a:r>
              <a:t>(data)</a:t>
            </a:r>
          </a:p>
          <a:p>
            <a:pPr>
              <a:spcBef>
                <a:spcPts val="0"/>
              </a:spcBef>
              <a:defRPr sz="7900">
                <a:solidFill>
                  <a:srgbClr val="FFFFFF"/>
                </a:solidFill>
                <a:latin typeface="Iosevka Medium"/>
                <a:ea typeface="Iosevka Medium"/>
                <a:cs typeface="Iosevka Medium"/>
                <a:sym typeface="Iosevka Medium"/>
              </a:defRPr>
            </a:pPr>
            <a:r>
              <a:t>  data</a:t>
            </a:r>
          </a:p>
          <a:p>
            <a:pPr>
              <a:spcBef>
                <a:spcPts val="0"/>
              </a:spcBef>
              <a:defRPr sz="7900">
                <a:solidFill>
                  <a:srgbClr val="FFFFFF"/>
                </a:solidFill>
                <a:latin typeface="Iosevka Medium"/>
                <a:ea typeface="Iosevka Medium"/>
                <a:cs typeface="Iosevka Medium"/>
                <a:sym typeface="Iosevka Medium"/>
              </a:defRPr>
            </a:pPr>
            <a:r>
              <a:t>}</a:t>
            </a:r>
          </a:p>
        </p:txBody>
      </p:sp>
      <p:grpSp>
        <p:nvGrpSpPr>
          <p:cNvPr id="292" name="Group 292"/>
          <p:cNvGrpSpPr/>
          <p:nvPr/>
        </p:nvGrpSpPr>
        <p:grpSpPr>
          <a:xfrm>
            <a:off x="10942460" y="849312"/>
            <a:ext cx="5860161" cy="2528889"/>
            <a:chOff x="0" y="0"/>
            <a:chExt cx="5860160" cy="2528887"/>
          </a:xfrm>
        </p:grpSpPr>
        <p:sp>
          <p:nvSpPr>
            <p:cNvPr id="290" name="Shape 290"/>
            <p:cNvSpPr/>
            <p:nvPr/>
          </p:nvSpPr>
          <p:spPr>
            <a:xfrm>
              <a:off x="0" y="0"/>
              <a:ext cx="5860161" cy="1273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3200"/>
                </a:spcBef>
                <a:defRPr cap="all" sz="7400">
                  <a:solidFill>
                    <a:srgbClr val="A6AAA9"/>
                  </a:solidFill>
                  <a:latin typeface="MuseoSans-500"/>
                  <a:ea typeface="MuseoSans-500"/>
                  <a:cs typeface="MuseoSans-500"/>
                  <a:sym typeface="MuseoSans-500"/>
                </a:defRPr>
              </a:lvl1pPr>
            </a:lstStyle>
            <a:p>
              <a:pPr/>
              <a:r>
                <a:t>“Data first”</a:t>
              </a:r>
            </a:p>
          </p:txBody>
        </p:sp>
        <p:sp>
          <p:nvSpPr>
            <p:cNvPr id="291" name="Shape 291"/>
            <p:cNvSpPr/>
            <p:nvPr/>
          </p:nvSpPr>
          <p:spPr>
            <a:xfrm rot="5400000">
              <a:off x="2295079" y="1258887"/>
              <a:ext cx="1270001" cy="1270001"/>
            </a:xfrm>
            <a:prstGeom prst="rightArrow">
              <a:avLst>
                <a:gd name="adj1" fmla="val 32000"/>
                <a:gd name="adj2" fmla="val 64000"/>
              </a:avLst>
            </a:prstGeom>
            <a:solidFill>
              <a:schemeClr val="accent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232323"/>
                  </a:solidFill>
                  <a:latin typeface="DIN Condensed"/>
                  <a:ea typeface="DIN Condensed"/>
                  <a:cs typeface="DIN Condensed"/>
                  <a:sym typeface="DIN Condensed"/>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92"/>
                                        </p:tgtEl>
                                        <p:attrNameLst>
                                          <p:attrName>style.visibility</p:attrName>
                                        </p:attrNameLst>
                                      </p:cBhvr>
                                      <p:to>
                                        <p:strVal val="visible"/>
                                      </p:to>
                                    </p:set>
                                    <p:anim calcmode="lin" valueType="num">
                                      <p:cBhvr>
                                        <p:cTn id="7" dur="1000" fill="hold"/>
                                        <p:tgtEl>
                                          <p:spTgt spid="292"/>
                                        </p:tgtEl>
                                        <p:attrNameLst>
                                          <p:attrName>ppt_x</p:attrName>
                                        </p:attrNameLst>
                                      </p:cBhvr>
                                      <p:tavLst>
                                        <p:tav tm="0">
                                          <p:val>
                                            <p:strVal val="#ppt_x"/>
                                          </p:val>
                                        </p:tav>
                                        <p:tav tm="100000">
                                          <p:val>
                                            <p:strVal val="#ppt_x"/>
                                          </p:val>
                                        </p:tav>
                                      </p:tavLst>
                                    </p:anim>
                                    <p:anim calcmode="lin" valueType="num">
                                      <p:cBhvr>
                                        <p:cTn id="8" dur="1000" fill="hold"/>
                                        <p:tgtEl>
                                          <p:spTgt spid="2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nvSpPr>
        <p:spPr>
          <a:xfrm>
            <a:off x="1830388" y="5338039"/>
            <a:ext cx="17097376" cy="380192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t>lm(formula, </a:t>
            </a:r>
            <a:r>
              <a:rPr>
                <a:solidFill>
                  <a:schemeClr val="accent4"/>
                </a:solidFill>
              </a:rPr>
              <a:t>data</a:t>
            </a:r>
            <a:r>
              <a:t>, subset, weights, na.action,</a:t>
            </a:r>
          </a:p>
          <a:p>
            <a:pPr>
              <a:spcBef>
                <a:spcPts val="0"/>
              </a:spcBef>
              <a:defRPr sz="5800">
                <a:solidFill>
                  <a:srgbClr val="FFFFFF"/>
                </a:solidFill>
                <a:latin typeface="Iosevka Medium"/>
                <a:ea typeface="Iosevka Medium"/>
                <a:cs typeface="Iosevka Medium"/>
                <a:sym typeface="Iosevka Medium"/>
              </a:defRPr>
            </a:pPr>
            <a:r>
              <a:t>   method = "qr", model = TRUE, x = FALSE,</a:t>
            </a:r>
          </a:p>
          <a:p>
            <a:pPr>
              <a:spcBef>
                <a:spcPts val="0"/>
              </a:spcBef>
              <a:defRPr sz="5800">
                <a:solidFill>
                  <a:srgbClr val="FFFFFF"/>
                </a:solidFill>
                <a:latin typeface="Iosevka Medium"/>
                <a:ea typeface="Iosevka Medium"/>
                <a:cs typeface="Iosevka Medium"/>
                <a:sym typeface="Iosevka Medium"/>
              </a:defRPr>
            </a:pPr>
            <a:r>
              <a:t>   y = FALSE, qr = TRUE, singular.ok = TRUE, </a:t>
            </a:r>
          </a:p>
          <a:p>
            <a:pPr>
              <a:spcBef>
                <a:spcPts val="0"/>
              </a:spcBef>
              <a:defRPr sz="5800">
                <a:solidFill>
                  <a:srgbClr val="FFFFFF"/>
                </a:solidFill>
                <a:latin typeface="Iosevka Medium"/>
                <a:ea typeface="Iosevka Medium"/>
                <a:cs typeface="Iosevka Medium"/>
                <a:sym typeface="Iosevka Medium"/>
              </a:defRPr>
            </a:pPr>
            <a:r>
              <a:t>   contrasts = NULL, offset, ...)</a:t>
            </a:r>
          </a:p>
        </p:txBody>
      </p:sp>
      <p:grpSp>
        <p:nvGrpSpPr>
          <p:cNvPr id="299" name="Group 299"/>
          <p:cNvGrpSpPr/>
          <p:nvPr/>
        </p:nvGrpSpPr>
        <p:grpSpPr>
          <a:xfrm>
            <a:off x="2966859" y="2678112"/>
            <a:ext cx="8132599" cy="2617427"/>
            <a:chOff x="0" y="0"/>
            <a:chExt cx="8132597" cy="2617425"/>
          </a:xfrm>
        </p:grpSpPr>
        <p:sp>
          <p:nvSpPr>
            <p:cNvPr id="297" name="Shape 297"/>
            <p:cNvSpPr/>
            <p:nvPr/>
          </p:nvSpPr>
          <p:spPr>
            <a:xfrm>
              <a:off x="0" y="0"/>
              <a:ext cx="8132598" cy="1273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3200"/>
                </a:spcBef>
                <a:defRPr cap="all" sz="7400">
                  <a:solidFill>
                    <a:srgbClr val="A6AAA9"/>
                  </a:solidFill>
                  <a:latin typeface="MuseoSans-500"/>
                  <a:ea typeface="MuseoSans-500"/>
                  <a:cs typeface="MuseoSans-500"/>
                  <a:sym typeface="MuseoSans-500"/>
                </a:defRPr>
              </a:lvl1pPr>
            </a:lstStyle>
            <a:p>
              <a:pPr/>
              <a:r>
                <a:t>“Data NOT first”</a:t>
              </a:r>
            </a:p>
          </p:txBody>
        </p:sp>
        <p:sp>
          <p:nvSpPr>
            <p:cNvPr id="298" name="Shape 298"/>
            <p:cNvSpPr/>
            <p:nvPr/>
          </p:nvSpPr>
          <p:spPr>
            <a:xfrm rot="5400000">
              <a:off x="3431298" y="1347425"/>
              <a:ext cx="1270001" cy="1270001"/>
            </a:xfrm>
            <a:prstGeom prst="rightArrow">
              <a:avLst>
                <a:gd name="adj1" fmla="val 32000"/>
                <a:gd name="adj2" fmla="val 64000"/>
              </a:avLst>
            </a:prstGeom>
            <a:solidFill>
              <a:schemeClr val="accent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232323"/>
                  </a:solidFill>
                  <a:latin typeface="DIN Condensed"/>
                  <a:ea typeface="DIN Condensed"/>
                  <a:cs typeface="DIN Condensed"/>
                  <a:sym typeface="DIN Condensed"/>
                </a:defRPr>
              </a:pPr>
            </a:p>
          </p:txBody>
        </p:sp>
      </p:grpSp>
      <p:grpSp>
        <p:nvGrpSpPr>
          <p:cNvPr id="303" name="Group 303"/>
          <p:cNvGrpSpPr/>
          <p:nvPr/>
        </p:nvGrpSpPr>
        <p:grpSpPr>
          <a:xfrm>
            <a:off x="21236792" y="471090"/>
            <a:ext cx="2532452" cy="866776"/>
            <a:chOff x="0" y="0"/>
            <a:chExt cx="2532451" cy="866775"/>
          </a:xfrm>
        </p:grpSpPr>
        <p:pic>
          <p:nvPicPr>
            <p:cNvPr id="300"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01" name="Shape 301"/>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02" name="Shape 302"/>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303"/>
                                        </p:tgtEl>
                                        <p:attrNameLst>
                                          <p:attrName>style.visibility</p:attrName>
                                        </p:attrNameLst>
                                      </p:cBhvr>
                                      <p:to>
                                        <p:strVal val="visible"/>
                                      </p:to>
                                    </p:set>
                                    <p:animEffect filter="fade" transition="in">
                                      <p:cBhvr>
                                        <p:cTn id="7" dur="1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3"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nvSpPr>
        <p:spPr>
          <a:xfrm>
            <a:off x="1830388" y="6197873"/>
            <a:ext cx="567372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str</a:t>
            </a:r>
            <a:r>
              <a:t>(mtcars)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nvSpPr>
        <p:spPr>
          <a:xfrm>
            <a:off x="1830388" y="6197873"/>
            <a:ext cx="81819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mtcars </a:t>
            </a:r>
            <a:r>
              <a:rPr>
                <a:solidFill>
                  <a:srgbClr val="BDAE9D"/>
                </a:solidFill>
              </a:rPr>
              <a:t>%&gt;%</a:t>
            </a:r>
            <a:r>
              <a:t> </a:t>
            </a:r>
            <a:r>
              <a:rPr b="1">
                <a:solidFill>
                  <a:srgbClr val="43A8ED"/>
                </a:solidFill>
                <a:latin typeface="Iosevka"/>
                <a:ea typeface="Iosevka"/>
                <a:cs typeface="Iosevka"/>
                <a:sym typeface="Iosevka"/>
              </a:rPr>
              <a:t>str</a:t>
            </a: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nvSpPr>
        <p:spPr>
          <a:xfrm>
            <a:off x="1830388" y="6197873"/>
            <a:ext cx="81819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mtcars </a:t>
            </a:r>
            <a:r>
              <a:rPr>
                <a:solidFill>
                  <a:srgbClr val="BDAE9D"/>
                </a:solidFill>
              </a:rPr>
              <a:t>%&gt;%</a:t>
            </a:r>
            <a:r>
              <a:t> </a:t>
            </a:r>
            <a:r>
              <a:rPr b="1">
                <a:solidFill>
                  <a:srgbClr val="43A8ED"/>
                </a:solidFill>
                <a:latin typeface="Iosevka"/>
                <a:ea typeface="Iosevka"/>
                <a:cs typeface="Iosevka"/>
                <a:sym typeface="Iosevka"/>
              </a:rPr>
              <a:t>str</a:t>
            </a:r>
            <a:r>
              <a:t>()</a:t>
            </a:r>
          </a:p>
        </p:txBody>
      </p:sp>
      <p:sp>
        <p:nvSpPr>
          <p:cNvPr id="316" name="Shape 316"/>
          <p:cNvSpPr/>
          <p:nvPr/>
        </p:nvSpPr>
        <p:spPr>
          <a:xfrm>
            <a:off x="10421759" y="6221412"/>
            <a:ext cx="8013244" cy="1273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nSpc>
                <a:spcPct val="80000"/>
              </a:lnSpc>
              <a:spcBef>
                <a:spcPts val="3200"/>
              </a:spcBef>
              <a:defRPr cap="all" sz="7400">
                <a:solidFill>
                  <a:schemeClr val="accent4">
                    <a:hueOff val="-1395324"/>
                    <a:satOff val="-3373"/>
                    <a:lumOff val="-9849"/>
                  </a:schemeClr>
                </a:solidFill>
                <a:latin typeface="MuseoSans-500"/>
                <a:ea typeface="MuseoSans-500"/>
                <a:cs typeface="MuseoSans-500"/>
                <a:sym typeface="MuseoSans-500"/>
              </a:defRPr>
            </a:lvl1pPr>
          </a:lstStyle>
          <a:p>
            <a:pPr/>
            <a:r>
              <a:t># DON’T DO THIS</a:t>
            </a:r>
          </a:p>
        </p:txBody>
      </p:sp>
      <p:grpSp>
        <p:nvGrpSpPr>
          <p:cNvPr id="320" name="Group 320"/>
          <p:cNvGrpSpPr/>
          <p:nvPr/>
        </p:nvGrpSpPr>
        <p:grpSpPr>
          <a:xfrm>
            <a:off x="21236792" y="471090"/>
            <a:ext cx="2532452" cy="866776"/>
            <a:chOff x="0" y="0"/>
            <a:chExt cx="2532451" cy="866775"/>
          </a:xfrm>
        </p:grpSpPr>
        <p:pic>
          <p:nvPicPr>
            <p:cNvPr id="317"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18" name="Shape 318"/>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19" name="Shape 319"/>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nvSpPr>
        <p:spPr>
          <a:xfrm>
            <a:off x="1830388" y="6197873"/>
            <a:ext cx="101885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mtcars </a:t>
            </a:r>
            <a:r>
              <a:rPr>
                <a:solidFill>
                  <a:srgbClr val="BDAE9D"/>
                </a:solidFill>
              </a:rPr>
              <a:t>%&gt;%</a:t>
            </a:r>
            <a:r>
              <a:t> </a:t>
            </a:r>
            <a:r>
              <a:rPr b="1">
                <a:solidFill>
                  <a:srgbClr val="43A8ED"/>
                </a:solidFill>
                <a:latin typeface="Iosevka"/>
                <a:ea typeface="Iosevka"/>
                <a:cs typeface="Iosevka"/>
                <a:sym typeface="Iosevka"/>
              </a:rPr>
              <a:t>summary</a:t>
            </a:r>
            <a:r>
              <a:t>()</a:t>
            </a:r>
          </a:p>
        </p:txBody>
      </p:sp>
      <p:sp>
        <p:nvSpPr>
          <p:cNvPr id="325" name="Shape 325"/>
          <p:cNvSpPr/>
          <p:nvPr/>
        </p:nvSpPr>
        <p:spPr>
          <a:xfrm>
            <a:off x="12308282" y="6221412"/>
            <a:ext cx="4741800" cy="1273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nSpc>
                <a:spcPct val="80000"/>
              </a:lnSpc>
              <a:spcBef>
                <a:spcPts val="3200"/>
              </a:spcBef>
              <a:defRPr cap="all" sz="7400">
                <a:solidFill>
                  <a:schemeClr val="accent4">
                    <a:hueOff val="-1395324"/>
                    <a:satOff val="-3373"/>
                    <a:lumOff val="-9849"/>
                  </a:schemeClr>
                </a:solidFill>
                <a:latin typeface="MuseoSans-500"/>
                <a:ea typeface="MuseoSans-500"/>
                <a:cs typeface="MuseoSans-500"/>
                <a:sym typeface="MuseoSans-500"/>
              </a:defRPr>
            </a:lvl1pPr>
          </a:lstStyle>
          <a:p>
            <a:pPr/>
            <a:r>
              <a:t># OR THIS</a:t>
            </a:r>
          </a:p>
        </p:txBody>
      </p:sp>
      <p:grpSp>
        <p:nvGrpSpPr>
          <p:cNvPr id="329" name="Group 329"/>
          <p:cNvGrpSpPr/>
          <p:nvPr/>
        </p:nvGrpSpPr>
        <p:grpSpPr>
          <a:xfrm>
            <a:off x="21236792" y="471090"/>
            <a:ext cx="2532452" cy="866776"/>
            <a:chOff x="0" y="0"/>
            <a:chExt cx="2532451" cy="866775"/>
          </a:xfrm>
        </p:grpSpPr>
        <p:pic>
          <p:nvPicPr>
            <p:cNvPr id="326"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27" name="Shape 327"/>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28" name="Shape 328"/>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ctrTitle"/>
          </p:nvPr>
        </p:nvSpPr>
        <p:spPr>
          <a:xfrm>
            <a:off x="3619500" y="3938011"/>
            <a:ext cx="17145000" cy="3695811"/>
          </a:xfrm>
          <a:prstGeom prst="rect">
            <a:avLst/>
          </a:prstGeom>
        </p:spPr>
        <p:txBody>
          <a:bodyPr/>
          <a:lstStyle>
            <a:lvl1pPr defTabSz="443626">
              <a:defRPr sz="12852"/>
            </a:lvl1pPr>
          </a:lstStyle>
          <a:p>
            <a:pPr/>
            <a:r>
              <a:t>Writing Readable Code with Pipes</a:t>
            </a:r>
          </a:p>
        </p:txBody>
      </p:sp>
      <p:sp>
        <p:nvSpPr>
          <p:cNvPr id="219" name="Shape 219"/>
          <p:cNvSpPr/>
          <p:nvPr>
            <p:ph type="subTitle" sz="quarter" idx="1"/>
          </p:nvPr>
        </p:nvSpPr>
        <p:spPr>
          <a:xfrm>
            <a:off x="3619500" y="1518945"/>
            <a:ext cx="17145000" cy="2536033"/>
          </a:xfrm>
          <a:prstGeom prst="rect">
            <a:avLst/>
          </a:prstGeom>
        </p:spPr>
        <p:txBody>
          <a:bodyPr/>
          <a:lstStyle/>
          <a:p>
            <a:pPr/>
            <a:r>
              <a:t>rstudio::conf 2017</a:t>
            </a:r>
          </a:p>
        </p:txBody>
      </p:sp>
      <p:sp>
        <p:nvSpPr>
          <p:cNvPr id="220" name="Shape 220"/>
          <p:cNvSpPr/>
          <p:nvPr/>
        </p:nvSpPr>
        <p:spPr>
          <a:xfrm>
            <a:off x="3663561" y="7605442"/>
            <a:ext cx="17056877" cy="253603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spcBef>
                <a:spcPts val="0"/>
              </a:spcBef>
              <a:defRPr sz="4600">
                <a:latin typeface="+mn-lt"/>
                <a:ea typeface="+mn-ea"/>
                <a:cs typeface="+mn-cs"/>
                <a:sym typeface="MuseoSans-300"/>
              </a:defRPr>
            </a:lvl1pPr>
          </a:lstStyle>
          <a:p>
            <a:pPr/>
            <a:r>
              <a:t>Bob Rudis • [Master] Chef des Données de Sécurité @ Rapid7</a:t>
            </a:r>
          </a:p>
        </p:txBody>
      </p:sp>
      <p:pic>
        <p:nvPicPr>
          <p:cNvPr id="221" name="mario-intro.mov"/>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184949" y="111340"/>
            <a:ext cx="571501" cy="571501"/>
          </a:xfrm>
          <a:prstGeom prst="rect">
            <a:avLst/>
          </a:prstGeom>
          <a:ln w="12700">
            <a:miter lim="400000"/>
          </a:ln>
        </p:spPr>
      </p:pic>
      <p:sp>
        <p:nvSpPr>
          <p:cNvPr id="222" name="Shape 222"/>
          <p:cNvSpPr/>
          <p:nvPr/>
        </p:nvSpPr>
        <p:spPr>
          <a:xfrm>
            <a:off x="8761412" y="9020494"/>
            <a:ext cx="68611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INSERT COIN</a:t>
            </a:r>
          </a:p>
        </p:txBody>
      </p:sp>
      <p:pic>
        <p:nvPicPr>
          <p:cNvPr id="223" name="insert.wav"/>
          <p:cNvPicPr>
            <a:picLocks noChangeAspect="0"/>
          </p:cNvPicPr>
          <p:nvPr>
            <a:audioFile r:link="rId6"/>
            <p:extLst>
              <p:ext uri="{DAA4B4D4-6D71-4841-9C94-3DE7FCFB9230}">
                <p14:media xmlns:p14="http://schemas.microsoft.com/office/powerpoint/2010/main" r:embed="rId7"/>
              </p:ext>
            </p:extLst>
          </p:nvPr>
        </p:nvPicPr>
        <p:blipFill>
          <a:blip r:embed="rId5">
            <a:extLst/>
          </a:blip>
          <a:stretch>
            <a:fillRect/>
          </a:stretch>
        </p:blipFill>
        <p:spPr>
          <a:xfrm>
            <a:off x="254000" y="11240293"/>
            <a:ext cx="571500" cy="571501"/>
          </a:xfrm>
          <a:prstGeom prst="rect">
            <a:avLst/>
          </a:prstGeom>
          <a:ln w="12700">
            <a:miter lim="400000"/>
          </a:ln>
        </p:spPr>
      </p:pic>
      <p:pic>
        <p:nvPicPr>
          <p:cNvPr id="224" name="pasted-image.tiff"/>
          <p:cNvPicPr>
            <a:picLocks noChangeAspect="1"/>
          </p:cNvPicPr>
          <p:nvPr/>
        </p:nvPicPr>
        <p:blipFill>
          <a:blip r:embed="rId8">
            <a:extLst/>
          </a:blip>
          <a:stretch>
            <a:fillRect/>
          </a:stretch>
        </p:blipFill>
        <p:spPr>
          <a:xfrm>
            <a:off x="19949972" y="12178921"/>
            <a:ext cx="1917782" cy="67098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39456577" fill="hold"/>
                                        <p:tgtEl>
                                          <p:spTgt spid="221"/>
                                        </p:tgtEl>
                                      </p:cBhvr>
                                    </p:cmd>
                                  </p:childTnLst>
                                </p:cTn>
                              </p:par>
                            </p:childTnLst>
                          </p:cTn>
                        </p:par>
                        <p:par>
                          <p:cTn id="7" fill="hold">
                            <p:stCondLst>
                              <p:cond delay="39456577"/>
                            </p:stCondLst>
                            <p:childTnLst>
                              <p:par>
                                <p:cTn id="8" presetClass="entr" nodeType="afterEffect" presetSubtype="0" presetID="1" grpId="2" fill="hold">
                                  <p:stCondLst>
                                    <p:cond delay="1000"/>
                                  </p:stCondLst>
                                  <p:iterate type="el" backwards="0">
                                    <p:tmAbs val="0"/>
                                  </p:iterate>
                                  <p:childTnLst>
                                    <p:set>
                                      <p:cBhvr>
                                        <p:cTn id="9" fill="hold"/>
                                        <p:tgtEl>
                                          <p:spTgt spid="222"/>
                                        </p:tgtEl>
                                        <p:attrNameLst>
                                          <p:attrName>style.visibility</p:attrName>
                                        </p:attrNameLst>
                                      </p:cBhvr>
                                      <p:to>
                                        <p:strVal val="visible"/>
                                      </p:to>
                                    </p:set>
                                  </p:childTnLst>
                                </p:cTn>
                              </p:par>
                            </p:childTnLst>
                          </p:cTn>
                        </p:par>
                        <p:par>
                          <p:cTn id="10" fill="hold">
                            <p:stCondLst>
                              <p:cond delay="0"/>
                            </p:stCondLst>
                            <p:childTnLst>
                              <p:par>
                                <p:cTn id="11" presetClass="emph" nodeType="afterEffect" presetSubtype="0" presetID="35" grpId="3" repeatCount="4000" fill="hold">
                                  <p:stCondLst>
                                    <p:cond delay="500"/>
                                  </p:stCondLst>
                                  <p:childTnLst>
                                    <p:anim calcmode="discrete" valueType="str">
                                      <p:cBhvr>
                                        <p:cTn id="12" dur="1000" fill="hold"/>
                                        <p:tgtEl>
                                          <p:spTgt spid="2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Class="mediacall" nodeType="clickEffect" presetSubtype="0" presetID="1" grpId="4" fill="hold">
                                  <p:stCondLst>
                                    <p:cond delay="0"/>
                                  </p:stCondLst>
                                  <p:childTnLst>
                                    <p:cmd type="call" cmd="playFrom(0.0)">
                                      <p:cBhvr>
                                        <p:cTn id="16" dur="520453" fill="hold"/>
                                        <p:tgtEl>
                                          <p:spTgt spid="223"/>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17" fill="hold" display="0">
                  <p:stCondLst>
                    <p:cond delay="indefinite"/>
                  </p:stCondLst>
                </p:cTn>
                <p:tgtEl>
                  <p:spTgt spid="221"/>
                </p:tgtEl>
              </p:cMediaNode>
            </p:audio>
            <p:audio isNarration="0">
              <p:cMediaNode mute="0" showWhenStopped="0" numSld="1" vol="100000">
                <p:cTn id="18" fill="hold" display="0">
                  <p:stCondLst>
                    <p:cond delay="indefinite"/>
                  </p:stCondLst>
                </p:cTn>
                <p:tgtEl>
                  <p:spTgt spid="223"/>
                </p:tgtEl>
              </p:cMediaNode>
            </p:audio>
          </p:childTnLst>
        </p:cTn>
      </p:par>
    </p:tnLst>
    <p:bldLst>
      <p:bldP build="whole" bldLvl="1" animBg="1" rev="0" advAuto="0" spid="222" grpId="2"/>
      <p:bldP build="whole" bldLvl="1" animBg="1" rev="0" advAuto="0" spid="222" grpId="3"/>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334" name="Shape 334"/>
          <p:cNvSpPr/>
          <p:nvPr>
            <p:ph type="body" idx="1"/>
          </p:nvPr>
        </p:nvSpPr>
        <p:spPr>
          <a:prstGeom prst="rect">
            <a:avLst/>
          </a:prstGeom>
        </p:spPr>
        <p:txBody>
          <a:bodyPr/>
          <a:lstStyle>
            <a:lvl1pPr>
              <a:defRPr>
                <a:solidFill>
                  <a:schemeClr val="accent4"/>
                </a:solidFill>
              </a:defRPr>
            </a:lvl1pPr>
          </a:lstStyle>
          <a:p>
            <a:pPr/>
            <a:r>
              <a:t>The chain should be &gt; 1</a:t>
            </a:r>
          </a:p>
        </p:txBody>
      </p:sp>
      <p:sp>
        <p:nvSpPr>
          <p:cNvPr id="335" name="Shape 335"/>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nvSpPr>
        <p:spPr>
          <a:xfrm>
            <a:off x="364520" y="3211772"/>
            <a:ext cx="23654961" cy="633511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66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cat</a:t>
            </a:r>
            <a:r>
              <a:rPr>
                <a:solidFill>
                  <a:srgbClr val="BDAE9D"/>
                </a:solidFill>
              </a:rPr>
              <a:t>(crayon::</a:t>
            </a:r>
            <a:r>
              <a:rPr b="1">
                <a:solidFill>
                  <a:srgbClr val="43A8ED"/>
                </a:solidFill>
                <a:latin typeface="Iosevka"/>
                <a:ea typeface="Iosevka"/>
                <a:cs typeface="Iosevka"/>
                <a:sym typeface="Iosevka"/>
              </a:rPr>
              <a:t>red</a:t>
            </a:r>
            <a:r>
              <a:rPr>
                <a:solidFill>
                  <a:srgbClr val="BDAE9D"/>
                </a:solidFill>
              </a:rPr>
              <a:t>(</a:t>
            </a:r>
            <a:endParaRPr>
              <a:solidFill>
                <a:srgbClr val="BDAE9D"/>
              </a:solidFill>
            </a:endParaRPr>
          </a:p>
          <a:p>
            <a:pPr>
              <a:spcBef>
                <a:spcPts val="0"/>
              </a:spcBef>
              <a:defRPr sz="66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paste0</a:t>
            </a:r>
            <a:r>
              <a:rPr>
                <a:solidFill>
                  <a:srgbClr val="BDAE9D"/>
                </a:solidFill>
              </a:rPr>
              <a:t>(</a:t>
            </a:r>
            <a:r>
              <a:rPr b="1">
                <a:solidFill>
                  <a:srgbClr val="43A8ED"/>
                </a:solidFill>
                <a:latin typeface="Iosevka"/>
                <a:ea typeface="Iosevka"/>
                <a:cs typeface="Iosevka"/>
                <a:sym typeface="Iosevka"/>
              </a:rPr>
              <a:t>sprintf</a:t>
            </a:r>
            <a:r>
              <a:rPr>
                <a:solidFill>
                  <a:srgbClr val="BDAE9D"/>
                </a:solidFill>
              </a:rPr>
              <a:t>(</a:t>
            </a:r>
            <a:r>
              <a:t>"</a:t>
            </a:r>
            <a:r>
              <a:rPr>
                <a:solidFill>
                  <a:srgbClr val="049B0B"/>
                </a:solidFill>
              </a:rPr>
              <a:t>I &lt;3 %s</a:t>
            </a:r>
            <a:r>
              <a:t>"</a:t>
            </a:r>
            <a:r>
              <a:rPr>
                <a:solidFill>
                  <a:srgbClr val="BDAE9D"/>
                </a:solidFill>
              </a:rPr>
              <a:t>,</a:t>
            </a:r>
            <a:endParaRPr>
              <a:solidFill>
                <a:srgbClr val="BDAE9D"/>
              </a:solidFill>
            </a:endParaRPr>
          </a:p>
          <a:p>
            <a:pPr>
              <a:spcBef>
                <a:spcPts val="0"/>
              </a:spcBef>
              <a:defRPr sz="66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map_chr</a:t>
            </a:r>
            <a:r>
              <a:rPr>
                <a:solidFill>
                  <a:srgbClr val="BDAE9D"/>
                </a:solidFill>
              </a:rPr>
              <a:t>(</a:t>
            </a:r>
            <a:endParaRPr>
              <a:solidFill>
                <a:srgbClr val="BDAE9D"/>
              </a:solidFill>
            </a:endParaRPr>
          </a:p>
          <a:p>
            <a:pPr>
              <a:spcBef>
                <a:spcPts val="0"/>
              </a:spcBef>
              <a:defRPr sz="66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c</a:t>
            </a:r>
            <a:r>
              <a:rPr>
                <a:solidFill>
                  <a:srgbClr val="BDAE9D"/>
                </a:solidFill>
              </a:rPr>
              <a:t>(</a:t>
            </a:r>
            <a:r>
              <a:t>"</a:t>
            </a:r>
            <a:r>
              <a:rPr>
                <a:solidFill>
                  <a:srgbClr val="049B0B"/>
                </a:solidFill>
              </a:rPr>
              <a:t>dGhpcyBhdWRpZW5jZQ==</a:t>
            </a:r>
            <a:r>
              <a:t>"</a:t>
            </a:r>
            <a:r>
              <a:rPr>
                <a:solidFill>
                  <a:srgbClr val="BDAE9D"/>
                </a:solidFill>
              </a:rPr>
              <a:t>, </a:t>
            </a:r>
            <a:r>
              <a:t>"</a:t>
            </a:r>
            <a:r>
              <a:rPr>
                <a:solidFill>
                  <a:srgbClr val="049B0B"/>
                </a:solidFill>
              </a:rPr>
              <a:t>bXkgZmFtaWx5</a:t>
            </a:r>
            <a:r>
              <a:t>"</a:t>
            </a:r>
            <a:r>
              <a:rPr>
                <a:solidFill>
                  <a:srgbClr val="BDAE9D"/>
                </a:solidFill>
              </a:rPr>
              <a:t>, </a:t>
            </a:r>
            <a:r>
              <a:t>"</a:t>
            </a:r>
            <a:r>
              <a:rPr>
                <a:solidFill>
                  <a:srgbClr val="049B0B"/>
                </a:solidFill>
              </a:rPr>
              <a:t>Ug==</a:t>
            </a:r>
            <a:r>
              <a:t>"</a:t>
            </a:r>
            <a:r>
              <a:rPr>
                <a:solidFill>
                  <a:srgbClr val="BDAE9D"/>
                </a:solidFill>
              </a:rPr>
              <a:t>),</a:t>
            </a:r>
            <a:endParaRPr>
              <a:solidFill>
                <a:srgbClr val="BDAE9D"/>
              </a:solidFill>
            </a:endParaRPr>
          </a:p>
          <a:p>
            <a:pPr>
              <a:spcBef>
                <a:spcPts val="0"/>
              </a:spcBef>
              <a:defRPr sz="66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rawToChar</a:t>
            </a:r>
            <a:r>
              <a:rPr>
                <a:solidFill>
                  <a:srgbClr val="BDAE9D"/>
                </a:solidFill>
              </a:rPr>
              <a:t>(</a:t>
            </a:r>
            <a:endParaRPr>
              <a:solidFill>
                <a:srgbClr val="BDAE9D"/>
              </a:solidFill>
            </a:endParaRPr>
          </a:p>
          <a:p>
            <a:pPr>
              <a:spcBef>
                <a:spcPts val="0"/>
              </a:spcBef>
              <a:defRPr sz="6600">
                <a:solidFill>
                  <a:srgbClr val="FFFFFF"/>
                </a:solidFill>
                <a:latin typeface="Iosevka Medium"/>
                <a:ea typeface="Iosevka Medium"/>
                <a:cs typeface="Iosevka Medium"/>
                <a:sym typeface="Iosevka Medium"/>
              </a:defRPr>
            </a:pPr>
            <a:r>
              <a:rPr>
                <a:solidFill>
                  <a:srgbClr val="BDAE9D"/>
                </a:solidFill>
              </a:rPr>
              <a:t>        openssl::</a:t>
            </a:r>
            <a:r>
              <a:rPr b="1">
                <a:solidFill>
                  <a:srgbClr val="43A8ED"/>
                </a:solidFill>
                <a:latin typeface="Iosevka"/>
                <a:ea typeface="Iosevka"/>
                <a:cs typeface="Iosevka"/>
                <a:sym typeface="Iosevka"/>
              </a:rPr>
              <a:t>base64_decode</a:t>
            </a:r>
            <a:r>
              <a:rPr>
                <a:solidFill>
                  <a:srgbClr val="BDAE9D"/>
                </a:solidFill>
              </a:rPr>
              <a:t>(.)))), collapse=</a:t>
            </a:r>
            <a:r>
              <a:t>"</a:t>
            </a:r>
            <a:r>
              <a:rPr>
                <a:solidFill>
                  <a:srgbClr val="049B0B"/>
                </a:solidFill>
              </a:rPr>
              <a:t>\n</a:t>
            </a:r>
            <a:r>
              <a:t>"</a:t>
            </a:r>
            <a:r>
              <a:rPr>
                <a:solidFill>
                  <a:srgbClr val="BDAE9D"/>
                </a:solidFill>
              </a:rPr>
              <a:t>)))</a:t>
            </a:r>
          </a:p>
        </p:txBody>
      </p:sp>
      <p:grpSp>
        <p:nvGrpSpPr>
          <p:cNvPr id="343" name="Group 343"/>
          <p:cNvGrpSpPr/>
          <p:nvPr/>
        </p:nvGrpSpPr>
        <p:grpSpPr>
          <a:xfrm>
            <a:off x="21236792" y="471090"/>
            <a:ext cx="2532452" cy="866776"/>
            <a:chOff x="0" y="0"/>
            <a:chExt cx="2532451" cy="866775"/>
          </a:xfrm>
        </p:grpSpPr>
        <p:pic>
          <p:nvPicPr>
            <p:cNvPr id="340"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41" name="Shape 341"/>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42" name="Shape 342"/>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pic>
        <p:nvPicPr>
          <p:cNvPr id="344" name="pasted-image.tiff"/>
          <p:cNvPicPr>
            <a:picLocks noChangeAspect="1"/>
          </p:cNvPicPr>
          <p:nvPr/>
        </p:nvPicPr>
        <p:blipFill>
          <a:blip r:embed="rId4">
            <a:extLst/>
          </a:blip>
          <a:stretch>
            <a:fillRect/>
          </a:stretch>
        </p:blipFill>
        <p:spPr>
          <a:xfrm>
            <a:off x="7181850" y="3244455"/>
            <a:ext cx="1203312" cy="1079895"/>
          </a:xfrm>
          <a:prstGeom prst="rect">
            <a:avLst/>
          </a:prstGeom>
          <a:ln w="12700">
            <a:miter lim="400000"/>
          </a:ln>
        </p:spPr>
      </p:pic>
      <p:pic>
        <p:nvPicPr>
          <p:cNvPr id="345" name="pasted-image.tiff"/>
          <p:cNvPicPr>
            <a:picLocks noChangeAspect="1"/>
          </p:cNvPicPr>
          <p:nvPr/>
        </p:nvPicPr>
        <p:blipFill>
          <a:blip r:embed="rId4">
            <a:extLst/>
          </a:blip>
          <a:stretch>
            <a:fillRect/>
          </a:stretch>
        </p:blipFill>
        <p:spPr>
          <a:xfrm>
            <a:off x="5378450" y="5276652"/>
            <a:ext cx="1203312" cy="1079896"/>
          </a:xfrm>
          <a:prstGeom prst="rect">
            <a:avLst/>
          </a:prstGeom>
          <a:ln w="12700">
            <a:miter lim="400000"/>
          </a:ln>
        </p:spPr>
      </p:pic>
      <p:pic>
        <p:nvPicPr>
          <p:cNvPr id="346" name="pasted-image.tiff"/>
          <p:cNvPicPr>
            <a:picLocks noChangeAspect="1"/>
          </p:cNvPicPr>
          <p:nvPr/>
        </p:nvPicPr>
        <p:blipFill>
          <a:blip r:embed="rId4">
            <a:extLst/>
          </a:blip>
          <a:stretch>
            <a:fillRect/>
          </a:stretch>
        </p:blipFill>
        <p:spPr>
          <a:xfrm>
            <a:off x="7461250" y="7435454"/>
            <a:ext cx="1203312" cy="107989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4"/>
                                        </p:tgtEl>
                                        <p:attrNameLst>
                                          <p:attrName>style.visibility</p:attrName>
                                        </p:attrNameLst>
                                      </p:cBhvr>
                                      <p:to>
                                        <p:strVal val="visible"/>
                                      </p:to>
                                    </p:set>
                                    <p:animEffect filter="dissolve" transition="in">
                                      <p:cBhvr>
                                        <p:cTn id="7" dur="1000"/>
                                        <p:tgtEl>
                                          <p:spTgt spid="344"/>
                                        </p:tgtEl>
                                      </p:cBhvr>
                                    </p:animEffect>
                                  </p:childTnLst>
                                </p:cTn>
                              </p:par>
                            </p:childTnLst>
                          </p:cTn>
                        </p:par>
                        <p:par>
                          <p:cTn id="8" fill="hold">
                            <p:stCondLst>
                              <p:cond delay="1000"/>
                            </p:stCondLst>
                            <p:childTnLst>
                              <p:par>
                                <p:cTn id="9" presetClass="entr" nodeType="afterEffect" presetID="9" grpId="2" fill="hold">
                                  <p:stCondLst>
                                    <p:cond delay="0"/>
                                  </p:stCondLst>
                                  <p:iterate type="el" backwards="0">
                                    <p:tmAbs val="0"/>
                                  </p:iterate>
                                  <p:childTnLst>
                                    <p:set>
                                      <p:cBhvr>
                                        <p:cTn id="10" fill="hold"/>
                                        <p:tgtEl>
                                          <p:spTgt spid="345"/>
                                        </p:tgtEl>
                                        <p:attrNameLst>
                                          <p:attrName>style.visibility</p:attrName>
                                        </p:attrNameLst>
                                      </p:cBhvr>
                                      <p:to>
                                        <p:strVal val="visible"/>
                                      </p:to>
                                    </p:set>
                                    <p:animEffect filter="dissolve" transition="in">
                                      <p:cBhvr>
                                        <p:cTn id="11" dur="1000"/>
                                        <p:tgtEl>
                                          <p:spTgt spid="345"/>
                                        </p:tgtEl>
                                      </p:cBhvr>
                                    </p:animEffect>
                                  </p:childTnLst>
                                </p:cTn>
                              </p:par>
                            </p:childTnLst>
                          </p:cTn>
                        </p:par>
                        <p:par>
                          <p:cTn id="12" fill="hold">
                            <p:stCondLst>
                              <p:cond delay="2000"/>
                            </p:stCondLst>
                            <p:childTnLst>
                              <p:par>
                                <p:cTn id="13" presetClass="entr" nodeType="afterEffect" presetID="9" grpId="3" fill="hold">
                                  <p:stCondLst>
                                    <p:cond delay="0"/>
                                  </p:stCondLst>
                                  <p:iterate type="el" backwards="0">
                                    <p:tmAbs val="0"/>
                                  </p:iterate>
                                  <p:childTnLst>
                                    <p:set>
                                      <p:cBhvr>
                                        <p:cTn id="14" fill="hold"/>
                                        <p:tgtEl>
                                          <p:spTgt spid="346"/>
                                        </p:tgtEl>
                                        <p:attrNameLst>
                                          <p:attrName>style.visibility</p:attrName>
                                        </p:attrNameLst>
                                      </p:cBhvr>
                                      <p:to>
                                        <p:strVal val="visible"/>
                                      </p:to>
                                    </p:set>
                                    <p:animEffect filter="dissolve" transition="in">
                                      <p:cBhvr>
                                        <p:cTn id="15"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5" grpId="2"/>
      <p:bldP build="whole" bldLvl="1" animBg="1" rev="0" advAuto="0" spid="346" grpId="3"/>
      <p:bldP build="whole" bldLvl="1" animBg="1" rev="0" advAuto="0" spid="344"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nvSpPr>
        <p:spPr>
          <a:xfrm>
            <a:off x="3135534" y="1712188"/>
            <a:ext cx="20883947" cy="102916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t>msg</a:t>
            </a:r>
            <a:r>
              <a:rPr>
                <a:solidFill>
                  <a:srgbClr val="BDAE9D"/>
                </a:solidFill>
              </a:rPr>
              <a:t> &lt;-</a:t>
            </a:r>
            <a:r>
              <a:t> </a:t>
            </a:r>
            <a:r>
              <a:rPr b="1">
                <a:solidFill>
                  <a:srgbClr val="43A8ED"/>
                </a:solidFill>
                <a:latin typeface="Iosevka"/>
                <a:ea typeface="Iosevka"/>
                <a:cs typeface="Iosevka"/>
                <a:sym typeface="Iosevka"/>
              </a:rPr>
              <a:t>c</a:t>
            </a:r>
            <a:r>
              <a:rPr>
                <a:solidFill>
                  <a:srgbClr val="BDAE9D"/>
                </a:solidFill>
              </a:rPr>
              <a:t>(</a:t>
            </a:r>
            <a:r>
              <a:t>"</a:t>
            </a:r>
            <a:r>
              <a:rPr>
                <a:solidFill>
                  <a:srgbClr val="049B0B"/>
                </a:solidFill>
              </a:rPr>
              <a:t>dGhpcyBhdWRpZW5jZQ==</a:t>
            </a:r>
            <a:r>
              <a:t>"</a:t>
            </a:r>
            <a:r>
              <a:rPr>
                <a:solidFill>
                  <a:srgbClr val="BDAE9D"/>
                </a:solidFill>
              </a:rPr>
              <a:t>, </a:t>
            </a:r>
            <a:r>
              <a:t>"</a:t>
            </a:r>
            <a:r>
              <a:rPr>
                <a:solidFill>
                  <a:srgbClr val="049B0B"/>
                </a:solidFill>
              </a:rPr>
              <a:t>bXkgZmFtaWx5</a:t>
            </a:r>
            <a:r>
              <a:t>"</a:t>
            </a:r>
            <a:r>
              <a:rPr>
                <a:solidFill>
                  <a:srgbClr val="BDAE9D"/>
                </a:solidFill>
              </a:rPr>
              <a:t>, </a:t>
            </a:r>
            <a:r>
              <a:t>"</a:t>
            </a:r>
            <a:r>
              <a:rPr>
                <a:solidFill>
                  <a:srgbClr val="049B0B"/>
                </a:solidFill>
              </a:rPr>
              <a:t>Ug==</a:t>
            </a:r>
            <a:r>
              <a:t>"</a:t>
            </a:r>
            <a:r>
              <a:rPr>
                <a:solidFill>
                  <a:srgbClr val="BDAE9D"/>
                </a:solidFill>
              </a:rPr>
              <a: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t>decoded_msg &lt;-</a:t>
            </a:r>
            <a:r>
              <a:rPr>
                <a:solidFill>
                  <a:srgbClr val="049B0A"/>
                </a:solidFill>
              </a:rPr>
              <a:t> </a:t>
            </a:r>
            <a:r>
              <a:rPr b="1">
                <a:solidFill>
                  <a:srgbClr val="43A8ED"/>
                </a:solidFill>
                <a:latin typeface="Iosevka"/>
                <a:ea typeface="Iosevka"/>
                <a:cs typeface="Iosevka"/>
                <a:sym typeface="Iosevka"/>
              </a:rPr>
              <a:t>lapply</a:t>
            </a:r>
            <a:r>
              <a:t>(msg, openssl::base64_decode)</a:t>
            </a:r>
          </a:p>
          <a:p>
            <a:pPr>
              <a:spcBef>
                <a:spcPts val="0"/>
              </a:spcBef>
              <a:defRPr sz="5800">
                <a:solidFill>
                  <a:srgbClr val="FFFFFF"/>
                </a:solidFill>
                <a:latin typeface="Iosevka Medium"/>
                <a:ea typeface="Iosevka Medium"/>
                <a:cs typeface="Iosevka Medium"/>
                <a:sym typeface="Iosevka Medium"/>
              </a:defRPr>
            </a:pPr>
            <a:r>
              <a:t>decoded_msg &lt;-</a:t>
            </a:r>
            <a:r>
              <a:rPr>
                <a:solidFill>
                  <a:srgbClr val="049B0A"/>
                </a:solidFill>
              </a:rPr>
              <a:t> </a:t>
            </a:r>
            <a:r>
              <a:rPr b="1">
                <a:solidFill>
                  <a:srgbClr val="43A8ED"/>
                </a:solidFill>
                <a:latin typeface="Iosevka"/>
                <a:ea typeface="Iosevka"/>
                <a:cs typeface="Iosevka"/>
                <a:sym typeface="Iosevka"/>
              </a:rPr>
              <a:t>sapply</a:t>
            </a:r>
            <a:r>
              <a:t>(decoded_msg, rawToChar,</a:t>
            </a:r>
          </a:p>
          <a:p>
            <a:pPr>
              <a:spcBef>
                <a:spcPts val="0"/>
              </a:spcBef>
              <a:defRPr sz="5800">
                <a:solidFill>
                  <a:srgbClr val="FFFFFF"/>
                </a:solidFill>
                <a:latin typeface="Iosevka Medium"/>
                <a:ea typeface="Iosevka Medium"/>
                <a:cs typeface="Iosevka Medium"/>
                <a:sym typeface="Iosevka Medium"/>
              </a:defRPr>
            </a:pPr>
            <a:r>
              <a:t>                      USE.NAMES = FALSE)</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t>output &lt;-</a:t>
            </a:r>
            <a:r>
              <a:rPr>
                <a:solidFill>
                  <a:srgbClr val="049B0A"/>
                </a:solidFill>
              </a:rPr>
              <a:t> </a:t>
            </a:r>
            <a:r>
              <a:rPr b="1">
                <a:solidFill>
                  <a:srgbClr val="43A8ED"/>
                </a:solidFill>
                <a:latin typeface="Iosevka"/>
                <a:ea typeface="Iosevka"/>
                <a:cs typeface="Iosevka"/>
                <a:sym typeface="Iosevka"/>
              </a:rPr>
              <a:t>paste0</a:t>
            </a:r>
            <a:r>
              <a:t>(</a:t>
            </a:r>
            <a:r>
              <a:rPr b="1">
                <a:solidFill>
                  <a:srgbClr val="43A8ED"/>
                </a:solidFill>
                <a:latin typeface="Iosevka"/>
                <a:ea typeface="Iosevka"/>
                <a:cs typeface="Iosevka"/>
                <a:sym typeface="Iosevka"/>
              </a:rPr>
              <a:t>sprintf</a:t>
            </a:r>
            <a:r>
              <a:t>(</a:t>
            </a:r>
            <a:r>
              <a:rPr>
                <a:solidFill>
                  <a:srgbClr val="049B0A"/>
                </a:solidFill>
              </a:rPr>
              <a:t>"I &lt;3 %s"</a:t>
            </a:r>
            <a:r>
              <a:t>, decoded_msg),</a:t>
            </a:r>
          </a:p>
          <a:p>
            <a:pPr>
              <a:spcBef>
                <a:spcPts val="0"/>
              </a:spcBef>
              <a:defRPr sz="5800">
                <a:solidFill>
                  <a:srgbClr val="FFFFFF"/>
                </a:solidFill>
                <a:latin typeface="Iosevka Medium"/>
                <a:ea typeface="Iosevka Medium"/>
                <a:cs typeface="Iosevka Medium"/>
                <a:sym typeface="Iosevka Medium"/>
              </a:defRPr>
            </a:pPr>
            <a:r>
              <a:t>                 collapse=</a:t>
            </a:r>
            <a:r>
              <a:rPr>
                <a:solidFill>
                  <a:srgbClr val="049B0A"/>
                </a:solidFill>
              </a:rPr>
              <a:t>"\n"</a:t>
            </a:r>
            <a:r>
              <a:t>)</a:t>
            </a:r>
          </a:p>
          <a:p>
            <a:pPr>
              <a:spcBef>
                <a:spcPts val="0"/>
              </a:spcBef>
              <a:defRPr sz="5800">
                <a:solidFill>
                  <a:srgbClr val="FFFFFF"/>
                </a:solidFill>
                <a:latin typeface="Iosevka Medium"/>
                <a:ea typeface="Iosevka Medium"/>
                <a:cs typeface="Iosevka Medium"/>
                <a:sym typeface="Iosevka Medium"/>
              </a:defRPr>
            </a:pPr>
            <a:r>
              <a:t>output &lt;-</a:t>
            </a:r>
            <a:r>
              <a:rPr>
                <a:solidFill>
                  <a:srgbClr val="049B0A"/>
                </a:solidFill>
              </a:rPr>
              <a:t> </a:t>
            </a:r>
            <a:r>
              <a:t>crayon::</a:t>
            </a:r>
            <a:r>
              <a:rPr b="1">
                <a:solidFill>
                  <a:srgbClr val="43A8ED"/>
                </a:solidFill>
                <a:latin typeface="Iosevka"/>
                <a:ea typeface="Iosevka"/>
                <a:cs typeface="Iosevka"/>
                <a:sym typeface="Iosevka"/>
              </a:rPr>
              <a:t>red</a:t>
            </a:r>
            <a:r>
              <a:t>(output)</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cat</a:t>
            </a:r>
            <a:r>
              <a:t>(output)</a:t>
            </a:r>
          </a:p>
        </p:txBody>
      </p:sp>
      <p:grpSp>
        <p:nvGrpSpPr>
          <p:cNvPr id="354" name="Group 354"/>
          <p:cNvGrpSpPr/>
          <p:nvPr/>
        </p:nvGrpSpPr>
        <p:grpSpPr>
          <a:xfrm>
            <a:off x="21236792" y="471090"/>
            <a:ext cx="2532452" cy="866776"/>
            <a:chOff x="0" y="0"/>
            <a:chExt cx="2532451" cy="866775"/>
          </a:xfrm>
        </p:grpSpPr>
        <p:pic>
          <p:nvPicPr>
            <p:cNvPr id="351"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52" name="Shape 352"/>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53" name="Shape 353"/>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pic>
        <p:nvPicPr>
          <p:cNvPr id="355" name="smw_coin.wav"/>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312503" y="419669"/>
            <a:ext cx="571501" cy="571501"/>
          </a:xfrm>
          <a:prstGeom prst="rect">
            <a:avLst/>
          </a:prstGeom>
          <a:ln w="12700">
            <a:miter lim="400000"/>
          </a:ln>
        </p:spPr>
      </p:pic>
      <p:pic>
        <p:nvPicPr>
          <p:cNvPr id="356" name="coin.png"/>
          <p:cNvPicPr>
            <a:picLocks noChangeAspect="1"/>
          </p:cNvPicPr>
          <p:nvPr/>
        </p:nvPicPr>
        <p:blipFill>
          <a:blip r:embed="rId7">
            <a:extLst/>
          </a:blip>
          <a:stretch>
            <a:fillRect/>
          </a:stretch>
        </p:blipFill>
        <p:spPr>
          <a:xfrm>
            <a:off x="1165430" y="3986408"/>
            <a:ext cx="866776" cy="866776"/>
          </a:xfrm>
          <a:prstGeom prst="rect">
            <a:avLst/>
          </a:prstGeom>
          <a:ln w="12700">
            <a:miter lim="400000"/>
          </a:ln>
        </p:spPr>
      </p:pic>
      <p:pic>
        <p:nvPicPr>
          <p:cNvPr id="357" name="coin.png"/>
          <p:cNvPicPr>
            <a:picLocks noChangeAspect="1"/>
          </p:cNvPicPr>
          <p:nvPr/>
        </p:nvPicPr>
        <p:blipFill>
          <a:blip r:embed="rId7">
            <a:extLst/>
          </a:blip>
          <a:stretch>
            <a:fillRect/>
          </a:stretch>
        </p:blipFill>
        <p:spPr>
          <a:xfrm>
            <a:off x="1165430" y="8449642"/>
            <a:ext cx="866776" cy="866776"/>
          </a:xfrm>
          <a:prstGeom prst="rect">
            <a:avLst/>
          </a:prstGeom>
          <a:ln w="12700">
            <a:miter lim="400000"/>
          </a:ln>
        </p:spPr>
      </p:pic>
      <p:pic>
        <p:nvPicPr>
          <p:cNvPr id="358" name="smw_coin.wav"/>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439503" y="546669"/>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419092" fill="hold"/>
                                        <p:tgtEl>
                                          <p:spTgt spid="355"/>
                                        </p:tgtEl>
                                      </p:cBhvr>
                                    </p:cmd>
                                  </p:childTnLst>
                                </p:cTn>
                              </p:par>
                            </p:childTnLst>
                          </p:cTn>
                        </p:par>
                        <p:par>
                          <p:cTn id="7" fill="hold">
                            <p:stCondLst>
                              <p:cond delay="419092"/>
                            </p:stCondLst>
                            <p:childTnLst>
                              <p:par>
                                <p:cTn id="8" presetClass="entr" nodeType="afterEffect" presetSubtype="10" presetID="19" grpId="2" fill="hold">
                                  <p:stCondLst>
                                    <p:cond delay="0"/>
                                  </p:stCondLst>
                                  <p:iterate type="el" backwards="0">
                                    <p:tmAbs val="0"/>
                                  </p:iterate>
                                  <p:childTnLst>
                                    <p:set>
                                      <p:cBhvr>
                                        <p:cTn id="9" fill="hold"/>
                                        <p:tgtEl>
                                          <p:spTgt spid="356"/>
                                        </p:tgtEl>
                                        <p:attrNameLst>
                                          <p:attrName>style.visibility</p:attrName>
                                        </p:attrNameLst>
                                      </p:cBhvr>
                                      <p:to>
                                        <p:strVal val="visible"/>
                                      </p:to>
                                    </p:set>
                                    <p:anim calcmode="lin" valueType="num">
                                      <p:cBhvr>
                                        <p:cTn id="10" dur="1500" fill="hold"/>
                                        <p:tgtEl>
                                          <p:spTgt spid="356"/>
                                        </p:tgtEl>
                                        <p:attrNameLst>
                                          <p:attrName>ppt_w</p:attrName>
                                        </p:attrNameLst>
                                      </p:cBhvr>
                                      <p:tavLst>
                                        <p:tav tm="0" fmla="#ppt_w*sin(2.5*pi*$)">
                                          <p:val>
                                            <p:fltVal val="0"/>
                                          </p:val>
                                        </p:tav>
                                        <p:tav tm="100000">
                                          <p:val>
                                            <p:fltVal val="1"/>
                                          </p:val>
                                        </p:tav>
                                      </p:tavLst>
                                    </p:anim>
                                    <p:anim calcmode="lin" valueType="num">
                                      <p:cBhvr>
                                        <p:cTn id="11" dur="1500" fill="hold"/>
                                        <p:tgtEl>
                                          <p:spTgt spid="356"/>
                                        </p:tgtEl>
                                        <p:attrNameLst>
                                          <p:attrName>ppt_h</p:attrName>
                                        </p:attrNameLst>
                                      </p:cBhvr>
                                      <p:tavLst>
                                        <p:tav tm="0">
                                          <p:val>
                                            <p:strVal val="#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19" grpId="3" fill="hold">
                                  <p:stCondLst>
                                    <p:cond delay="0"/>
                                  </p:stCondLst>
                                  <p:iterate type="el" backwards="0">
                                    <p:tmAbs val="0"/>
                                  </p:iterate>
                                  <p:childTnLst>
                                    <p:set>
                                      <p:cBhvr>
                                        <p:cTn id="15" fill="hold"/>
                                        <p:tgtEl>
                                          <p:spTgt spid="357"/>
                                        </p:tgtEl>
                                        <p:attrNameLst>
                                          <p:attrName>style.visibility</p:attrName>
                                        </p:attrNameLst>
                                      </p:cBhvr>
                                      <p:to>
                                        <p:strVal val="visible"/>
                                      </p:to>
                                    </p:set>
                                    <p:anim calcmode="lin" valueType="num">
                                      <p:cBhvr>
                                        <p:cTn id="16" dur="1500" fill="hold"/>
                                        <p:tgtEl>
                                          <p:spTgt spid="357"/>
                                        </p:tgtEl>
                                        <p:attrNameLst>
                                          <p:attrName>ppt_w</p:attrName>
                                        </p:attrNameLst>
                                      </p:cBhvr>
                                      <p:tavLst>
                                        <p:tav tm="0" fmla="#ppt_w*sin(2.5*pi*$)">
                                          <p:val>
                                            <p:fltVal val="0"/>
                                          </p:val>
                                        </p:tav>
                                        <p:tav tm="100000">
                                          <p:val>
                                            <p:fltVal val="1"/>
                                          </p:val>
                                        </p:tav>
                                      </p:tavLst>
                                    </p:anim>
                                    <p:anim calcmode="lin" valueType="num">
                                      <p:cBhvr>
                                        <p:cTn id="17" dur="1500" fill="hold"/>
                                        <p:tgtEl>
                                          <p:spTgt spid="357"/>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Class="mediacall" nodeType="afterEffect" presetSubtype="0" presetID="1" grpId="4" fill="hold">
                                  <p:stCondLst>
                                    <p:cond delay="0"/>
                                  </p:stCondLst>
                                  <p:childTnLst>
                                    <p:cmd type="call" cmd="playFrom(0.0)">
                                      <p:cBhvr>
                                        <p:cTn id="20" dur="419092" fill="hold"/>
                                        <p:tgtEl>
                                          <p:spTgt spid="358"/>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21" fill="hold" display="0">
                  <p:stCondLst>
                    <p:cond delay="indefinite"/>
                  </p:stCondLst>
                </p:cTn>
                <p:tgtEl>
                  <p:spTgt spid="358"/>
                </p:tgtEl>
              </p:cMediaNode>
            </p:audio>
            <p:audio isNarration="0">
              <p:cMediaNode mute="0" showWhenStopped="0" numSld="1" vol="100000">
                <p:cTn id="22" fill="hold" display="0">
                  <p:stCondLst>
                    <p:cond delay="indefinite"/>
                  </p:stCondLst>
                </p:cTn>
                <p:tgtEl>
                  <p:spTgt spid="355"/>
                </p:tgtEl>
              </p:cMediaNode>
            </p:audio>
          </p:childTnLst>
        </p:cTn>
      </p:par>
    </p:tnLst>
    <p:bldLst>
      <p:bldP build="whole" bldLvl="1" animBg="1" rev="0" advAuto="0" spid="356" grpId="2"/>
      <p:bldP build="whole" bldLvl="1" animBg="1" rev="0" advAuto="0" spid="357" grpId="3"/>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nvSpPr>
        <p:spPr>
          <a:xfrm>
            <a:off x="1239090" y="2875882"/>
            <a:ext cx="22444076" cy="728846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65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a:t>
            </a:r>
            <a:r>
              <a:t>("</a:t>
            </a:r>
            <a:r>
              <a:rPr>
                <a:solidFill>
                  <a:srgbClr val="049B0B"/>
                </a:solidFill>
              </a:rPr>
              <a:t>dGhpcyBhdWRpZW5jZQ==</a:t>
            </a:r>
            <a:r>
              <a:t>"</a:t>
            </a:r>
            <a:r>
              <a:rPr>
                <a:solidFill>
                  <a:srgbClr val="BDAE9D"/>
                </a:solidFill>
              </a:rPr>
              <a:t>, </a:t>
            </a:r>
            <a:r>
              <a:t>"</a:t>
            </a:r>
            <a:r>
              <a:rPr>
                <a:solidFill>
                  <a:srgbClr val="049B0B"/>
                </a:solidFill>
              </a:rPr>
              <a:t>bXkgZmFtaWx5</a:t>
            </a:r>
            <a:r>
              <a:t>"</a:t>
            </a:r>
            <a:r>
              <a:rPr>
                <a:solidFill>
                  <a:srgbClr val="BDAE9D"/>
                </a:solidFill>
              </a:rPr>
              <a:t>, </a:t>
            </a:r>
            <a:r>
              <a:t>"</a:t>
            </a:r>
            <a:r>
              <a:rPr>
                <a:solidFill>
                  <a:srgbClr val="049B0B"/>
                </a:solidFill>
              </a:rPr>
              <a:t>Ug==</a:t>
            </a:r>
            <a:r>
              <a:t>")</a:t>
            </a:r>
            <a:r>
              <a:rPr>
                <a:solidFill>
                  <a:srgbClr val="BDAE9D"/>
                </a:solidFill>
              </a:rPr>
              <a:t> %&gt;%</a:t>
            </a:r>
            <a:endParaRPr>
              <a:solidFill>
                <a:srgbClr val="BDAE9D"/>
              </a:solidFill>
            </a:endParaRPr>
          </a:p>
          <a:p>
            <a:pPr>
              <a:spcBef>
                <a:spcPts val="0"/>
              </a:spcBef>
              <a:defRPr sz="65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a:t>
            </a:r>
            <a:r>
              <a:t>(</a:t>
            </a:r>
            <a:r>
              <a:rPr>
                <a:solidFill>
                  <a:srgbClr val="BDAE9D"/>
                </a:solidFill>
              </a:rPr>
              <a:t>openssl::</a:t>
            </a:r>
            <a:r>
              <a:rPr b="1">
                <a:solidFill>
                  <a:srgbClr val="43A8ED"/>
                </a:solidFill>
                <a:latin typeface="Iosevka"/>
                <a:ea typeface="Iosevka"/>
                <a:cs typeface="Iosevka"/>
                <a:sym typeface="Iosevka"/>
              </a:rPr>
              <a:t>base64_decode</a:t>
            </a:r>
            <a:r>
              <a:t>)</a:t>
            </a:r>
            <a:r>
              <a:rPr>
                <a:solidFill>
                  <a:srgbClr val="BDAE9D"/>
                </a:solidFill>
              </a:rPr>
              <a:t> %&gt;%</a:t>
            </a:r>
            <a:endParaRPr>
              <a:solidFill>
                <a:srgbClr val="BDAE9D"/>
              </a:solidFill>
            </a:endParaRPr>
          </a:p>
          <a:p>
            <a:pPr>
              <a:spcBef>
                <a:spcPts val="0"/>
              </a:spcBef>
              <a:defRPr sz="65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map_chr</a:t>
            </a:r>
            <a:r>
              <a:t>(</a:t>
            </a:r>
            <a:r>
              <a:rPr b="1">
                <a:solidFill>
                  <a:srgbClr val="43A8ED"/>
                </a:solidFill>
                <a:latin typeface="Iosevka"/>
                <a:ea typeface="Iosevka"/>
                <a:cs typeface="Iosevka"/>
                <a:sym typeface="Iosevka"/>
              </a:rPr>
              <a:t>rawToChar</a:t>
            </a:r>
            <a:r>
              <a:t>)</a:t>
            </a:r>
            <a:r>
              <a:rPr>
                <a:solidFill>
                  <a:srgbClr val="BDAE9D"/>
                </a:solidFill>
              </a:rPr>
              <a:t> %&gt;%</a:t>
            </a:r>
            <a:endParaRPr>
              <a:solidFill>
                <a:srgbClr val="BDAE9D"/>
              </a:solidFill>
            </a:endParaRPr>
          </a:p>
          <a:p>
            <a:pPr>
              <a:spcBef>
                <a:spcPts val="0"/>
              </a:spcBef>
              <a:defRPr sz="65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sprintf</a:t>
            </a:r>
            <a:r>
              <a:t>(</a:t>
            </a:r>
            <a:r>
              <a:rPr>
                <a:solidFill>
                  <a:srgbClr val="BDAE9D"/>
                </a:solidFill>
              </a:rPr>
              <a:t>fmt = </a:t>
            </a:r>
            <a:r>
              <a:t>"</a:t>
            </a:r>
            <a:r>
              <a:rPr>
                <a:solidFill>
                  <a:srgbClr val="049B0A"/>
                </a:solidFill>
              </a:rPr>
              <a:t>I &lt;3 %s</a:t>
            </a:r>
            <a:r>
              <a:t>")</a:t>
            </a:r>
            <a:r>
              <a:rPr>
                <a:solidFill>
                  <a:srgbClr val="BDAE9D"/>
                </a:solidFill>
              </a:rPr>
              <a:t> %&gt;%</a:t>
            </a:r>
            <a:endParaRPr>
              <a:solidFill>
                <a:srgbClr val="BDAE9D"/>
              </a:solidFill>
            </a:endParaRPr>
          </a:p>
          <a:p>
            <a:pPr>
              <a:spcBef>
                <a:spcPts val="0"/>
              </a:spcBef>
              <a:defRPr sz="65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paste0</a:t>
            </a:r>
            <a:r>
              <a:t>(collapse = </a:t>
            </a:r>
            <a:r>
              <a:rPr>
                <a:solidFill>
                  <a:srgbClr val="049B0A"/>
                </a:solidFill>
              </a:rPr>
              <a:t>"\n"</a:t>
            </a:r>
            <a:r>
              <a:t>) </a:t>
            </a:r>
            <a:r>
              <a:rPr>
                <a:solidFill>
                  <a:srgbClr val="BDAE9D"/>
                </a:solidFill>
              </a:rPr>
              <a:t>%&gt;%</a:t>
            </a:r>
          </a:p>
          <a:p>
            <a:pPr>
              <a:spcBef>
                <a:spcPts val="0"/>
              </a:spcBef>
              <a:defRPr sz="6500">
                <a:solidFill>
                  <a:srgbClr val="FFFFFF"/>
                </a:solidFill>
                <a:latin typeface="Iosevka Medium"/>
                <a:ea typeface="Iosevka Medium"/>
                <a:cs typeface="Iosevka Medium"/>
                <a:sym typeface="Iosevka Medium"/>
              </a:defRPr>
            </a:pPr>
            <a:r>
              <a:rPr>
                <a:solidFill>
                  <a:srgbClr val="049B0A"/>
                </a:solidFill>
              </a:rPr>
              <a:t>  </a:t>
            </a:r>
            <a:r>
              <a:rPr>
                <a:solidFill>
                  <a:srgbClr val="BDAE9D"/>
                </a:solidFill>
              </a:rPr>
              <a:t>crayon</a:t>
            </a:r>
            <a:r>
              <a:rPr b="1">
                <a:solidFill>
                  <a:srgbClr val="43A8ED"/>
                </a:solidFill>
                <a:latin typeface="Iosevka"/>
                <a:ea typeface="Iosevka"/>
                <a:cs typeface="Iosevka"/>
                <a:sym typeface="Iosevka"/>
              </a:rPr>
              <a:t>::red</a:t>
            </a:r>
            <a:r>
              <a:t>() </a:t>
            </a:r>
            <a:r>
              <a:rPr>
                <a:solidFill>
                  <a:srgbClr val="BDAE9D"/>
                </a:solidFill>
              </a:rPr>
              <a:t>%&gt;%</a:t>
            </a:r>
          </a:p>
          <a:p>
            <a:pPr>
              <a:spcBef>
                <a:spcPts val="0"/>
              </a:spcBef>
              <a:defRPr sz="65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cat</a:t>
            </a:r>
            <a:r>
              <a:t>()</a:t>
            </a:r>
          </a:p>
        </p:txBody>
      </p:sp>
      <p:pic>
        <p:nvPicPr>
          <p:cNvPr id="363"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pic>
        <p:nvPicPr>
          <p:cNvPr id="364" name="pasted-image.tiff"/>
          <p:cNvPicPr>
            <a:picLocks noChangeAspect="0"/>
          </p:cNvPicPr>
          <p:nvPr/>
        </p:nvPicPr>
        <p:blipFill>
          <a:blip r:embed="rId4">
            <a:extLst/>
          </a:blip>
          <a:stretch>
            <a:fillRect/>
          </a:stretch>
        </p:blipFill>
        <p:spPr>
          <a:xfrm>
            <a:off x="1291238" y="3791418"/>
            <a:ext cx="497466" cy="627961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5" grpId="1" fill="hold">
                                  <p:stCondLst>
                                    <p:cond delay="0"/>
                                  </p:stCondLst>
                                  <p:iterate type="el" backwards="0">
                                    <p:tmAbs val="0"/>
                                  </p:iterate>
                                  <p:childTnLst>
                                    <p:set>
                                      <p:cBhvr>
                                        <p:cTn id="6" fill="hold"/>
                                        <p:tgtEl>
                                          <p:spTgt spid="363"/>
                                        </p:tgtEl>
                                        <p:attrNameLst>
                                          <p:attrName>style.visibility</p:attrName>
                                        </p:attrNameLst>
                                      </p:cBhvr>
                                      <p:to>
                                        <p:strVal val="visible"/>
                                      </p:to>
                                    </p:set>
                                    <p:anim calcmode="lin" valueType="num">
                                      <p:cBhvr>
                                        <p:cTn id="7" dur="2500" fill="hold"/>
                                        <p:tgtEl>
                                          <p:spTgt spid="363"/>
                                        </p:tgtEl>
                                        <p:attrNameLst>
                                          <p:attrName>ppt_w</p:attrName>
                                        </p:attrNameLst>
                                      </p:cBhvr>
                                      <p:tavLst>
                                        <p:tav tm="0">
                                          <p:val>
                                            <p:fltVal val="0"/>
                                          </p:val>
                                        </p:tav>
                                        <p:tav tm="100000">
                                          <p:val>
                                            <p:strVal val="#ppt_w"/>
                                          </p:val>
                                        </p:tav>
                                      </p:tavLst>
                                    </p:anim>
                                    <p:anim calcmode="lin" valueType="num">
                                      <p:cBhvr>
                                        <p:cTn id="8" dur="2500" fill="hold"/>
                                        <p:tgtEl>
                                          <p:spTgt spid="363"/>
                                        </p:tgtEl>
                                        <p:attrNameLst>
                                          <p:attrName>ppt_h</p:attrName>
                                        </p:attrNameLst>
                                      </p:cBhvr>
                                      <p:tavLst>
                                        <p:tav tm="0">
                                          <p:val>
                                            <p:fltVal val="0"/>
                                          </p:val>
                                        </p:tav>
                                        <p:tav tm="100000">
                                          <p:val>
                                            <p:strVal val="#ppt_h"/>
                                          </p:val>
                                        </p:tav>
                                      </p:tavLst>
                                    </p:anim>
                                    <p:anim calcmode="lin" valueType="num">
                                      <p:cBhvr>
                                        <p:cTn id="9" dur="2500" fill="hold"/>
                                        <p:tgtEl>
                                          <p:spTgt spid="363"/>
                                        </p:tgtEl>
                                        <p:attrNameLst>
                                          <p:attrName>ppt_x</p:attrName>
                                        </p:attrNameLst>
                                      </p:cBhvr>
                                      <p:tavLst>
                                        <p:tav tm="0" fmla="#ppt_x+(cos(-2*pi*(1-$))*-#ppt_x-sin(-2*pi*(1-$))*(1-#ppt_y))*(1-$)">
                                          <p:val>
                                            <p:fltVal val="0"/>
                                          </p:val>
                                        </p:tav>
                                        <p:tav tm="100000">
                                          <p:val>
                                            <p:fltVal val="1"/>
                                          </p:val>
                                        </p:tav>
                                      </p:tavLst>
                                    </p:anim>
                                    <p:anim calcmode="lin" valueType="num">
                                      <p:cBhvr>
                                        <p:cTn id="10" dur="2500" fill="hold"/>
                                        <p:tgtEl>
                                          <p:spTgt spid="36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0"/>
                            </p:stCondLst>
                            <p:childTnLst>
                              <p:par>
                                <p:cTn id="12" presetClass="emph" nodeType="afterEffect" presetSubtype="0" presetID="26" grpId="2" fill="hold">
                                  <p:stCondLst>
                                    <p:cond delay="0"/>
                                  </p:stCondLst>
                                  <p:childTnLst>
                                    <p:animEffect filter="fade" transition="out">
                                      <p:cBhvr>
                                        <p:cTn id="13" dur="1000" fill="hold" tmFilter="0, 0; .2, .5; .8, .5; 1, 0"/>
                                        <p:tgtEl>
                                          <p:spTgt spid="363"/>
                                        </p:tgtEl>
                                      </p:cBhvr>
                                    </p:animEffect>
                                    <p:animScale>
                                      <p:cBhvr>
                                        <p:cTn id="14" dur="500" fill="hold" autoRev="1"/>
                                        <p:tgtEl>
                                          <p:spTgt spid="36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3" fill="hold">
                                  <p:stCondLst>
                                    <p:cond delay="0"/>
                                  </p:stCondLst>
                                  <p:iterate type="el" backwards="0">
                                    <p:tmAbs val="0"/>
                                  </p:iterate>
                                  <p:childTnLst>
                                    <p:set>
                                      <p:cBhvr>
                                        <p:cTn id="18" fill="hold"/>
                                        <p:tgtEl>
                                          <p:spTgt spid="3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path" nodeType="clickEffect" presetSubtype="0" presetID="-1" grpId="4" accel="50000" decel="50000" fill="hold">
                                  <p:stCondLst>
                                    <p:cond delay="0"/>
                                  </p:stCondLst>
                                  <p:childTnLst>
                                    <p:animMotion path="M 0.000000 0.000000 L -0.879506 0.000075" origin="layout" pathEditMode="relative">
                                      <p:cBhvr>
                                        <p:cTn id="22" dur="1000" fill="hold"/>
                                        <p:tgtEl>
                                          <p:spTgt spid="363"/>
                                        </p:tgtEl>
                                        <p:attrNameLst>
                                          <p:attrName>ppt_x</p:attrName>
                                          <p:attrName>ppt_y</p:attrName>
                                        </p:attrNameLst>
                                      </p:cBhvr>
                                    </p:animMotion>
                                  </p:childTnLst>
                                </p:cTn>
                              </p:par>
                            </p:childTnLst>
                          </p:cTn>
                        </p:par>
                        <p:par>
                          <p:cTn id="23" fill="hold">
                            <p:stCondLst>
                              <p:cond delay="0"/>
                            </p:stCondLst>
                            <p:childTnLst>
                              <p:par>
                                <p:cTn id="24" presetClass="path" nodeType="afterEffect" presetSubtype="0" presetID="-1" grpId="5" accel="50000" decel="50000" fill="hold">
                                  <p:stCondLst>
                                    <p:cond delay="0"/>
                                  </p:stCondLst>
                                  <p:childTnLst>
                                    <p:animMotion path="M -0.879506 0.000075 L -0.877623 0.172729" origin="layout" pathEditMode="relative">
                                      <p:cBhvr>
                                        <p:cTn id="25" dur="1000" fill="hold"/>
                                        <p:tgtEl>
                                          <p:spTgt spid="363"/>
                                        </p:tgtEl>
                                        <p:attrNameLst>
                                          <p:attrName>ppt_x</p:attrName>
                                          <p:attrName>ppt_y</p:attrName>
                                        </p:attrNameLst>
                                      </p:cBhvr>
                                    </p:animMotion>
                                  </p:childTnLst>
                                </p:cTn>
                              </p:par>
                            </p:childTnLst>
                          </p:cTn>
                        </p:par>
                        <p:par>
                          <p:cTn id="26" fill="hold">
                            <p:stCondLst>
                              <p:cond delay="0"/>
                            </p:stCondLst>
                            <p:childTnLst>
                              <p:par>
                                <p:cTn id="27" presetClass="emph" nodeType="withEffect" presetID="9" grpId="6" fill="hold">
                                  <p:stCondLst>
                                    <p:cond delay="0"/>
                                  </p:stCondLst>
                                  <p:childTnLst>
                                    <p:set>
                                      <p:cBhvr>
                                        <p:cTn id="28" dur="indefinite" fill="hold"/>
                                        <p:tgtEl>
                                          <p:spTgt spid="363"/>
                                        </p:tgtEl>
                                        <p:attrNameLst>
                                          <p:attrName>style.opacity</p:attrName>
                                        </p:attrNameLst>
                                      </p:cBhvr>
                                      <p:to>
                                        <p:strVal val="0.00"/>
                                      </p:to>
                                    </p:set>
                                    <p:animEffect filter="image" prLst="opacity: 0.00; ">
                                      <p:cBhvr>
                                        <p:cTn id="29" dur="indefinite" fill="hold"/>
                                        <p:tgtEl>
                                          <p:spTgt spid="363"/>
                                        </p:tgtEl>
                                      </p:cBhvr>
                                    </p:animEffect>
                                  </p:childTnLst>
                                </p:cTn>
                              </p:par>
                            </p:childTnLst>
                          </p:cTn>
                        </p:par>
                        <p:par>
                          <p:cTn id="30" fill="hold">
                            <p:stCondLst>
                              <p:cond delay="0"/>
                            </p:stCondLst>
                            <p:childTnLst>
                              <p:par>
                                <p:cTn id="31" presetClass="path" nodeType="afterEffect" presetSubtype="0" presetID="-1" grpId="7" accel="50000" decel="50000" fill="hold">
                                  <p:stCondLst>
                                    <p:cond delay="0"/>
                                  </p:stCondLst>
                                  <p:childTnLst>
                                    <p:animMotion path="M -0.877623 0.172729 L -0.879476 0.720226" origin="layout" pathEditMode="relative">
                                      <p:cBhvr>
                                        <p:cTn id="32" dur="1000" fill="hold"/>
                                        <p:tgtEl>
                                          <p:spTgt spid="363"/>
                                        </p:tgtEl>
                                        <p:attrNameLst>
                                          <p:attrName>ppt_x</p:attrName>
                                          <p:attrName>ppt_y</p:attrName>
                                        </p:attrNameLst>
                                      </p:cBhvr>
                                    </p:animMotion>
                                  </p:childTnLst>
                                </p:cTn>
                              </p:par>
                            </p:childTnLst>
                          </p:cTn>
                        </p:par>
                        <p:par>
                          <p:cTn id="33" fill="hold">
                            <p:stCondLst>
                              <p:cond delay="0"/>
                            </p:stCondLst>
                            <p:childTnLst>
                              <p:par>
                                <p:cTn id="34" presetClass="emph" nodeType="afterEffect" presetID="9" grpId="8" fill="hold">
                                  <p:stCondLst>
                                    <p:cond delay="0"/>
                                  </p:stCondLst>
                                  <p:childTnLst>
                                    <p:set>
                                      <p:cBhvr>
                                        <p:cTn id="35" dur="indefinite" fill="hold"/>
                                        <p:tgtEl>
                                          <p:spTgt spid="363"/>
                                        </p:tgtEl>
                                        <p:attrNameLst>
                                          <p:attrName>style.opacity</p:attrName>
                                        </p:attrNameLst>
                                      </p:cBhvr>
                                      <p:to>
                                        <p:strVal val="1.00"/>
                                      </p:to>
                                    </p:set>
                                    <p:animEffect filter="image" prLst="opacity: 1.00; ">
                                      <p:cBhvr>
                                        <p:cTn id="36" dur="indefinite" fill="hold"/>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4" grpId="3"/>
      <p:bldP build="whole" bldLvl="1" animBg="1" rev="0" advAuto="0" spid="363" grpId="6"/>
      <p:bldP build="whole" bldLvl="1" animBg="1" rev="0" advAuto="0" spid="363" grpId="1"/>
      <p:bldP build="whole" bldLvl="1" animBg="1" rev="0" advAuto="0" spid="363" grpId="2"/>
      <p:bldP build="whole" bldLvl="1" animBg="1" rev="0" advAuto="0" spid="363" grpId="8"/>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nvSpPr>
        <p:spPr>
          <a:xfrm>
            <a:off x="6926262" y="4765751"/>
            <a:ext cx="10531476" cy="41844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8600">
                <a:solidFill>
                  <a:schemeClr val="accent5">
                    <a:hueOff val="-180946"/>
                    <a:satOff val="-2351"/>
                    <a:lumOff val="-8716"/>
                  </a:schemeClr>
                </a:solidFill>
                <a:latin typeface="Iosevka Medium"/>
                <a:ea typeface="Iosevka Medium"/>
                <a:cs typeface="Iosevka Medium"/>
                <a:sym typeface="Iosevka Medium"/>
              </a:defRPr>
            </a:pPr>
            <a:r>
              <a:rPr b="1">
                <a:latin typeface="Iosevka"/>
                <a:ea typeface="Iosevka"/>
                <a:cs typeface="Iosevka"/>
                <a:sym typeface="Iosevka"/>
              </a:rPr>
              <a:t>I &lt;3 this audience</a:t>
            </a:r>
            <a:endParaRPr b="1">
              <a:latin typeface="Iosevka"/>
              <a:ea typeface="Iosevka"/>
              <a:cs typeface="Iosevka"/>
              <a:sym typeface="Iosevka"/>
            </a:endParaRPr>
          </a:p>
          <a:p>
            <a:pPr>
              <a:spcBef>
                <a:spcPts val="0"/>
              </a:spcBef>
              <a:defRPr sz="8600">
                <a:solidFill>
                  <a:schemeClr val="accent5">
                    <a:hueOff val="-180946"/>
                    <a:satOff val="-2351"/>
                    <a:lumOff val="-8716"/>
                  </a:schemeClr>
                </a:solidFill>
                <a:latin typeface="Iosevka Medium"/>
                <a:ea typeface="Iosevka Medium"/>
                <a:cs typeface="Iosevka Medium"/>
                <a:sym typeface="Iosevka Medium"/>
              </a:defRPr>
            </a:pPr>
            <a:r>
              <a:rPr b="1">
                <a:latin typeface="Iosevka"/>
                <a:ea typeface="Iosevka"/>
                <a:cs typeface="Iosevka"/>
                <a:sym typeface="Iosevka"/>
              </a:rPr>
              <a:t>I &lt;3 my family</a:t>
            </a:r>
            <a:endParaRPr b="1">
              <a:latin typeface="Iosevka"/>
              <a:ea typeface="Iosevka"/>
              <a:cs typeface="Iosevka"/>
              <a:sym typeface="Iosevka"/>
            </a:endParaRPr>
          </a:p>
          <a:p>
            <a:pPr>
              <a:spcBef>
                <a:spcPts val="0"/>
              </a:spcBef>
              <a:defRPr sz="8600">
                <a:solidFill>
                  <a:schemeClr val="accent5">
                    <a:hueOff val="-180946"/>
                    <a:satOff val="-2351"/>
                    <a:lumOff val="-8716"/>
                  </a:schemeClr>
                </a:solidFill>
                <a:latin typeface="Iosevka Medium"/>
                <a:ea typeface="Iosevka Medium"/>
                <a:cs typeface="Iosevka Medium"/>
                <a:sym typeface="Iosevka Medium"/>
              </a:defRPr>
            </a:pPr>
            <a:r>
              <a:rPr b="1">
                <a:latin typeface="Iosevka"/>
                <a:ea typeface="Iosevka"/>
                <a:cs typeface="Iosevka"/>
                <a:sym typeface="Iosevka"/>
              </a:rPr>
              <a:t>I &lt;3 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xfrm>
            <a:off x="1835150" y="5679281"/>
            <a:ext cx="21733669" cy="6357938"/>
          </a:xfrm>
          <a:prstGeom prst="rect">
            <a:avLst/>
          </a:prstGeom>
        </p:spPr>
        <p:txBody>
          <a:bodyPr/>
          <a:lstStyle>
            <a:lvl1pPr>
              <a:defRPr cap="none" i="1"/>
            </a:lvl1pPr>
          </a:lstStyle>
          <a:p>
            <a:pPr/>
            <a:r>
              <a:t>Before we go any further…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nvSpPr>
        <p:spPr>
          <a:xfrm>
            <a:off x="686495" y="6197873"/>
            <a:ext cx="10329169" cy="132025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library(</a:t>
            </a:r>
            <a:r>
              <a:rPr>
                <a:solidFill>
                  <a:schemeClr val="accent4"/>
                </a:solidFill>
              </a:rPr>
              <a:t>tidyverse</a:t>
            </a:r>
            <a:r>
              <a: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nvSpPr>
        <p:spPr>
          <a:xfrm>
            <a:off x="686495" y="6197873"/>
            <a:ext cx="10329169" cy="132025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library(</a:t>
            </a:r>
            <a:r>
              <a:rPr>
                <a:solidFill>
                  <a:schemeClr val="accent4"/>
                </a:solidFill>
              </a:rPr>
              <a:t>tidyverse</a:t>
            </a:r>
            <a:r>
              <a:t>)</a:t>
            </a:r>
          </a:p>
        </p:txBody>
      </p:sp>
      <p:sp>
        <p:nvSpPr>
          <p:cNvPr id="379" name="Shape 379"/>
          <p:cNvSpPr/>
          <p:nvPr/>
        </p:nvSpPr>
        <p:spPr>
          <a:xfrm>
            <a:off x="12295188" y="3086373"/>
            <a:ext cx="12195176" cy="7543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rPr>
                <a:solidFill>
                  <a:schemeClr val="accent1"/>
                </a:solidFill>
              </a:rPr>
              <a:t>ggplot2 </a:t>
            </a:r>
            <a:r>
              <a:t>(data vis)</a:t>
            </a:r>
          </a:p>
          <a:p>
            <a:pPr>
              <a:spcBef>
                <a:spcPts val="0"/>
              </a:spcBef>
              <a:defRPr sz="7900">
                <a:solidFill>
                  <a:srgbClr val="FFFFFF"/>
                </a:solidFill>
                <a:latin typeface="Iosevka Medium"/>
                <a:ea typeface="Iosevka Medium"/>
                <a:cs typeface="Iosevka Medium"/>
                <a:sym typeface="Iosevka Medium"/>
              </a:defRPr>
            </a:pPr>
            <a:r>
              <a:rPr>
                <a:solidFill>
                  <a:schemeClr val="accent1"/>
                </a:solidFill>
              </a:rPr>
              <a:t>dplyr</a:t>
            </a:r>
            <a:r>
              <a:t> (data manip)</a:t>
            </a:r>
          </a:p>
          <a:p>
            <a:pPr>
              <a:spcBef>
                <a:spcPts val="0"/>
              </a:spcBef>
              <a:defRPr sz="7900">
                <a:solidFill>
                  <a:srgbClr val="FFFFFF"/>
                </a:solidFill>
                <a:latin typeface="Iosevka Medium"/>
                <a:ea typeface="Iosevka Medium"/>
                <a:cs typeface="Iosevka Medium"/>
                <a:sym typeface="Iosevka Medium"/>
              </a:defRPr>
            </a:pPr>
            <a:r>
              <a:rPr>
                <a:solidFill>
                  <a:schemeClr val="accent1"/>
                </a:solidFill>
              </a:rPr>
              <a:t>tidyr</a:t>
            </a:r>
            <a:r>
              <a:t> (data tidying)</a:t>
            </a:r>
          </a:p>
          <a:p>
            <a:pPr>
              <a:spcBef>
                <a:spcPts val="0"/>
              </a:spcBef>
              <a:defRPr sz="7900">
                <a:solidFill>
                  <a:srgbClr val="FFFFFF"/>
                </a:solidFill>
                <a:latin typeface="Iosevka Medium"/>
                <a:ea typeface="Iosevka Medium"/>
                <a:cs typeface="Iosevka Medium"/>
                <a:sym typeface="Iosevka Medium"/>
              </a:defRPr>
            </a:pPr>
            <a:r>
              <a:rPr>
                <a:solidFill>
                  <a:schemeClr val="accent1"/>
                </a:solidFill>
              </a:rPr>
              <a:t>readr</a:t>
            </a:r>
            <a:r>
              <a:t> (data import)</a:t>
            </a:r>
          </a:p>
          <a:p>
            <a:pPr>
              <a:spcBef>
                <a:spcPts val="0"/>
              </a:spcBef>
              <a:defRPr sz="7900">
                <a:solidFill>
                  <a:srgbClr val="FFFFFF"/>
                </a:solidFill>
                <a:latin typeface="Iosevka Medium"/>
                <a:ea typeface="Iosevka Medium"/>
                <a:cs typeface="Iosevka Medium"/>
                <a:sym typeface="Iosevka Medium"/>
              </a:defRPr>
            </a:pPr>
            <a:r>
              <a:rPr>
                <a:solidFill>
                  <a:schemeClr val="accent1"/>
                </a:solidFill>
              </a:rPr>
              <a:t>purrr</a:t>
            </a:r>
            <a:r>
              <a:t> (functional prog)</a:t>
            </a:r>
          </a:p>
          <a:p>
            <a:pPr>
              <a:spcBef>
                <a:spcPts val="0"/>
              </a:spcBef>
              <a:defRPr sz="7900">
                <a:solidFill>
                  <a:srgbClr val="FFFFFF"/>
                </a:solidFill>
                <a:latin typeface="Iosevka Medium"/>
                <a:ea typeface="Iosevka Medium"/>
                <a:cs typeface="Iosevka Medium"/>
                <a:sym typeface="Iosevka Medium"/>
              </a:defRPr>
            </a:pPr>
            <a:r>
              <a:rPr>
                <a:solidFill>
                  <a:schemeClr val="accent1"/>
                </a:solidFill>
              </a:rPr>
              <a:t>tibble</a:t>
            </a:r>
            <a:r>
              <a:t> (data.frame++)</a:t>
            </a:r>
          </a:p>
        </p:txBody>
      </p:sp>
      <p:sp>
        <p:nvSpPr>
          <p:cNvPr id="380" name="Shape 380"/>
          <p:cNvSpPr/>
          <p:nvPr/>
        </p:nvSpPr>
        <p:spPr>
          <a:xfrm>
            <a:off x="9348788" y="3024191"/>
            <a:ext cx="3330576" cy="76676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spcBef>
                <a:spcPts val="0"/>
              </a:spcBef>
              <a:defRPr sz="50000">
                <a:solidFill>
                  <a:srgbClr val="FFFFFF"/>
                </a:solidFill>
                <a:latin typeface="Iosevka Extralight"/>
                <a:ea typeface="Iosevka Extralight"/>
                <a:cs typeface="Iosevka Extralight"/>
                <a:sym typeface="Iosevka Extralight"/>
              </a:defRPr>
            </a:lvl1pPr>
          </a:lstStyle>
          <a:p>
            <a:pP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xfrm>
            <a:off x="1835150" y="5679281"/>
            <a:ext cx="21733669" cy="6357938"/>
          </a:xfrm>
          <a:prstGeom prst="rect">
            <a:avLst/>
          </a:prstGeom>
        </p:spPr>
        <p:txBody>
          <a:bodyPr/>
          <a:lstStyle/>
          <a:p>
            <a:pPr>
              <a:defRPr cap="none"/>
            </a:pPr>
            <a:r>
              <a:t>Real-world example</a:t>
            </a:r>
          </a:p>
          <a:p>
            <a:pPr>
              <a:defRPr cap="none"/>
            </a:pPr>
          </a:p>
          <a:p>
            <a:pPr>
              <a:defRPr cap="none">
                <a:solidFill>
                  <a:srgbClr val="FFFFFF"/>
                </a:solidFill>
                <a:latin typeface="MuseoSans-700"/>
                <a:ea typeface="MuseoSans-700"/>
                <a:cs typeface="MuseoSans-700"/>
                <a:sym typeface="MuseoSans-700"/>
              </a:defRPr>
            </a:pPr>
            <a:r>
              <a:t>Read in a directory of CSV/JSON/</a:t>
            </a:r>
            <a:r>
              <a:rPr i="1">
                <a:latin typeface="+mj-lt"/>
                <a:ea typeface="+mj-ea"/>
                <a:cs typeface="+mj-cs"/>
                <a:sym typeface="MuseoSans-900"/>
              </a:rPr>
              <a:t>whatev</a:t>
            </a:r>
            <a:br/>
            <a:r>
              <a:t>into a data frame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nvSpPr>
        <p:spPr>
          <a:xfrm>
            <a:off x="686495" y="1841773"/>
            <a:ext cx="27181870" cy="1003245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cowrie_2017-01-03T004539.json.gz  cowrie_2017-01-03T044239.json.gz  cowrie_2017-01-03T065255.json.gz</a:t>
            </a:r>
          </a:p>
          <a:p>
            <a:pPr>
              <a:spcBef>
                <a:spcPts val="0"/>
              </a:spcBef>
              <a:defRPr sz="7900">
                <a:solidFill>
                  <a:srgbClr val="FFFFFF"/>
                </a:solidFill>
                <a:latin typeface="Iosevka Medium"/>
                <a:ea typeface="Iosevka Medium"/>
                <a:cs typeface="Iosevka Medium"/>
                <a:sym typeface="Iosevka Medium"/>
              </a:defRPr>
            </a:pPr>
            <a:r>
              <a:t>cowrie_2017-01-03T010619.json.gz  cowrie_2017-01-03T044746.json.gz  cowrie_2017-01-03T073818.json.gz</a:t>
            </a:r>
          </a:p>
          <a:p>
            <a:pPr>
              <a:spcBef>
                <a:spcPts val="0"/>
              </a:spcBef>
              <a:defRPr sz="7900">
                <a:solidFill>
                  <a:srgbClr val="FFFFFF"/>
                </a:solidFill>
                <a:latin typeface="Iosevka Medium"/>
                <a:ea typeface="Iosevka Medium"/>
                <a:cs typeface="Iosevka Medium"/>
                <a:sym typeface="Iosevka Medium"/>
              </a:defRPr>
            </a:pPr>
            <a:r>
              <a:t>cowrie_2017-01-03T014616.json.gz  cowrie_2017-01-03T045817.json.gz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8" name="pasted-image.tiff"/>
          <p:cNvPicPr>
            <a:picLocks noChangeAspect="1"/>
          </p:cNvPicPr>
          <p:nvPr/>
        </p:nvPicPr>
        <p:blipFill>
          <a:blip r:embed="rId3">
            <a:extLst/>
          </a:blip>
          <a:stretch>
            <a:fillRect/>
          </a:stretch>
        </p:blipFill>
        <p:spPr>
          <a:xfrm>
            <a:off x="7189985" y="1855985"/>
            <a:ext cx="10004030" cy="1000403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nvSpPr>
        <p:spPr>
          <a:xfrm>
            <a:off x="1249362" y="1432788"/>
            <a:ext cx="21885276" cy="1029162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library</a:t>
            </a:r>
            <a:r>
              <a:t>(ndjson)</a:t>
            </a: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library</a:t>
            </a:r>
            <a:r>
              <a:t>(anytime)</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do.call</a:t>
            </a:r>
            <a:r>
              <a:t>(rbind, </a:t>
            </a:r>
            <a:r>
              <a:rPr b="1">
                <a:solidFill>
                  <a:srgbClr val="43A8ED"/>
                </a:solidFill>
                <a:latin typeface="Iosevka"/>
                <a:ea typeface="Iosevka"/>
                <a:cs typeface="Iosevka"/>
                <a:sym typeface="Iosevka"/>
              </a:rPr>
              <a:t>lapply</a:t>
            </a:r>
            <a:r>
              <a:t>(</a:t>
            </a:r>
            <a:r>
              <a:rPr b="1">
                <a:solidFill>
                  <a:srgbClr val="43A8ED"/>
                </a:solidFill>
                <a:latin typeface="Iosevka"/>
                <a:ea typeface="Iosevka"/>
                <a:cs typeface="Iosevka"/>
                <a:sym typeface="Iosevka"/>
              </a:rPr>
              <a:t>list.files</a:t>
            </a:r>
            <a:r>
              <a:t>("</a:t>
            </a:r>
            <a:r>
              <a:rPr>
                <a:solidFill>
                  <a:srgbClr val="049B0A"/>
                </a:solidFill>
              </a:rPr>
              <a:t>data/honeypot</a:t>
            </a:r>
            <a:r>
              <a:t>", pattern="</a:t>
            </a:r>
            <a:r>
              <a:rPr>
                <a:solidFill>
                  <a:srgbClr val="049B0A"/>
                </a:solidFill>
              </a:rPr>
              <a:t>cowrie.*json.gz</a:t>
            </a:r>
            <a:r>
              <a:t>", full.names=TRUE), function(x) {</a:t>
            </a: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df &lt;-</a:t>
            </a:r>
            <a:r>
              <a:rPr>
                <a:solidFill>
                  <a:srgbClr val="049B0A"/>
                </a:solidFill>
              </a:rPr>
              <a:t> </a:t>
            </a:r>
            <a:r>
              <a:t>as.data.frame</a:t>
            </a:r>
            <a:r>
              <a:rPr>
                <a:solidFill>
                  <a:srgbClr val="BDAE9D"/>
                </a:solidFill>
              </a:rPr>
              <a:t>(</a:t>
            </a:r>
            <a:r>
              <a:t>stream_in</a:t>
            </a:r>
            <a:r>
              <a:rPr>
                <a:solidFill>
                  <a:srgbClr val="BDAE9D"/>
                </a:solidFill>
              </a:rPr>
              <a:t>(x))</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df &lt;-</a:t>
            </a:r>
            <a:r>
              <a:t> </a:t>
            </a:r>
            <a:r>
              <a:rPr>
                <a:solidFill>
                  <a:srgbClr val="BDAE9D"/>
                </a:solidFill>
              </a:rPr>
              <a:t>df[,</a:t>
            </a:r>
            <a:r>
              <a:rPr b="1">
                <a:solidFill>
                  <a:srgbClr val="43A8ED"/>
                </a:solidFill>
                <a:latin typeface="Iosevka"/>
                <a:ea typeface="Iosevka"/>
                <a:cs typeface="Iosevka"/>
                <a:sym typeface="Iosevka"/>
              </a:rPr>
              <a:t>c</a:t>
            </a:r>
            <a:r>
              <a:rPr>
                <a:solidFill>
                  <a:srgbClr val="BDAE9D"/>
                </a:solidFill>
              </a:rPr>
              <a:t>(</a:t>
            </a:r>
            <a:r>
              <a:t>"</a:t>
            </a:r>
            <a:r>
              <a:rPr>
                <a:solidFill>
                  <a:srgbClr val="049B0B"/>
                </a:solidFill>
              </a:rPr>
              <a:t>timestamp</a:t>
            </a:r>
            <a:r>
              <a:t>"</a:t>
            </a:r>
            <a:r>
              <a:rPr>
                <a:solidFill>
                  <a:srgbClr val="BDAE9D"/>
                </a:solidFill>
              </a:rPr>
              <a:t>, </a:t>
            </a:r>
            <a:r>
              <a:t>"</a:t>
            </a:r>
            <a:r>
              <a:rPr>
                <a:solidFill>
                  <a:srgbClr val="049B0B"/>
                </a:solidFill>
              </a:rPr>
              <a:t>src_ip</a:t>
            </a:r>
            <a:r>
              <a:t>"</a:t>
            </a:r>
            <a:r>
              <a:rPr>
                <a:solidFill>
                  <a:srgbClr val="BDAE9D"/>
                </a:solidFill>
              </a:rPr>
              <a:t>, </a:t>
            </a:r>
            <a:r>
              <a:t>"</a:t>
            </a:r>
            <a:r>
              <a:rPr>
                <a:solidFill>
                  <a:srgbClr val="049B0B"/>
                </a:solidFill>
              </a:rPr>
              <a:t>src_port</a:t>
            </a:r>
            <a:r>
              <a:t>"</a:t>
            </a:r>
            <a:r>
              <a:rPr>
                <a:solidFill>
                  <a:srgbClr val="BDAE9D"/>
                </a:solidFill>
              </a:rPr>
              <a:t>, </a:t>
            </a:r>
            <a:r>
              <a:t>"</a:t>
            </a:r>
            <a:r>
              <a:rPr>
                <a:solidFill>
                  <a:srgbClr val="049B0B"/>
                </a:solidFill>
              </a:rPr>
              <a:t>sensor</a:t>
            </a:r>
            <a:r>
              <a:t>"</a:t>
            </a:r>
            <a:r>
              <a:rPr>
                <a:solidFill>
                  <a:srgbClr val="BDAE9D"/>
                </a:solidFill>
              </a:rPr>
              <a:t>, </a:t>
            </a:r>
            <a:r>
              <a:t>"</a:t>
            </a:r>
            <a:r>
              <a:rPr>
                <a:solidFill>
                  <a:srgbClr val="049B0B"/>
                </a:solidFill>
              </a:rPr>
              <a:t>session</a:t>
            </a:r>
            <a:r>
              <a:t>"</a:t>
            </a:r>
            <a:r>
              <a:rPr>
                <a:solidFill>
                  <a:srgbClr val="BDAE9D"/>
                </a:solidFill>
              </a:rPr>
              <a:t>, </a:t>
            </a:r>
            <a:r>
              <a:t>"</a:t>
            </a:r>
            <a:r>
              <a:rPr>
                <a:solidFill>
                  <a:srgbClr val="049B0B"/>
                </a:solidFill>
              </a:rPr>
              <a:t>dst_port</a:t>
            </a:r>
            <a:r>
              <a:t>"</a:t>
            </a:r>
            <a:r>
              <a:rPr>
                <a:solidFill>
                  <a:srgbClr val="BDAE9D"/>
                </a:solidFill>
              </a:rPr>
              <a:t>, </a:t>
            </a:r>
            <a:r>
              <a:t>"</a:t>
            </a:r>
            <a:r>
              <a:rPr>
                <a:solidFill>
                  <a:srgbClr val="049B0B"/>
                </a:solidFill>
              </a:rPr>
              <a:t>eventid</a:t>
            </a:r>
            <a:r>
              <a:t>"</a:t>
            </a:r>
            <a:r>
              <a:rPr>
                <a:solidFill>
                  <a:srgbClr val="BDAE9D"/>
                </a:solidFill>
              </a:rPr>
              <a:t>, </a:t>
            </a:r>
            <a:r>
              <a:t>"</a:t>
            </a:r>
            <a:r>
              <a:rPr>
                <a:solidFill>
                  <a:srgbClr val="049B0B"/>
                </a:solidFill>
              </a:rPr>
              <a:t>username</a:t>
            </a:r>
            <a:r>
              <a:t>"</a:t>
            </a:r>
            <a:r>
              <a:rPr>
                <a:solidFill>
                  <a:srgbClr val="BDAE9D"/>
                </a:solidFill>
              </a:rPr>
              <a:t>, </a:t>
            </a:r>
            <a:r>
              <a:t>"</a:t>
            </a:r>
            <a:r>
              <a:rPr>
                <a:solidFill>
                  <a:srgbClr val="049B0B"/>
                </a:solidFill>
              </a:rPr>
              <a:t>password</a:t>
            </a:r>
            <a:r>
              <a:t>"</a:t>
            </a:r>
            <a:r>
              <a:rPr>
                <a:solidFill>
                  <a:srgbClr val="BDAE9D"/>
                </a:solidFill>
              </a:rPr>
              <a: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t>  df$timestamp &lt;-</a:t>
            </a:r>
            <a:r>
              <a:rPr>
                <a:solidFill>
                  <a:srgbClr val="049B0A"/>
                </a:solidFill>
              </a:rPr>
              <a:t> </a:t>
            </a:r>
            <a:r>
              <a:rPr b="1">
                <a:solidFill>
                  <a:srgbClr val="43A8ED"/>
                </a:solidFill>
                <a:latin typeface="Iosevka"/>
                <a:ea typeface="Iosevka"/>
                <a:cs typeface="Iosevka"/>
                <a:sym typeface="Iosevka"/>
              </a:rPr>
              <a:t>anytime</a:t>
            </a:r>
            <a:r>
              <a:t>(df$timestamp)</a:t>
            </a:r>
          </a:p>
          <a:p>
            <a:pPr>
              <a:spcBef>
                <a:spcPts val="0"/>
              </a:spcBef>
              <a:defRPr sz="5800">
                <a:solidFill>
                  <a:srgbClr val="FFFFFF"/>
                </a:solidFill>
                <a:latin typeface="Iosevka Medium"/>
                <a:ea typeface="Iosevka Medium"/>
                <a:cs typeface="Iosevka Medium"/>
                <a:sym typeface="Iosevka Medium"/>
              </a:defRPr>
            </a:pPr>
            <a:r>
              <a:t>  df</a:t>
            </a:r>
          </a:p>
          <a:p>
            <a:pPr>
              <a:spcBef>
                <a:spcPts val="0"/>
              </a:spcBef>
              <a:defRPr sz="5800">
                <a:solidFill>
                  <a:srgbClr val="FFFFFF"/>
                </a:solidFill>
                <a:latin typeface="Iosevka Medium"/>
                <a:ea typeface="Iosevka Medium"/>
                <a:cs typeface="Iosevka Medium"/>
                <a:sym typeface="Iosevka Medium"/>
              </a:defRPr>
            </a:pPr>
            <a:r>
              <a:t>})) -&gt;</a:t>
            </a:r>
            <a:r>
              <a:rPr>
                <a:solidFill>
                  <a:srgbClr val="049B0A"/>
                </a:solidFill>
              </a:rPr>
              <a:t> </a:t>
            </a:r>
            <a:r>
              <a:t>cowrie_df</a:t>
            </a:r>
          </a:p>
        </p:txBody>
      </p:sp>
      <p:grpSp>
        <p:nvGrpSpPr>
          <p:cNvPr id="396" name="Group 396"/>
          <p:cNvGrpSpPr/>
          <p:nvPr/>
        </p:nvGrpSpPr>
        <p:grpSpPr>
          <a:xfrm>
            <a:off x="21236792" y="471090"/>
            <a:ext cx="2532452" cy="866776"/>
            <a:chOff x="0" y="0"/>
            <a:chExt cx="2532451" cy="866775"/>
          </a:xfrm>
        </p:grpSpPr>
        <p:pic>
          <p:nvPicPr>
            <p:cNvPr id="393"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394" name="Shape 394"/>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395" name="Shape 395"/>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nvSpPr>
        <p:spPr>
          <a:xfrm>
            <a:off x="944562" y="353288"/>
            <a:ext cx="23358476" cy="1214582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t>stream_and_filter &lt;-</a:t>
            </a:r>
            <a:r>
              <a:rPr>
                <a:solidFill>
                  <a:srgbClr val="049B0A"/>
                </a:solidFill>
              </a:rPr>
              <a:t> </a:t>
            </a:r>
            <a:r>
              <a:t>function(x) {</a:t>
            </a: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df &lt;-</a:t>
            </a:r>
            <a:r>
              <a:rPr>
                <a:solidFill>
                  <a:srgbClr val="049B0A"/>
                </a:solidFill>
              </a:rPr>
              <a:t> </a:t>
            </a:r>
            <a:r>
              <a:t>as.data.frame</a:t>
            </a:r>
            <a:r>
              <a:rPr>
                <a:solidFill>
                  <a:srgbClr val="BDAE9D"/>
                </a:solidFill>
              </a:rPr>
              <a:t>(</a:t>
            </a:r>
            <a:r>
              <a:t>stream_in</a:t>
            </a:r>
            <a:r>
              <a:rPr>
                <a:solidFill>
                  <a:srgbClr val="BDAE9D"/>
                </a:solidFill>
              </a:rPr>
              <a:t>(x))</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df &lt;-</a:t>
            </a:r>
            <a:r>
              <a:t> </a:t>
            </a:r>
            <a:r>
              <a:rPr>
                <a:solidFill>
                  <a:srgbClr val="BDAE9D"/>
                </a:solidFill>
              </a:rPr>
              <a:t>df[,</a:t>
            </a:r>
            <a:r>
              <a:rPr b="1">
                <a:solidFill>
                  <a:srgbClr val="43A8ED"/>
                </a:solidFill>
                <a:latin typeface="Iosevka"/>
                <a:ea typeface="Iosevka"/>
                <a:cs typeface="Iosevka"/>
                <a:sym typeface="Iosevka"/>
              </a:rPr>
              <a:t>c</a:t>
            </a:r>
            <a:r>
              <a:rPr>
                <a:solidFill>
                  <a:srgbClr val="BDAE9D"/>
                </a:solidFill>
              </a:rPr>
              <a:t>(</a:t>
            </a:r>
            <a:r>
              <a:t>"</a:t>
            </a:r>
            <a:r>
              <a:rPr>
                <a:solidFill>
                  <a:srgbClr val="049B0B"/>
                </a:solidFill>
              </a:rPr>
              <a:t>timestamp</a:t>
            </a:r>
            <a:r>
              <a:t>"</a:t>
            </a:r>
            <a:r>
              <a:rPr>
                <a:solidFill>
                  <a:srgbClr val="BDAE9D"/>
                </a:solidFill>
              </a:rPr>
              <a:t>, </a:t>
            </a:r>
            <a:r>
              <a:t>"</a:t>
            </a:r>
            <a:r>
              <a:rPr>
                <a:solidFill>
                  <a:srgbClr val="049B0B"/>
                </a:solidFill>
              </a:rPr>
              <a:t>src_ip</a:t>
            </a:r>
            <a:r>
              <a:t>"</a:t>
            </a:r>
            <a:r>
              <a:rPr>
                <a:solidFill>
                  <a:srgbClr val="BDAE9D"/>
                </a:solidFill>
              </a:rPr>
              <a:t>, </a:t>
            </a:r>
            <a:r>
              <a:t>"</a:t>
            </a:r>
            <a:r>
              <a:rPr>
                <a:solidFill>
                  <a:srgbClr val="049B0B"/>
                </a:solidFill>
              </a:rPr>
              <a:t>src_port</a:t>
            </a:r>
            <a:r>
              <a:t>"</a:t>
            </a:r>
            <a:r>
              <a:rPr>
                <a:solidFill>
                  <a:srgbClr val="BDAE9D"/>
                </a:solidFill>
              </a:rPr>
              <a:t>, </a:t>
            </a:r>
            <a:r>
              <a:t>“</a:t>
            </a:r>
            <a:r>
              <a:rPr>
                <a:solidFill>
                  <a:srgbClr val="049B0B"/>
                </a:solidFill>
              </a:rPr>
              <a:t>sensor</a:t>
            </a:r>
            <a:r>
              <a:t>”</a:t>
            </a:r>
            <a:r>
              <a:rPr>
                <a:solidFill>
                  <a:srgbClr val="BDAE9D"/>
                </a:solidFill>
              </a:rPr>
              <a: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session</a:t>
            </a:r>
            <a:r>
              <a:t>"</a:t>
            </a:r>
            <a:r>
              <a:rPr>
                <a:solidFill>
                  <a:srgbClr val="BDAE9D"/>
                </a:solidFill>
              </a:rPr>
              <a:t>, </a:t>
            </a:r>
            <a:r>
              <a:t>"</a:t>
            </a:r>
            <a:r>
              <a:rPr>
                <a:solidFill>
                  <a:srgbClr val="049B0B"/>
                </a:solidFill>
              </a:rPr>
              <a:t>dst_port</a:t>
            </a:r>
            <a:r>
              <a:t>"</a:t>
            </a:r>
            <a:r>
              <a:rPr>
                <a:solidFill>
                  <a:srgbClr val="BDAE9D"/>
                </a:solidFill>
              </a:rPr>
              <a:t>, </a:t>
            </a:r>
            <a:r>
              <a:t>"</a:t>
            </a:r>
            <a:r>
              <a:rPr>
                <a:solidFill>
                  <a:srgbClr val="049B0B"/>
                </a:solidFill>
              </a:rPr>
              <a:t>eventid</a:t>
            </a:r>
            <a:r>
              <a:t>"</a:t>
            </a:r>
            <a:r>
              <a:rPr>
                <a:solidFill>
                  <a:srgbClr val="BDAE9D"/>
                </a:solidFill>
              </a:rPr>
              <a:t>, </a:t>
            </a:r>
            <a:r>
              <a:t>“</a:t>
            </a:r>
            <a:r>
              <a:rPr>
                <a:solidFill>
                  <a:srgbClr val="049B0B"/>
                </a:solidFill>
              </a:rPr>
              <a:t>username</a:t>
            </a:r>
            <a:r>
              <a:t>"</a:t>
            </a:r>
            <a:r>
              <a:rPr>
                <a:solidFill>
                  <a:srgbClr val="BDAE9D"/>
                </a:solidFill>
              </a:rPr>
              <a: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password</a:t>
            </a:r>
            <a:r>
              <a:t>"</a:t>
            </a:r>
            <a:r>
              <a:rPr>
                <a:solidFill>
                  <a:srgbClr val="BDAE9D"/>
                </a:solidFill>
              </a:rPr>
              <a: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t>  df$timestamp &lt;-</a:t>
            </a:r>
            <a:r>
              <a:rPr>
                <a:solidFill>
                  <a:srgbClr val="049B0A"/>
                </a:solidFill>
              </a:rPr>
              <a:t> </a:t>
            </a:r>
            <a:r>
              <a:rPr b="1">
                <a:solidFill>
                  <a:srgbClr val="43A8ED"/>
                </a:solidFill>
                <a:latin typeface="Iosevka"/>
                <a:ea typeface="Iosevka"/>
                <a:cs typeface="Iosevka"/>
                <a:sym typeface="Iosevka"/>
              </a:rPr>
              <a:t>anytime</a:t>
            </a:r>
            <a:r>
              <a:t>(df$timestamp)</a:t>
            </a:r>
          </a:p>
          <a:p>
            <a:pPr>
              <a:spcBef>
                <a:spcPts val="0"/>
              </a:spcBef>
              <a:defRPr sz="5800">
                <a:solidFill>
                  <a:srgbClr val="FFFFFF"/>
                </a:solidFill>
                <a:latin typeface="Iosevka Medium"/>
                <a:ea typeface="Iosevka Medium"/>
                <a:cs typeface="Iosevka Medium"/>
                <a:sym typeface="Iosevka Medium"/>
              </a:defRPr>
            </a:pPr>
            <a:r>
              <a:t>  df</a:t>
            </a:r>
          </a:p>
          <a:p>
            <a:pPr>
              <a:spcBef>
                <a:spcPts val="0"/>
              </a:spcBef>
              <a:defRPr sz="5800">
                <a:solidFill>
                  <a:srgbClr val="FFFFFF"/>
                </a:solidFill>
                <a:latin typeface="Iosevka Medium"/>
                <a:ea typeface="Iosevka Medium"/>
                <a:cs typeface="Iosevka Medium"/>
                <a:sym typeface="Iosevka Medium"/>
              </a:defRPr>
            </a:pPr>
            <a:r>
              <a:t>}</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t>fils &lt;-</a:t>
            </a:r>
            <a:r>
              <a:rPr>
                <a:solidFill>
                  <a:srgbClr val="049B0A"/>
                </a:solidFill>
              </a:rPr>
              <a:t> </a:t>
            </a:r>
            <a:r>
              <a:rPr b="1">
                <a:solidFill>
                  <a:srgbClr val="43A8ED"/>
                </a:solidFill>
                <a:latin typeface="Iosevka"/>
                <a:ea typeface="Iosevka"/>
                <a:cs typeface="Iosevka"/>
                <a:sym typeface="Iosevka"/>
              </a:rPr>
              <a:t>list.files</a:t>
            </a:r>
            <a:r>
              <a:t>(</a:t>
            </a:r>
            <a:r>
              <a:rPr>
                <a:solidFill>
                  <a:srgbClr val="049B0A"/>
                </a:solidFill>
              </a:rPr>
              <a:t>"data/honeypot"</a:t>
            </a:r>
            <a:r>
              <a:t>, </a:t>
            </a:r>
          </a:p>
          <a:p>
            <a:pPr>
              <a:spcBef>
                <a:spcPts val="0"/>
              </a:spcBef>
              <a:defRPr sz="5800">
                <a:solidFill>
                  <a:srgbClr val="FFFFFF"/>
                </a:solidFill>
                <a:latin typeface="Iosevka Medium"/>
                <a:ea typeface="Iosevka Medium"/>
                <a:cs typeface="Iosevka Medium"/>
                <a:sym typeface="Iosevka Medium"/>
              </a:defRPr>
            </a:pPr>
            <a:r>
              <a:t>                   pattern=</a:t>
            </a:r>
            <a:r>
              <a:rPr>
                <a:solidFill>
                  <a:srgbClr val="049B0A"/>
                </a:solidFill>
              </a:rPr>
              <a:t>"cowrie.*json.gz"</a:t>
            </a:r>
            <a:r>
              <a:t>, full.names=TRUE)</a:t>
            </a:r>
          </a:p>
          <a:p>
            <a:pPr>
              <a:spcBef>
                <a:spcPts val="0"/>
              </a:spcBef>
              <a:defRPr sz="5800">
                <a:solidFill>
                  <a:srgbClr val="FFFFFF"/>
                </a:solidFill>
                <a:latin typeface="Iosevka Medium"/>
                <a:ea typeface="Iosevka Medium"/>
                <a:cs typeface="Iosevka Medium"/>
                <a:sym typeface="Iosevka Medium"/>
              </a:defRPr>
            </a:pPr>
            <a:r>
              <a:t>cowrie_df_list &lt;-</a:t>
            </a:r>
            <a:r>
              <a:rPr>
                <a:solidFill>
                  <a:srgbClr val="049B0A"/>
                </a:solidFill>
              </a:rPr>
              <a:t> </a:t>
            </a:r>
            <a:r>
              <a:rPr b="1">
                <a:solidFill>
                  <a:srgbClr val="43A8ED"/>
                </a:solidFill>
                <a:latin typeface="Iosevka"/>
                <a:ea typeface="Iosevka"/>
                <a:cs typeface="Iosevka"/>
                <a:sym typeface="Iosevka"/>
              </a:rPr>
              <a:t>lapply</a:t>
            </a:r>
            <a:r>
              <a:t>(fils, stream_and_filter)</a:t>
            </a:r>
          </a:p>
          <a:p>
            <a:pPr>
              <a:spcBef>
                <a:spcPts val="0"/>
              </a:spcBef>
              <a:defRPr sz="5800">
                <a:solidFill>
                  <a:srgbClr val="FFFFFF"/>
                </a:solidFill>
                <a:latin typeface="Iosevka Medium"/>
                <a:ea typeface="Iosevka Medium"/>
                <a:cs typeface="Iosevka Medium"/>
                <a:sym typeface="Iosevka Medium"/>
              </a:defRPr>
            </a:pPr>
            <a:r>
              <a:t>cowrie_df &lt;-</a:t>
            </a:r>
            <a:r>
              <a:rPr>
                <a:solidFill>
                  <a:srgbClr val="049B0A"/>
                </a:solidFill>
              </a:rPr>
              <a:t> </a:t>
            </a:r>
            <a:r>
              <a:rPr b="1">
                <a:solidFill>
                  <a:srgbClr val="43A8ED"/>
                </a:solidFill>
                <a:latin typeface="Iosevka"/>
                <a:ea typeface="Iosevka"/>
                <a:cs typeface="Iosevka"/>
                <a:sym typeface="Iosevka"/>
              </a:rPr>
              <a:t>do.call</a:t>
            </a:r>
            <a:r>
              <a:t>(rbind, cowrie_df_list)</a:t>
            </a:r>
          </a:p>
        </p:txBody>
      </p:sp>
      <p:grpSp>
        <p:nvGrpSpPr>
          <p:cNvPr id="404" name="Group 404"/>
          <p:cNvGrpSpPr/>
          <p:nvPr/>
        </p:nvGrpSpPr>
        <p:grpSpPr>
          <a:xfrm>
            <a:off x="21236792" y="471090"/>
            <a:ext cx="2532452" cy="866776"/>
            <a:chOff x="0" y="0"/>
            <a:chExt cx="2532451" cy="866775"/>
          </a:xfrm>
        </p:grpSpPr>
        <p:pic>
          <p:nvPicPr>
            <p:cNvPr id="401"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402" name="Shape 402"/>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403" name="Shape 403"/>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8"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
        <p:nvSpPr>
          <p:cNvPr id="409" name="Shape 409"/>
          <p:cNvSpPr/>
          <p:nvPr/>
        </p:nvSpPr>
        <p:spPr>
          <a:xfrm>
            <a:off x="1584722" y="4029939"/>
            <a:ext cx="21214557" cy="56561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p:txBody>
      </p:sp>
      <p:pic>
        <p:nvPicPr>
          <p:cNvPr id="410" name="pasted-image.tiff"/>
          <p:cNvPicPr>
            <a:picLocks noChangeAspect="0"/>
          </p:cNvPicPr>
          <p:nvPr/>
        </p:nvPicPr>
        <p:blipFill>
          <a:blip r:embed="rId4">
            <a:extLst/>
          </a:blip>
          <a:stretch>
            <a:fillRect/>
          </a:stretch>
        </p:blipFill>
        <p:spPr>
          <a:xfrm>
            <a:off x="1684192" y="4945142"/>
            <a:ext cx="361010" cy="45571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0"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415" name="Shape 415"/>
          <p:cNvSpPr/>
          <p:nvPr>
            <p:ph type="body" idx="1"/>
          </p:nvPr>
        </p:nvSpPr>
        <p:spPr>
          <a:prstGeom prst="rect">
            <a:avLst/>
          </a:prstGeom>
        </p:spPr>
        <p:txBody>
          <a:bodyPr/>
          <a:lstStyle/>
          <a:p>
            <a:pPr>
              <a:defRPr>
                <a:solidFill>
                  <a:schemeClr val="accent4">
                    <a:alpha val="52901"/>
                  </a:schemeClr>
                </a:solidFill>
              </a:defRPr>
            </a:pPr>
            <a:r>
              <a:t>The chain should be &gt; 1</a:t>
            </a:r>
          </a:p>
          <a:p>
            <a:pPr>
              <a:defRPr>
                <a:solidFill>
                  <a:schemeClr val="accent4"/>
                </a:solidFill>
              </a:defRPr>
            </a:pPr>
            <a:r>
              <a:t>A pipe group should be designed to accomplish a unified task</a:t>
            </a:r>
          </a:p>
        </p:txBody>
      </p:sp>
      <p:sp>
        <p:nvSpPr>
          <p:cNvPr id="416" name="Shape 416"/>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nvSpPr>
        <p:spPr>
          <a:xfrm>
            <a:off x="2364581" y="4029939"/>
            <a:ext cx="21214557" cy="56561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p:txBody>
      </p:sp>
      <p:pic>
        <p:nvPicPr>
          <p:cNvPr id="421"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
        <p:nvSpPr>
          <p:cNvPr id="422" name="Shape 422"/>
          <p:cNvSpPr/>
          <p:nvPr/>
        </p:nvSpPr>
        <p:spPr>
          <a:xfrm flipH="1">
            <a:off x="1625599" y="4190189"/>
            <a:ext cx="2" cy="5335622"/>
          </a:xfrm>
          <a:prstGeom prst="line">
            <a:avLst/>
          </a:prstGeom>
          <a:ln w="177800">
            <a:solidFill>
              <a:srgbClr val="A6AAA9"/>
            </a:solidFill>
            <a:miter lim="400000"/>
            <a:tailEnd type="triangle"/>
          </a:ln>
        </p:spPr>
        <p:txBody>
          <a:bodyPr lIns="71437" tIns="71437" rIns="71437" bIns="71437" anchor="ctr"/>
          <a:lstStyle/>
          <a:p>
            <a:pPr algn="ctr">
              <a:lnSpc>
                <a:spcPct val="80000"/>
              </a:lnSpc>
              <a:spcBef>
                <a:spcPts val="0"/>
              </a:spcBef>
              <a:defRPr cap="all" sz="3800">
                <a:latin typeface="DIN Condensed"/>
                <a:ea typeface="DIN Condensed"/>
                <a:cs typeface="DIN Condensed"/>
                <a:sym typeface="DIN Condensed"/>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Shape 426"/>
          <p:cNvSpPr/>
          <p:nvPr/>
        </p:nvSpPr>
        <p:spPr>
          <a:xfrm>
            <a:off x="2364581" y="5102695"/>
            <a:ext cx="21214557" cy="3510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2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filter</a:t>
            </a:r>
            <a:r>
              <a:t>(mtcars, cyl==</a:t>
            </a:r>
            <a:r>
              <a:rPr>
                <a:solidFill>
                  <a:srgbClr val="44AA43"/>
                </a:solidFill>
              </a:rPr>
              <a:t>6</a:t>
            </a:r>
            <a:r>
              <a:t>)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count</a:t>
            </a:r>
            <a:r>
              <a:t>(gear)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ggplot</a:t>
            </a:r>
            <a:r>
              <a:t>(</a:t>
            </a:r>
            <a:r>
              <a:rPr b="1">
                <a:solidFill>
                  <a:srgbClr val="43A8ED"/>
                </a:solidFill>
                <a:latin typeface="Iosevka"/>
                <a:ea typeface="Iosevka"/>
                <a:cs typeface="Iosevka"/>
                <a:sym typeface="Iosevka"/>
              </a:rPr>
              <a:t>aes</a:t>
            </a:r>
            <a:r>
              <a:t>(gear, n)) +</a:t>
            </a:r>
            <a:r>
              <a:rPr>
                <a:solidFill>
                  <a:srgbClr val="049B0A"/>
                </a:solidFill>
              </a:rPr>
              <a:t> </a:t>
            </a:r>
            <a:r>
              <a:rPr b="1">
                <a:solidFill>
                  <a:srgbClr val="43A8ED"/>
                </a:solidFill>
                <a:latin typeface="Iosevka"/>
                <a:ea typeface="Iosevka"/>
                <a:cs typeface="Iosevka"/>
                <a:sym typeface="Iosevka"/>
              </a:rPr>
              <a:t>geom_col</a:t>
            </a:r>
            <a:r>
              <a:t>()</a:t>
            </a:r>
          </a:p>
        </p:txBody>
      </p:sp>
      <p:pic>
        <p:nvPicPr>
          <p:cNvPr id="427"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pic>
        <p:nvPicPr>
          <p:cNvPr id="428" name="pasted-image.tiff"/>
          <p:cNvPicPr>
            <a:picLocks noChangeAspect="0"/>
          </p:cNvPicPr>
          <p:nvPr/>
        </p:nvPicPr>
        <p:blipFill>
          <a:blip r:embed="rId3">
            <a:extLst/>
          </a:blip>
          <a:stretch>
            <a:fillRect/>
          </a:stretch>
        </p:blipFill>
        <p:spPr>
          <a:xfrm>
            <a:off x="2429259" y="6232076"/>
            <a:ext cx="361010" cy="214972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8"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nvSpPr>
        <p:spPr>
          <a:xfrm>
            <a:off x="257968" y="5158994"/>
            <a:ext cx="24505247" cy="33980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0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count</a:t>
            </a:r>
            <a:r>
              <a:t>(iris, Species, sort=TRUE) </a:t>
            </a:r>
            <a:r>
              <a:rPr>
                <a:solidFill>
                  <a:srgbClr val="BDAE9D"/>
                </a:solidFill>
              </a:rPr>
              <a:t>%&gt;%</a:t>
            </a:r>
          </a:p>
          <a:p>
            <a:pPr>
              <a:spcBef>
                <a:spcPts val="0"/>
              </a:spcBef>
              <a:defRPr sz="70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(Species=</a:t>
            </a:r>
            <a:r>
              <a:rPr b="1">
                <a:solidFill>
                  <a:srgbClr val="43A8ED"/>
                </a:solidFill>
                <a:latin typeface="Iosevka"/>
                <a:ea typeface="Iosevka"/>
                <a:cs typeface="Iosevka"/>
                <a:sym typeface="Iosevka"/>
              </a:rPr>
              <a:t>factor</a:t>
            </a:r>
            <a:r>
              <a:t>(Species, levels=Species)) </a:t>
            </a:r>
            <a:r>
              <a:rPr>
                <a:solidFill>
                  <a:srgbClr val="BDAE9D"/>
                </a:solidFill>
              </a:rPr>
              <a:t>%&gt;%</a:t>
            </a:r>
          </a:p>
          <a:p>
            <a:pPr>
              <a:spcBef>
                <a:spcPts val="0"/>
              </a:spcBef>
              <a:defRPr sz="70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ggplot</a:t>
            </a:r>
            <a:r>
              <a:t>(</a:t>
            </a:r>
            <a:r>
              <a:rPr b="1">
                <a:solidFill>
                  <a:srgbClr val="43A8ED"/>
                </a:solidFill>
                <a:latin typeface="Iosevka"/>
                <a:ea typeface="Iosevka"/>
                <a:cs typeface="Iosevka"/>
                <a:sym typeface="Iosevka"/>
              </a:rPr>
              <a:t>aes</a:t>
            </a:r>
            <a:r>
              <a:t>(Species, n)) +</a:t>
            </a:r>
            <a:r>
              <a:rPr>
                <a:solidFill>
                  <a:srgbClr val="049B0A"/>
                </a:solidFill>
              </a:rPr>
              <a:t> </a:t>
            </a:r>
            <a:r>
              <a:rPr b="1">
                <a:solidFill>
                  <a:srgbClr val="43A8ED"/>
                </a:solidFill>
                <a:latin typeface="Iosevka"/>
                <a:ea typeface="Iosevka"/>
                <a:cs typeface="Iosevka"/>
                <a:sym typeface="Iosevka"/>
              </a:rPr>
              <a:t>geom_col</a:t>
            </a:r>
            <a:r>
              <a:t>()</a:t>
            </a:r>
          </a:p>
        </p:txBody>
      </p:sp>
      <p:pic>
        <p:nvPicPr>
          <p:cNvPr id="431"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pic>
        <p:nvPicPr>
          <p:cNvPr id="432" name="pasted-image.tiff"/>
          <p:cNvPicPr>
            <a:picLocks noChangeAspect="0"/>
          </p:cNvPicPr>
          <p:nvPr/>
        </p:nvPicPr>
        <p:blipFill>
          <a:blip r:embed="rId3">
            <a:extLst/>
          </a:blip>
          <a:stretch>
            <a:fillRect/>
          </a:stretch>
        </p:blipFill>
        <p:spPr>
          <a:xfrm>
            <a:off x="359159" y="6164342"/>
            <a:ext cx="361010" cy="230807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nvSpPr>
        <p:spPr>
          <a:xfrm>
            <a:off x="1584722" y="3388195"/>
            <a:ext cx="21214557" cy="6939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2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filter</a:t>
            </a:r>
            <a:r>
              <a:t>(satellites, is_active)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count</a:t>
            </a:r>
            <a:r>
              <a:t>(agency_full_name, sort=TRUE)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(ct=</a:t>
            </a:r>
            <a:r>
              <a:rPr>
                <a:solidFill>
                  <a:srgbClr val="BDAE9D"/>
                </a:solidFill>
              </a:rPr>
              <a:t>scales</a:t>
            </a:r>
            <a:r>
              <a:t>::</a:t>
            </a:r>
            <a:r>
              <a:rPr b="1">
                <a:solidFill>
                  <a:srgbClr val="43A8ED"/>
                </a:solidFill>
                <a:latin typeface="Iosevka"/>
                <a:ea typeface="Iosevka"/>
                <a:cs typeface="Iosevka"/>
                <a:sym typeface="Iosevka"/>
              </a:rPr>
              <a:t>comma</a:t>
            </a:r>
            <a:r>
              <a:t>(n), </a:t>
            </a:r>
          </a:p>
          <a:p>
            <a:pPr>
              <a:spcBef>
                <a:spcPts val="0"/>
              </a:spcBef>
              <a:defRPr sz="7200">
                <a:solidFill>
                  <a:srgbClr val="FFFFFF"/>
                </a:solidFill>
                <a:latin typeface="Iosevka Medium"/>
                <a:ea typeface="Iosevka Medium"/>
                <a:cs typeface="Iosevka Medium"/>
                <a:sym typeface="Iosevka Medium"/>
              </a:defRPr>
            </a:pPr>
            <a:r>
              <a:t>         pct=</a:t>
            </a:r>
            <a:r>
              <a:rPr>
                <a:solidFill>
                  <a:srgbClr val="BDAE9D"/>
                </a:solidFill>
              </a:rPr>
              <a:t>scales</a:t>
            </a:r>
            <a:r>
              <a:t>::</a:t>
            </a:r>
            <a:r>
              <a:rPr b="1">
                <a:solidFill>
                  <a:srgbClr val="43A8ED"/>
                </a:solidFill>
                <a:latin typeface="Iosevka"/>
                <a:ea typeface="Iosevka"/>
                <a:cs typeface="Iosevka"/>
                <a:sym typeface="Iosevka"/>
              </a:rPr>
              <a:t>percent</a:t>
            </a:r>
            <a:r>
              <a:t>(n/</a:t>
            </a:r>
            <a:r>
              <a:rPr b="1">
                <a:solidFill>
                  <a:srgbClr val="43A8ED"/>
                </a:solidFill>
                <a:latin typeface="Iosevka"/>
                <a:ea typeface="Iosevka"/>
                <a:cs typeface="Iosevka"/>
                <a:sym typeface="Iosevka"/>
              </a:rPr>
              <a:t>sum</a:t>
            </a:r>
            <a:r>
              <a:t>(n)))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(-n)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print</a:t>
            </a:r>
            <a:r>
              <a:rPr>
                <a:solidFill>
                  <a:srgbClr val="BDAE9D"/>
                </a:solidFill>
              </a:rPr>
              <a:t>(</a:t>
            </a:r>
            <a:r>
              <a:t>n=</a:t>
            </a:r>
            <a:r>
              <a:rPr>
                <a:solidFill>
                  <a:srgbClr val="44AA43"/>
                </a:solidFill>
              </a:rPr>
              <a:t>20</a:t>
            </a:r>
            <a:r>
              <a:rPr>
                <a:solidFill>
                  <a:srgbClr val="BDAE9D"/>
                </a:solidFill>
              </a:rPr>
              <a:t>)</a:t>
            </a:r>
          </a:p>
        </p:txBody>
      </p:sp>
      <p:pic>
        <p:nvPicPr>
          <p:cNvPr id="435"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pic>
        <p:nvPicPr>
          <p:cNvPr id="436" name="pasted-image.tiff"/>
          <p:cNvPicPr>
            <a:picLocks noChangeAspect="0"/>
          </p:cNvPicPr>
          <p:nvPr/>
        </p:nvPicPr>
        <p:blipFill>
          <a:blip r:embed="rId3">
            <a:extLst/>
          </a:blip>
          <a:stretch>
            <a:fillRect/>
          </a:stretch>
        </p:blipFill>
        <p:spPr>
          <a:xfrm>
            <a:off x="1718059" y="4394479"/>
            <a:ext cx="361010" cy="587148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6"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nvSpPr>
        <p:spPr>
          <a:xfrm>
            <a:off x="357782" y="3566389"/>
            <a:ext cx="23221356" cy="65832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get_flu_data</a:t>
            </a:r>
            <a:r>
              <a:rPr>
                <a:solidFill>
                  <a:srgbClr val="BDAE9D"/>
                </a:solidFill>
              </a:rPr>
              <a:t>(</a:t>
            </a:r>
            <a:r>
              <a:rPr>
                <a:solidFill>
                  <a:srgbClr val="049B0A"/>
                </a:solidFill>
              </a:rPr>
              <a:t>"national"</a:t>
            </a:r>
            <a:r>
              <a:rPr>
                <a:solidFill>
                  <a:srgbClr val="BDAE9D"/>
                </a:solidFill>
              </a:rPr>
              <a:t>, </a:t>
            </a:r>
            <a:r>
              <a:t>years=</a:t>
            </a:r>
            <a:r>
              <a:rPr>
                <a:solidFill>
                  <a:srgbClr val="44AA43"/>
                </a:solidFill>
              </a:rPr>
              <a:t>2010</a:t>
            </a:r>
            <a:r>
              <a:rPr>
                <a:solidFill>
                  <a:srgbClr val="BDAE9D"/>
                </a:solidFill>
              </a:rPr>
              <a:t>:</a:t>
            </a:r>
            <a:r>
              <a:rPr>
                <a:solidFill>
                  <a:srgbClr val="44AA43"/>
                </a:solidFill>
              </a:rPr>
              <a:t>2016</a:t>
            </a:r>
            <a:r>
              <a:rPr>
                <a:solidFill>
                  <a:srgbClr val="BDAE9D"/>
                </a:solidFill>
              </a:rPr>
              <a:t>)</a:t>
            </a:r>
            <a:r>
              <a:t>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mutate</a:t>
            </a:r>
            <a:r>
              <a:t>(week=</a:t>
            </a:r>
            <a:r>
              <a:rPr b="1">
                <a:solidFill>
                  <a:srgbClr val="43A8ED"/>
                </a:solidFill>
                <a:latin typeface="Iosevka"/>
                <a:ea typeface="Iosevka"/>
                <a:cs typeface="Iosevka"/>
                <a:sym typeface="Iosevka"/>
              </a:rPr>
              <a:t>from_yr_wk</a:t>
            </a:r>
            <a:r>
              <a:t>(YEAR, WEEK))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gather</a:t>
            </a:r>
            <a:r>
              <a:t>(age_group, count, </a:t>
            </a:r>
            <a:r>
              <a:rPr b="1">
                <a:solidFill>
                  <a:srgbClr val="43A8ED"/>
                </a:solidFill>
                <a:latin typeface="Iosevka"/>
                <a:ea typeface="Iosevka"/>
                <a:cs typeface="Iosevka"/>
                <a:sym typeface="Iosevka"/>
              </a:rPr>
              <a:t>starts_with</a:t>
            </a:r>
            <a:r>
              <a:t>(</a:t>
            </a:r>
            <a:r>
              <a:rPr>
                <a:solidFill>
                  <a:srgbClr val="049B0A"/>
                </a:solidFill>
              </a:rPr>
              <a:t>"AGE"</a:t>
            </a:r>
            <a:r>
              <a:t>))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t> </a:t>
            </a:r>
            <a:r>
              <a:rPr>
                <a:solidFill>
                  <a:srgbClr val="049B0A"/>
                </a:solidFill>
              </a:rPr>
              <a:t> </a:t>
            </a:r>
            <a:r>
              <a:rPr b="1">
                <a:solidFill>
                  <a:srgbClr val="43A8ED"/>
                </a:solidFill>
                <a:latin typeface="Iosevka"/>
                <a:ea typeface="Iosevka"/>
                <a:cs typeface="Iosevka"/>
                <a:sym typeface="Iosevka"/>
              </a:rPr>
              <a:t>ggplot</a:t>
            </a:r>
            <a:r>
              <a:t>(aes(week, count, group = age_group)) +</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geom_line</a:t>
            </a:r>
            <a:r>
              <a:t>(aes(color = age_group)) +</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scale_y_continuous</a:t>
            </a:r>
            <a:r>
              <a:t>(label=scales::comma, limits=</a:t>
            </a:r>
            <a:r>
              <a:rPr b="1">
                <a:solidFill>
                  <a:srgbClr val="43A8ED"/>
                </a:solidFill>
                <a:latin typeface="Iosevka"/>
                <a:ea typeface="Iosevka"/>
                <a:cs typeface="Iosevka"/>
                <a:sym typeface="Iosevka"/>
              </a:rPr>
              <a:t>c</a:t>
            </a:r>
            <a:r>
              <a:t>(</a:t>
            </a:r>
            <a:r>
              <a:rPr>
                <a:solidFill>
                  <a:srgbClr val="44AA43"/>
                </a:solidFill>
              </a:rPr>
              <a:t>0</a:t>
            </a:r>
            <a:r>
              <a:t>,</a:t>
            </a:r>
            <a:r>
              <a:rPr>
                <a:solidFill>
                  <a:srgbClr val="44AA43"/>
                </a:solidFill>
              </a:rPr>
              <a:t>20000</a:t>
            </a:r>
            <a:r>
              <a:t>)) +</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facet_wrap</a:t>
            </a:r>
            <a:r>
              <a:t>(~age_group, scales=</a:t>
            </a:r>
            <a:r>
              <a:rPr>
                <a:solidFill>
                  <a:srgbClr val="049B0A"/>
                </a:solidFill>
              </a:rPr>
              <a:t>"free"</a:t>
            </a:r>
            <a:r>
              <a:t>) +</a:t>
            </a:r>
          </a:p>
        </p:txBody>
      </p:sp>
      <p:pic>
        <p:nvPicPr>
          <p:cNvPr id="439"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pic>
        <p:nvPicPr>
          <p:cNvPr id="440" name="pasted-image.tiff"/>
          <p:cNvPicPr>
            <a:picLocks noChangeAspect="0"/>
          </p:cNvPicPr>
          <p:nvPr/>
        </p:nvPicPr>
        <p:blipFill>
          <a:blip r:embed="rId3">
            <a:extLst/>
          </a:blip>
          <a:stretch>
            <a:fillRect/>
          </a:stretch>
        </p:blipFill>
        <p:spPr>
          <a:xfrm>
            <a:off x="448059" y="4572609"/>
            <a:ext cx="361010" cy="538855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0"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2" name="Shape 442"/>
          <p:cNvSpPr/>
          <p:nvPr/>
        </p:nvSpPr>
        <p:spPr>
          <a:xfrm>
            <a:off x="1584722" y="2238813"/>
            <a:ext cx="21214557" cy="923837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7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GET</a:t>
            </a:r>
            <a:r>
              <a:rPr>
                <a:solidFill>
                  <a:srgbClr val="BDAE9D"/>
                </a:solidFill>
              </a:rPr>
              <a:t>(</a:t>
            </a:r>
            <a:r>
              <a:t>"</a:t>
            </a:r>
            <a:r>
              <a:rPr>
                <a:solidFill>
                  <a:srgbClr val="049B0B"/>
                </a:solidFill>
              </a:rPr>
              <a:t>https://www.federalregister.gov/articles/search.csv</a:t>
            </a:r>
            <a:r>
              <a:t>"</a:t>
            </a:r>
            <a:r>
              <a:rPr>
                <a:solidFill>
                  <a:srgbClr val="BDAE9D"/>
                </a:solidFill>
              </a:rPr>
              <a:t>,</a:t>
            </a:r>
            <a:endParaRPr>
              <a:solidFill>
                <a:srgbClr val="BDAE9D"/>
              </a:solidFill>
            </a:endParaRPr>
          </a:p>
          <a:p>
            <a:pPr>
              <a:spcBef>
                <a:spcPts val="0"/>
              </a:spcBef>
              <a:defRPr sz="5700">
                <a:solidFill>
                  <a:srgbClr val="FFFFFF"/>
                </a:solidFill>
                <a:latin typeface="Iosevka Medium"/>
                <a:ea typeface="Iosevka Medium"/>
                <a:cs typeface="Iosevka Medium"/>
                <a:sym typeface="Iosevka Medium"/>
              </a:defRPr>
            </a:pPr>
            <a:r>
              <a:t>    query=</a:t>
            </a:r>
            <a:r>
              <a:rPr b="1">
                <a:solidFill>
                  <a:srgbClr val="43A8ED"/>
                </a:solidFill>
                <a:latin typeface="Iosevka"/>
                <a:ea typeface="Iosevka"/>
                <a:cs typeface="Iosevka"/>
                <a:sym typeface="Iosevka"/>
              </a:rPr>
              <a:t>list</a:t>
            </a:r>
            <a:r>
              <a:t>(</a:t>
            </a:r>
          </a:p>
          <a:p>
            <a:pPr>
              <a:spcBef>
                <a:spcPts val="0"/>
              </a:spcBef>
              <a:defRPr sz="5700">
                <a:solidFill>
                  <a:srgbClr val="FFFFFF"/>
                </a:solidFill>
                <a:latin typeface="Iosevka Medium"/>
                <a:ea typeface="Iosevka Medium"/>
                <a:cs typeface="Iosevka Medium"/>
                <a:sym typeface="Iosevka Medium"/>
              </a:defRPr>
            </a:pPr>
            <a:r>
              <a:t>      </a:t>
            </a:r>
            <a:r>
              <a:rPr>
                <a:solidFill>
                  <a:srgbClr val="049B0A"/>
                </a:solidFill>
              </a:rPr>
              <a:t>`</a:t>
            </a:r>
            <a:r>
              <a:t>conditions[agency_ids][]</a:t>
            </a:r>
            <a:r>
              <a:rPr>
                <a:solidFill>
                  <a:srgbClr val="049B0A"/>
                </a:solidFill>
              </a:rPr>
              <a:t>`</a:t>
            </a:r>
            <a:r>
              <a:t>=</a:t>
            </a:r>
            <a:r>
              <a:rPr>
                <a:solidFill>
                  <a:srgbClr val="44AA43"/>
                </a:solidFill>
              </a:rPr>
              <a:t>254</a:t>
            </a:r>
            <a:r>
              <a:t>,</a:t>
            </a:r>
          </a:p>
          <a:p>
            <a:pPr>
              <a:spcBef>
                <a:spcPts val="0"/>
              </a:spcBef>
              <a:defRPr sz="5700">
                <a:solidFill>
                  <a:srgbClr val="FFFFFF"/>
                </a:solidFill>
                <a:latin typeface="Iosevka Medium"/>
                <a:ea typeface="Iosevka Medium"/>
                <a:cs typeface="Iosevka Medium"/>
                <a:sym typeface="Iosevka Medium"/>
              </a:defRPr>
            </a:pPr>
            <a:r>
              <a:t>      </a:t>
            </a:r>
            <a:r>
              <a:rPr>
                <a:solidFill>
                  <a:srgbClr val="049B0A"/>
                </a:solidFill>
              </a:rPr>
              <a:t>`</a:t>
            </a:r>
            <a:r>
              <a:t>conditions[publication_date][gte]</a:t>
            </a:r>
            <a:r>
              <a:rPr>
                <a:solidFill>
                  <a:srgbClr val="049B0A"/>
                </a:solidFill>
              </a:rPr>
              <a:t>`</a:t>
            </a:r>
            <a:r>
              <a:t>=</a:t>
            </a:r>
            <a:r>
              <a:rPr>
                <a:solidFill>
                  <a:srgbClr val="049B0A"/>
                </a:solidFill>
              </a:rPr>
              <a:t>"01/01/2006"</a:t>
            </a:r>
            <a:r>
              <a:t>,</a:t>
            </a:r>
          </a:p>
          <a:p>
            <a:pPr>
              <a:spcBef>
                <a:spcPts val="0"/>
              </a:spcBef>
              <a:defRPr sz="5700">
                <a:solidFill>
                  <a:srgbClr val="FFFFFF"/>
                </a:solidFill>
                <a:latin typeface="Iosevka Medium"/>
                <a:ea typeface="Iosevka Medium"/>
                <a:cs typeface="Iosevka Medium"/>
                <a:sym typeface="Iosevka Medium"/>
              </a:defRPr>
            </a:pPr>
            <a:r>
              <a:t>      </a:t>
            </a:r>
            <a:r>
              <a:rPr>
                <a:solidFill>
                  <a:srgbClr val="049B0A"/>
                </a:solidFill>
              </a:rPr>
              <a:t>`</a:t>
            </a:r>
            <a:r>
              <a:t>conditions[publication_date][lte]</a:t>
            </a:r>
            <a:r>
              <a:rPr>
                <a:solidFill>
                  <a:srgbClr val="049B0A"/>
                </a:solidFill>
              </a:rPr>
              <a:t>`</a:t>
            </a:r>
            <a:r>
              <a:t>=</a:t>
            </a:r>
            <a:r>
              <a:rPr>
                <a:solidFill>
                  <a:srgbClr val="049B0A"/>
                </a:solidFill>
              </a:rPr>
              <a:t>"1/13/2017"</a:t>
            </a:r>
            <a:r>
              <a:t>,</a:t>
            </a:r>
          </a:p>
          <a:p>
            <a:pPr>
              <a:spcBef>
                <a:spcPts val="0"/>
              </a:spcBef>
              <a:defRPr sz="5700">
                <a:solidFill>
                  <a:srgbClr val="FFFFFF"/>
                </a:solidFill>
                <a:latin typeface="Iosevka Medium"/>
                <a:ea typeface="Iosevka Medium"/>
                <a:cs typeface="Iosevka Medium"/>
                <a:sym typeface="Iosevka Medium"/>
              </a:defRPr>
            </a:pPr>
            <a:r>
              <a:t>      </a:t>
            </a:r>
            <a:r>
              <a:rPr>
                <a:solidFill>
                  <a:srgbClr val="049B0A"/>
                </a:solidFill>
              </a:rPr>
              <a:t>`</a:t>
            </a:r>
            <a:r>
              <a:t>conditions[term]</a:t>
            </a:r>
            <a:r>
              <a:rPr>
                <a:solidFill>
                  <a:srgbClr val="049B0A"/>
                </a:solidFill>
              </a:rPr>
              <a:t>`</a:t>
            </a:r>
            <a:r>
              <a:t>=</a:t>
            </a:r>
            <a:r>
              <a:rPr>
                <a:solidFill>
                  <a:srgbClr val="049B0A"/>
                </a:solidFill>
              </a:rPr>
              <a:t>"6039G"</a:t>
            </a:r>
            <a:r>
              <a:t>,</a:t>
            </a:r>
          </a:p>
          <a:p>
            <a:pPr>
              <a:spcBef>
                <a:spcPts val="0"/>
              </a:spcBef>
              <a:defRPr sz="5700">
                <a:solidFill>
                  <a:srgbClr val="FFFFFF"/>
                </a:solidFill>
                <a:latin typeface="Iosevka Medium"/>
                <a:ea typeface="Iosevka Medium"/>
                <a:cs typeface="Iosevka Medium"/>
                <a:sym typeface="Iosevka Medium"/>
              </a:defRPr>
            </a:pPr>
            <a:r>
              <a:t>      </a:t>
            </a:r>
            <a:r>
              <a:rPr>
                <a:solidFill>
                  <a:srgbClr val="049B0A"/>
                </a:solidFill>
              </a:rPr>
              <a:t>`</a:t>
            </a:r>
            <a:r>
              <a:t>conditions[type][]</a:t>
            </a:r>
            <a:r>
              <a:rPr>
                <a:solidFill>
                  <a:srgbClr val="049B0A"/>
                </a:solidFill>
              </a:rPr>
              <a:t>`</a:t>
            </a:r>
            <a:r>
              <a:t>=</a:t>
            </a:r>
            <a:r>
              <a:rPr>
                <a:solidFill>
                  <a:srgbClr val="049B0A"/>
                </a:solidFill>
              </a:rPr>
              <a:t>"NOTICE"</a:t>
            </a:r>
            <a:r>
              <a:t>)) </a:t>
            </a:r>
            <a:r>
              <a:rPr>
                <a:solidFill>
                  <a:srgbClr val="BDAE9D"/>
                </a:solidFill>
              </a:rPr>
              <a:t>%&gt;%</a:t>
            </a:r>
          </a:p>
          <a:p>
            <a:pPr>
              <a:spcBef>
                <a:spcPts val="0"/>
              </a:spcBef>
              <a:defRPr sz="57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stop_for_status</a:t>
            </a:r>
            <a:r>
              <a:rPr>
                <a:solidFill>
                  <a:srgbClr val="BDAE9D"/>
                </a:solidFill>
              </a:rPr>
              <a:t>() %&gt;%</a:t>
            </a:r>
            <a:endParaRPr>
              <a:solidFill>
                <a:srgbClr val="BDAE9D"/>
              </a:solidFill>
            </a:endParaRPr>
          </a:p>
          <a:p>
            <a:pPr>
              <a:spcBef>
                <a:spcPts val="0"/>
              </a:spcBef>
              <a:defRPr sz="57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content</a:t>
            </a:r>
            <a:r>
              <a:rPr>
                <a:solidFill>
                  <a:srgbClr val="BDAE9D"/>
                </a:solidFill>
              </a:rPr>
              <a:t>(as=</a:t>
            </a:r>
            <a:r>
              <a:t>"parsed"</a:t>
            </a:r>
            <a:r>
              <a:rPr>
                <a:solidFill>
                  <a:srgbClr val="BDAE9D"/>
                </a:solidFill>
              </a:rPr>
              <a:t>) %&gt;%</a:t>
            </a:r>
            <a:endParaRPr>
              <a:solidFill>
                <a:srgbClr val="BDAE9D"/>
              </a:solidFill>
            </a:endParaRPr>
          </a:p>
          <a:p>
            <a:pPr>
              <a:spcBef>
                <a:spcPts val="0"/>
              </a:spcBef>
              <a:defRPr sz="57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filter</a:t>
            </a:r>
            <a:r>
              <a:rPr>
                <a:solidFill>
                  <a:srgbClr val="BDAE9D"/>
                </a:solidFill>
              </a:rPr>
              <a:t>(</a:t>
            </a:r>
            <a:r>
              <a:rPr b="1">
                <a:solidFill>
                  <a:srgbClr val="43A8ED"/>
                </a:solidFill>
                <a:latin typeface="Iosevka"/>
                <a:ea typeface="Iosevka"/>
                <a:cs typeface="Iosevka"/>
                <a:sym typeface="Iosevka"/>
              </a:rPr>
              <a:t>grepl</a:t>
            </a:r>
            <a:r>
              <a:rPr>
                <a:solidFill>
                  <a:srgbClr val="BDAE9D"/>
                </a:solidFill>
              </a:rPr>
              <a:t>(</a:t>
            </a:r>
            <a:r>
              <a:t>"^Quarterly"</a:t>
            </a:r>
            <a:r>
              <a:rPr>
                <a:solidFill>
                  <a:srgbClr val="BDAE9D"/>
                </a:solidFill>
              </a:rPr>
              <a:t>, title)) -&gt;</a:t>
            </a:r>
            <a:r>
              <a:t> </a:t>
            </a:r>
            <a:r>
              <a:rPr>
                <a:solidFill>
                  <a:srgbClr val="BDAE9D"/>
                </a:solidFill>
              </a:rPr>
              <a:t>reg_df</a:t>
            </a:r>
          </a:p>
        </p:txBody>
      </p:sp>
      <p:pic>
        <p:nvPicPr>
          <p:cNvPr id="443"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pic>
        <p:nvPicPr>
          <p:cNvPr id="444" name="coin.png"/>
          <p:cNvPicPr>
            <a:picLocks noChangeAspect="1"/>
          </p:cNvPicPr>
          <p:nvPr/>
        </p:nvPicPr>
        <p:blipFill>
          <a:blip r:embed="rId3">
            <a:extLst/>
          </a:blip>
          <a:stretch>
            <a:fillRect/>
          </a:stretch>
        </p:blipFill>
        <p:spPr>
          <a:xfrm>
            <a:off x="1165430" y="8886825"/>
            <a:ext cx="866776" cy="866775"/>
          </a:xfrm>
          <a:prstGeom prst="rect">
            <a:avLst/>
          </a:prstGeom>
          <a:ln w="12700">
            <a:miter lim="400000"/>
          </a:ln>
        </p:spPr>
      </p:pic>
      <p:pic>
        <p:nvPicPr>
          <p:cNvPr id="445" name="smw_coin.wav"/>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312503" y="419669"/>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44"/>
                                        </p:tgtEl>
                                        <p:attrNameLst>
                                          <p:attrName>style.visibility</p:attrName>
                                        </p:attrNameLst>
                                      </p:cBhvr>
                                      <p:to>
                                        <p:strVal val="visible"/>
                                      </p:to>
                                    </p:set>
                                    <p:anim calcmode="lin" valueType="num">
                                      <p:cBhvr>
                                        <p:cTn id="7" dur="1500" fill="hold"/>
                                        <p:tgtEl>
                                          <p:spTgt spid="444"/>
                                        </p:tgtEl>
                                        <p:attrNameLst>
                                          <p:attrName>ppt_w</p:attrName>
                                        </p:attrNameLst>
                                      </p:cBhvr>
                                      <p:tavLst>
                                        <p:tav tm="0" fmla="#ppt_w*sin(2.5*pi*$)">
                                          <p:val>
                                            <p:fltVal val="0"/>
                                          </p:val>
                                        </p:tav>
                                        <p:tav tm="100000">
                                          <p:val>
                                            <p:fltVal val="1"/>
                                          </p:val>
                                        </p:tav>
                                      </p:tavLst>
                                    </p:anim>
                                    <p:anim calcmode="lin" valueType="num">
                                      <p:cBhvr>
                                        <p:cTn id="8" dur="1500" fill="hold"/>
                                        <p:tgtEl>
                                          <p:spTgt spid="444"/>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Class="mediacall" nodeType="afterEffect" presetSubtype="0" presetID="1" grpId="2" fill="hold">
                                  <p:stCondLst>
                                    <p:cond delay="0"/>
                                  </p:stCondLst>
                                  <p:childTnLst>
                                    <p:cmd type="call" cmd="playFrom(0.0)">
                                      <p:cBhvr>
                                        <p:cTn id="11" dur="419092" fill="hold"/>
                                        <p:tgtEl>
                                          <p:spTgt spid="445"/>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12" fill="hold" display="0">
                  <p:stCondLst>
                    <p:cond delay="indefinite"/>
                  </p:stCondLst>
                </p:cTn>
                <p:tgtEl>
                  <p:spTgt spid="445"/>
                </p:tgtEl>
              </p:cMediaNode>
            </p:audio>
          </p:childTnLst>
        </p:cTn>
      </p:par>
    </p:tnLst>
    <p:bldLst>
      <p:bldP build="whole" bldLvl="1" animBg="1" rev="0" advAuto="0" spid="44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5" name="Group 235"/>
          <p:cNvGrpSpPr/>
          <p:nvPr/>
        </p:nvGrpSpPr>
        <p:grpSpPr>
          <a:xfrm>
            <a:off x="5939277" y="4959609"/>
            <a:ext cx="12505445" cy="4508501"/>
            <a:chOff x="0" y="0"/>
            <a:chExt cx="12505444" cy="4508500"/>
          </a:xfrm>
        </p:grpSpPr>
        <p:pic>
          <p:nvPicPr>
            <p:cNvPr id="232" name="71aMw6Lnv1L._SY355_.png"/>
            <p:cNvPicPr>
              <a:picLocks noChangeAspect="1"/>
            </p:cNvPicPr>
            <p:nvPr/>
          </p:nvPicPr>
          <p:blipFill>
            <a:blip r:embed="rId3">
              <a:extLst/>
            </a:blip>
            <a:stretch>
              <a:fillRect/>
            </a:stretch>
          </p:blipFill>
          <p:spPr>
            <a:xfrm>
              <a:off x="3994532" y="0"/>
              <a:ext cx="4508501" cy="4508500"/>
            </a:xfrm>
            <a:prstGeom prst="rect">
              <a:avLst/>
            </a:prstGeom>
            <a:ln w="12700" cap="flat">
              <a:noFill/>
              <a:miter lim="400000"/>
            </a:ln>
            <a:effectLst/>
          </p:spPr>
        </p:pic>
        <p:sp>
          <p:nvSpPr>
            <p:cNvPr id="233" name="Shape 233"/>
            <p:cNvSpPr/>
            <p:nvPr/>
          </p:nvSpPr>
          <p:spPr>
            <a:xfrm>
              <a:off x="0" y="87312"/>
              <a:ext cx="4206875" cy="4333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27500">
                  <a:solidFill>
                    <a:srgbClr val="FFFFFF"/>
                  </a:solidFill>
                  <a:latin typeface="+mn-lt"/>
                  <a:ea typeface="+mn-ea"/>
                  <a:cs typeface="+mn-cs"/>
                  <a:sym typeface="MuseoSans-300"/>
                </a:defRPr>
              </a:lvl1pPr>
            </a:lstStyle>
            <a:p>
              <a:pPr/>
              <a:r>
                <a:t>((((</a:t>
              </a:r>
            </a:p>
          </p:txBody>
        </p:sp>
        <p:sp>
          <p:nvSpPr>
            <p:cNvPr id="234" name="Shape 234"/>
            <p:cNvSpPr/>
            <p:nvPr/>
          </p:nvSpPr>
          <p:spPr>
            <a:xfrm>
              <a:off x="8312539" y="87312"/>
              <a:ext cx="4192906" cy="4333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27500">
                  <a:solidFill>
                    <a:srgbClr val="FFFFFF"/>
                  </a:solidFill>
                  <a:latin typeface="+mn-lt"/>
                  <a:ea typeface="+mn-ea"/>
                  <a:cs typeface="+mn-cs"/>
                  <a:sym typeface="MuseoSans-300"/>
                </a:defRPr>
              </a:lvl1pPr>
            </a:lstStyle>
            <a:p>
              <a:pPr/>
              <a:r>
                <a:t>))))</a:t>
              </a:r>
            </a:p>
          </p:txBody>
        </p:sp>
      </p:grpSp>
      <p:pic>
        <p:nvPicPr>
          <p:cNvPr id="236" name="mbig.png"/>
          <p:cNvPicPr>
            <a:picLocks noChangeAspect="1"/>
          </p:cNvPicPr>
          <p:nvPr/>
        </p:nvPicPr>
        <p:blipFill>
          <a:blip r:embed="rId4">
            <a:extLst/>
          </a:blip>
          <a:stretch>
            <a:fillRect/>
          </a:stretch>
        </p:blipFill>
        <p:spPr>
          <a:xfrm>
            <a:off x="10180439" y="5335783"/>
            <a:ext cx="4023123" cy="6244315"/>
          </a:xfrm>
          <a:prstGeom prst="rect">
            <a:avLst/>
          </a:prstGeom>
          <a:ln w="12700">
            <a:miter lim="400000"/>
          </a:ln>
        </p:spPr>
      </p:pic>
      <p:pic>
        <p:nvPicPr>
          <p:cNvPr id="237" name="Donkey Kong SFX (8).wav"/>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279270" y="399034"/>
            <a:ext cx="571501" cy="571501"/>
          </a:xfrm>
          <a:prstGeom prst="rect">
            <a:avLst/>
          </a:prstGeom>
          <a:ln w="12700">
            <a:miter lim="400000"/>
          </a:ln>
        </p:spPr>
      </p:pic>
      <p:pic>
        <p:nvPicPr>
          <p:cNvPr id="238" name="Donkey Kong SFX (7).wav"/>
          <p:cNvPicPr>
            <a:picLocks noChangeAspect="0"/>
          </p:cNvPicPr>
          <p:nvPr>
            <a:audioFile r:link="rId8"/>
            <p:extLst>
              <p:ext uri="{DAA4B4D4-6D71-4841-9C94-3DE7FCFB9230}">
                <p14:media xmlns:p14="http://schemas.microsoft.com/office/powerpoint/2010/main" r:embed="rId9"/>
              </p:ext>
            </p:extLst>
          </p:nvPr>
        </p:nvPicPr>
        <p:blipFill>
          <a:blip r:embed="rId7">
            <a:extLst/>
          </a:blip>
          <a:stretch>
            <a:fillRect/>
          </a:stretch>
        </p:blipFill>
        <p:spPr>
          <a:xfrm>
            <a:off x="21549503" y="269335"/>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19"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ppt_w</p:attrName>
                                        </p:attrNameLst>
                                      </p:cBhvr>
                                      <p:tavLst>
                                        <p:tav tm="0">
                                          <p:val>
                                            <p:strVal val="#ppt_w"/>
                                          </p:val>
                                        </p:tav>
                                        <p:tav tm="100000">
                                          <p:val>
                                            <p:strVal val="#ppt_w"/>
                                          </p:val>
                                        </p:tav>
                                      </p:tavLst>
                                    </p:anim>
                                    <p:anim calcmode="lin" valueType="num">
                                      <p:cBhvr>
                                        <p:cTn id="8" dur="1500" fill="hold"/>
                                        <p:tgtEl>
                                          <p:spTgt spid="235"/>
                                        </p:tgtEl>
                                        <p:attrNameLst>
                                          <p:attrName>ppt_h</p:attrName>
                                        </p:attrNameLst>
                                      </p:cBhvr>
                                      <p:tavLst>
                                        <p:tav tm="0" fmla="#ppt_h*sin(2.5*pi*$)">
                                          <p:val>
                                            <p:fltVal val="0"/>
                                          </p:val>
                                        </p:tav>
                                        <p:tav tm="100000">
                                          <p:val>
                                            <p:fltVal val="1"/>
                                          </p:val>
                                        </p:tav>
                                      </p:tavLst>
                                    </p:anim>
                                  </p:childTnLst>
                                </p:cTn>
                              </p:par>
                            </p:childTnLst>
                          </p:cTn>
                        </p:par>
                        <p:par>
                          <p:cTn id="9" fill="hold">
                            <p:stCondLst>
                              <p:cond delay="1500"/>
                            </p:stCondLst>
                            <p:childTnLst>
                              <p:par>
                                <p:cTn id="10" presetClass="mediacall" nodeType="afterEffect" presetSubtype="0" presetID="1" grpId="2" fill="hold">
                                  <p:stCondLst>
                                    <p:cond delay="0"/>
                                  </p:stCondLst>
                                  <p:childTnLst>
                                    <p:cmd type="call" cmd="playFrom(0.0)">
                                      <p:cBhvr>
                                        <p:cTn id="11" dur="3355283" fill="hold"/>
                                        <p:tgtEl>
                                          <p:spTgt spid="237"/>
                                        </p:tgtEl>
                                      </p:cBhvr>
                                    </p:cmd>
                                  </p:childTnLst>
                                </p:cTn>
                              </p:par>
                            </p:childTnLst>
                          </p:cTn>
                        </p:par>
                      </p:childTnLst>
                    </p:cTn>
                  </p:par>
                  <p:par>
                    <p:cTn id="12" fill="hold">
                      <p:stCondLst>
                        <p:cond delay="indefinite"/>
                      </p:stCondLst>
                      <p:childTnLst>
                        <p:par>
                          <p:cTn id="13" fill="hold">
                            <p:stCondLst>
                              <p:cond delay="0"/>
                            </p:stCondLst>
                            <p:childTnLst>
                              <p:par>
                                <p:cTn id="14" presetClass="path" nodeType="clickEffect" presetSubtype="0" presetID="-1" grpId="3" accel="50000" decel="50000" fill="hold">
                                  <p:stCondLst>
                                    <p:cond delay="0"/>
                                  </p:stCondLst>
                                  <p:childTnLst>
                                    <p:animMotion path="M 0.000000 0.000000 L 0.000000 -0.349639" origin="layout" pathEditMode="relative">
                                      <p:cBhvr>
                                        <p:cTn id="15" dur="1000" fill="hold"/>
                                        <p:tgtEl>
                                          <p:spTgt spid="235"/>
                                        </p:tgtEl>
                                        <p:attrNameLst>
                                          <p:attrName>ppt_x</p:attrName>
                                          <p:attrName>ppt_y</p:attrName>
                                        </p:attrNameLst>
                                      </p:cBhvr>
                                    </p:animMotion>
                                  </p:childTnLst>
                                </p:cTn>
                              </p:par>
                            </p:childTnLst>
                          </p:cTn>
                        </p:par>
                        <p:par>
                          <p:cTn id="16" fill="hold">
                            <p:stCondLst>
                              <p:cond delay="1000"/>
                            </p:stCondLst>
                            <p:childTnLst>
                              <p:par>
                                <p:cTn id="17" presetClass="entr" nodeType="afterEffect" presetSubtype="8" presetID="2" grpId="4" fill="hold">
                                  <p:stCondLst>
                                    <p:cond delay="0"/>
                                  </p:stCondLst>
                                  <p:iterate type="el" backwards="0">
                                    <p:tmAbs val="0"/>
                                  </p:iterate>
                                  <p:childTnLst>
                                    <p:set>
                                      <p:cBhvr>
                                        <p:cTn id="18" fill="hold"/>
                                        <p:tgtEl>
                                          <p:spTgt spid="236"/>
                                        </p:tgtEl>
                                        <p:attrNameLst>
                                          <p:attrName>style.visibility</p:attrName>
                                        </p:attrNameLst>
                                      </p:cBhvr>
                                      <p:to>
                                        <p:strVal val="visible"/>
                                      </p:to>
                                    </p:set>
                                    <p:anim calcmode="lin" valueType="num">
                                      <p:cBhvr>
                                        <p:cTn id="19" dur="1000" fill="hold"/>
                                        <p:tgtEl>
                                          <p:spTgt spid="236"/>
                                        </p:tgtEl>
                                        <p:attrNameLst>
                                          <p:attrName>ppt_x</p:attrName>
                                        </p:attrNameLst>
                                      </p:cBhvr>
                                      <p:tavLst>
                                        <p:tav tm="0">
                                          <p:val>
                                            <p:strVal val="0-#ppt_w/2"/>
                                          </p:val>
                                        </p:tav>
                                        <p:tav tm="100000">
                                          <p:val>
                                            <p:strVal val="#ppt_x"/>
                                          </p:val>
                                        </p:tav>
                                      </p:tavLst>
                                    </p:anim>
                                    <p:anim calcmode="lin" valueType="num">
                                      <p:cBhvr>
                                        <p:cTn id="20" dur="1000" fill="hold"/>
                                        <p:tgtEl>
                                          <p:spTgt spid="236"/>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Class="mediacall" nodeType="afterEffect" presetSubtype="0" presetID="1" grpId="5" fill="hold">
                                  <p:stCondLst>
                                    <p:cond delay="0"/>
                                  </p:stCondLst>
                                  <p:childTnLst>
                                    <p:cmd type="call" cmd="playFrom(0.0)">
                                      <p:cBhvr>
                                        <p:cTn id="23" dur="2414875" fill="hold"/>
                                        <p:tgtEl>
                                          <p:spTgt spid="238"/>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24" fill="hold" display="0">
                  <p:stCondLst>
                    <p:cond delay="indefinite"/>
                  </p:stCondLst>
                </p:cTn>
                <p:tgtEl>
                  <p:spTgt spid="237"/>
                </p:tgtEl>
              </p:cMediaNode>
            </p:audio>
            <p:audio isNarration="0">
              <p:cMediaNode mute="0" showWhenStopped="0" numSld="1" vol="100000">
                <p:cTn id="25" fill="hold" display="0">
                  <p:stCondLst>
                    <p:cond delay="indefinite"/>
                  </p:stCondLst>
                </p:cTn>
                <p:tgtEl>
                  <p:spTgt spid="238"/>
                </p:tgtEl>
              </p:cMediaNode>
            </p:audio>
          </p:childTnLst>
        </p:cTn>
      </p:par>
    </p:tnLst>
    <p:bldLst>
      <p:bldP build="whole" bldLvl="1" animBg="1" rev="0" advAuto="0" spid="236" grpId="4"/>
      <p:bldP build="whole" bldLvl="1" animBg="1" rev="0" advAuto="0" spid="235"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nvSpPr>
        <p:spPr>
          <a:xfrm>
            <a:off x="1154013" y="2175739"/>
            <a:ext cx="22075974" cy="93645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read_fwf</a:t>
            </a:r>
            <a:r>
              <a:t>(satellites, na=</a:t>
            </a:r>
            <a:r>
              <a:rPr b="1">
                <a:solidFill>
                  <a:srgbClr val="43A8ED"/>
                </a:solidFill>
                <a:latin typeface="Iosevka"/>
                <a:ea typeface="Iosevka"/>
                <a:cs typeface="Iosevka"/>
                <a:sym typeface="Iosevka"/>
              </a:rPr>
              <a:t>c</a:t>
            </a:r>
            <a:r>
              <a:t>(</a:t>
            </a:r>
            <a:r>
              <a:rPr>
                <a:solidFill>
                  <a:srgbClr val="049B0A"/>
                </a:solidFill>
              </a:rPr>
              <a:t>"N/A"</a:t>
            </a:r>
            <a:r>
              <a:t>), col_types=satcat_cols,</a:t>
            </a:r>
          </a:p>
          <a:p>
            <a:pPr>
              <a:spcBef>
                <a:spcPts val="0"/>
              </a:spcBef>
              <a:defRPr sz="58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fwf_positions</a:t>
            </a:r>
            <a:r>
              <a:t>(satcat_cols_start, </a:t>
            </a:r>
          </a:p>
          <a:p>
            <a:pPr>
              <a:spcBef>
                <a:spcPts val="0"/>
              </a:spcBef>
              <a:defRPr sz="5800">
                <a:solidFill>
                  <a:srgbClr val="FFFFFF"/>
                </a:solidFill>
                <a:latin typeface="Iosevka Medium"/>
                <a:ea typeface="Iosevka Medium"/>
                <a:cs typeface="Iosevka Medium"/>
                <a:sym typeface="Iosevka Medium"/>
              </a:defRPr>
            </a:pPr>
            <a:r>
              <a:t>                  satcat_cols_end, satcat_col_names))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(multiple=(multiple==</a:t>
            </a:r>
            <a:r>
              <a:rPr>
                <a:solidFill>
                  <a:srgbClr val="049B0A"/>
                </a:solidFill>
              </a:rPr>
              <a:t>"M"</a:t>
            </a:r>
            <a:r>
              <a:t>), </a:t>
            </a:r>
          </a:p>
          <a:p>
            <a:pPr>
              <a:spcBef>
                <a:spcPts val="0"/>
              </a:spcBef>
              <a:defRPr sz="5800">
                <a:solidFill>
                  <a:srgbClr val="FFFFFF"/>
                </a:solidFill>
                <a:latin typeface="Iosevka Medium"/>
                <a:ea typeface="Iosevka Medium"/>
                <a:cs typeface="Iosevka Medium"/>
                <a:sym typeface="Iosevka Medium"/>
              </a:defRPr>
            </a:pPr>
            <a:r>
              <a:t>         payload=(payload==</a:t>
            </a:r>
            <a:r>
              <a:rPr>
                <a:solidFill>
                  <a:srgbClr val="049B0A"/>
                </a:solidFill>
              </a:rPr>
              <a:t>"*"</a:t>
            </a:r>
            <a:r>
              <a:t>))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left_join</a:t>
            </a:r>
            <a:r>
              <a:t>(satcat_launch_sources, by=</a:t>
            </a:r>
            <a:r>
              <a:rPr>
                <a:solidFill>
                  <a:srgbClr val="049B0A"/>
                </a:solidFill>
              </a:rPr>
              <a:t>"source"</a:t>
            </a:r>
            <a:r>
              <a:t>)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left_join</a:t>
            </a:r>
            <a:r>
              <a:t>(satcat_launch_sites, by=</a:t>
            </a:r>
            <a:r>
              <a:rPr>
                <a:solidFill>
                  <a:srgbClr val="049B0A"/>
                </a:solidFill>
              </a:rPr>
              <a:t>"launch_site"</a:t>
            </a:r>
            <a:r>
              <a:t>)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left_join</a:t>
            </a:r>
            <a:r>
              <a:t>(satcat_op_status, by=</a:t>
            </a:r>
            <a:r>
              <a:rPr>
                <a:solidFill>
                  <a:srgbClr val="049B0A"/>
                </a:solidFill>
              </a:rPr>
              <a:t>"op_status_code"</a:t>
            </a:r>
            <a:r>
              <a:t>) %&gt;%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(is_active=(op_status_code %in%</a:t>
            </a:r>
            <a:r>
              <a:rPr>
                <a:solidFill>
                  <a:srgbClr val="049B0A"/>
                </a:solidFill>
              </a:rPr>
              <a:t> </a:t>
            </a:r>
            <a:endParaRPr>
              <a:solidFill>
                <a:srgbClr val="049B0A"/>
              </a:solidFill>
            </a:endParaRP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a:t>
            </a:r>
            <a:r>
              <a:t>(</a:t>
            </a:r>
            <a:r>
              <a:rPr>
                <a:solidFill>
                  <a:srgbClr val="049B0A"/>
                </a:solidFill>
              </a:rPr>
              <a:t>"+"</a:t>
            </a:r>
            <a:r>
              <a:t>, </a:t>
            </a:r>
            <a:r>
              <a:rPr>
                <a:solidFill>
                  <a:srgbClr val="049B0A"/>
                </a:solidFill>
              </a:rPr>
              <a:t>"P"</a:t>
            </a:r>
            <a:r>
              <a:t>, </a:t>
            </a:r>
            <a:r>
              <a:rPr>
                <a:solidFill>
                  <a:srgbClr val="049B0A"/>
                </a:solidFill>
              </a:rPr>
              <a:t>"B"</a:t>
            </a:r>
            <a:r>
              <a:t>, </a:t>
            </a:r>
            <a:r>
              <a:rPr>
                <a:solidFill>
                  <a:srgbClr val="049B0A"/>
                </a:solidFill>
              </a:rPr>
              <a:t>"S"</a:t>
            </a:r>
            <a:r>
              <a:t>, </a:t>
            </a:r>
            <a:r>
              <a:rPr>
                <a:solidFill>
                  <a:srgbClr val="049B0A"/>
                </a:solidFill>
              </a:rPr>
              <a:t>"X"</a:t>
            </a:r>
            <a:r>
              <a:t>))) -&gt;</a:t>
            </a:r>
            <a:r>
              <a:rPr>
                <a:solidFill>
                  <a:srgbClr val="049B0A"/>
                </a:solidFill>
              </a:rPr>
              <a:t> </a:t>
            </a:r>
            <a:r>
              <a:t>satcat</a:t>
            </a:r>
          </a:p>
        </p:txBody>
      </p:sp>
      <p:pic>
        <p:nvPicPr>
          <p:cNvPr id="448" name="pasted-image.tiff"/>
          <p:cNvPicPr>
            <a:picLocks noChangeAspect="1"/>
          </p:cNvPicPr>
          <p:nvPr/>
        </p:nvPicPr>
        <p:blipFill>
          <a:blip r:embed="rId2">
            <a:extLst/>
          </a:blip>
          <a:stretch>
            <a:fillRect/>
          </a:stretch>
        </p:blipFill>
        <p:spPr>
          <a:xfrm>
            <a:off x="22168125" y="430769"/>
            <a:ext cx="1713373" cy="1738945"/>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451" name="Shape 451"/>
          <p:cNvSpPr/>
          <p:nvPr>
            <p:ph type="body" idx="1"/>
          </p:nvPr>
        </p:nvSpPr>
        <p:spPr>
          <a:prstGeom prst="rect">
            <a:avLst/>
          </a:prstGeom>
        </p:spPr>
        <p:txBody>
          <a:bodyPr/>
          <a:lstStyle/>
          <a:p>
            <a:pPr>
              <a:defRPr>
                <a:solidFill>
                  <a:schemeClr val="accent4">
                    <a:alpha val="50951"/>
                  </a:schemeClr>
                </a:solidFill>
              </a:defRPr>
            </a:pPr>
            <a:r>
              <a:t>The chain should be &gt; 1</a:t>
            </a:r>
          </a:p>
          <a:p>
            <a:pPr>
              <a:defRPr>
                <a:solidFill>
                  <a:schemeClr val="accent4">
                    <a:alpha val="50951"/>
                  </a:schemeClr>
                </a:solidFill>
              </a:defRPr>
            </a:pPr>
            <a:r>
              <a:t>A pipe group should be designed to accomplish a unified task</a:t>
            </a:r>
          </a:p>
          <a:p>
            <a:pPr>
              <a:defRPr>
                <a:solidFill>
                  <a:schemeClr val="accent4"/>
                </a:solidFill>
              </a:defRPr>
            </a:pPr>
            <a:r>
              <a:t>It’s OK to change object class/type/mode</a:t>
            </a:r>
          </a:p>
        </p:txBody>
      </p:sp>
      <p:sp>
        <p:nvSpPr>
          <p:cNvPr id="452" name="Shape 452"/>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nvSpPr>
        <p:spPr>
          <a:xfrm>
            <a:off x="2364581" y="4029939"/>
            <a:ext cx="21214557" cy="56561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p:txBody>
      </p:sp>
      <p:pic>
        <p:nvPicPr>
          <p:cNvPr id="455" name="coin.png"/>
          <p:cNvPicPr>
            <a:picLocks noChangeAspect="1"/>
          </p:cNvPicPr>
          <p:nvPr/>
        </p:nvPicPr>
        <p:blipFill>
          <a:blip r:embed="rId3">
            <a:extLst/>
          </a:blip>
          <a:stretch>
            <a:fillRect/>
          </a:stretch>
        </p:blipFill>
        <p:spPr>
          <a:xfrm>
            <a:off x="1165430" y="4137025"/>
            <a:ext cx="866776" cy="866775"/>
          </a:xfrm>
          <a:prstGeom prst="rect">
            <a:avLst/>
          </a:prstGeom>
          <a:ln w="12700">
            <a:miter lim="400000"/>
          </a:ln>
        </p:spPr>
      </p:pic>
      <p:pic>
        <p:nvPicPr>
          <p:cNvPr id="456" name="coin.png"/>
          <p:cNvPicPr>
            <a:picLocks noChangeAspect="1"/>
          </p:cNvPicPr>
          <p:nvPr/>
        </p:nvPicPr>
        <p:blipFill>
          <a:blip r:embed="rId3">
            <a:extLst/>
          </a:blip>
          <a:stretch>
            <a:fillRect/>
          </a:stretch>
        </p:blipFill>
        <p:spPr>
          <a:xfrm>
            <a:off x="1165430" y="6067425"/>
            <a:ext cx="866776" cy="866775"/>
          </a:xfrm>
          <a:prstGeom prst="rect">
            <a:avLst/>
          </a:prstGeom>
          <a:ln w="12700">
            <a:miter lim="400000"/>
          </a:ln>
        </p:spPr>
      </p:pic>
      <p:pic>
        <p:nvPicPr>
          <p:cNvPr id="457" name="pasted-image.tiff"/>
          <p:cNvPicPr>
            <a:picLocks noChangeAspect="1"/>
          </p:cNvPicPr>
          <p:nvPr/>
        </p:nvPicPr>
        <p:blipFill>
          <a:blip r:embed="rId4">
            <a:extLst/>
          </a:blip>
          <a:stretch>
            <a:fillRect/>
          </a:stretch>
        </p:blipFill>
        <p:spPr>
          <a:xfrm>
            <a:off x="22168125" y="430769"/>
            <a:ext cx="1713373" cy="1738945"/>
          </a:xfrm>
          <a:prstGeom prst="rect">
            <a:avLst/>
          </a:prstGeom>
          <a:ln w="12700">
            <a:miter lim="400000"/>
          </a:ln>
        </p:spPr>
      </p:pic>
      <p:pic>
        <p:nvPicPr>
          <p:cNvPr id="458" name="smw_coin.wav"/>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219174" y="349746"/>
            <a:ext cx="571501" cy="571501"/>
          </a:xfrm>
          <a:prstGeom prst="rect">
            <a:avLst/>
          </a:prstGeom>
          <a:ln w="12700">
            <a:miter lim="400000"/>
          </a:ln>
        </p:spPr>
      </p:pic>
      <p:pic>
        <p:nvPicPr>
          <p:cNvPr id="459" name="smw_coin.wav"/>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261703" y="1969069"/>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55"/>
                                        </p:tgtEl>
                                        <p:attrNameLst>
                                          <p:attrName>style.visibility</p:attrName>
                                        </p:attrNameLst>
                                      </p:cBhvr>
                                      <p:to>
                                        <p:strVal val="visible"/>
                                      </p:to>
                                    </p:set>
                                    <p:anim calcmode="lin" valueType="num">
                                      <p:cBhvr>
                                        <p:cTn id="7" dur="1500" fill="hold"/>
                                        <p:tgtEl>
                                          <p:spTgt spid="455"/>
                                        </p:tgtEl>
                                        <p:attrNameLst>
                                          <p:attrName>ppt_w</p:attrName>
                                        </p:attrNameLst>
                                      </p:cBhvr>
                                      <p:tavLst>
                                        <p:tav tm="0" fmla="#ppt_w*sin(2.5*pi*$)">
                                          <p:val>
                                            <p:fltVal val="0"/>
                                          </p:val>
                                        </p:tav>
                                        <p:tav tm="100000">
                                          <p:val>
                                            <p:fltVal val="1"/>
                                          </p:val>
                                        </p:tav>
                                      </p:tavLst>
                                    </p:anim>
                                    <p:anim calcmode="lin" valueType="num">
                                      <p:cBhvr>
                                        <p:cTn id="8" dur="1500" fill="hold"/>
                                        <p:tgtEl>
                                          <p:spTgt spid="455"/>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Class="mediacall" nodeType="afterEffect" presetSubtype="0" presetID="1" grpId="2" fill="hold">
                                  <p:stCondLst>
                                    <p:cond delay="0"/>
                                  </p:stCondLst>
                                  <p:childTnLst>
                                    <p:cmd type="call" cmd="playFrom(0.0)">
                                      <p:cBhvr>
                                        <p:cTn id="11" dur="419092" fill="hold"/>
                                        <p:tgtEl>
                                          <p:spTgt spid="458"/>
                                        </p:tgtEl>
                                      </p:cBhvr>
                                    </p:cmd>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19" grpId="3" fill="hold">
                                  <p:stCondLst>
                                    <p:cond delay="0"/>
                                  </p:stCondLst>
                                  <p:iterate type="el" backwards="0">
                                    <p:tmAbs val="0"/>
                                  </p:iterate>
                                  <p:childTnLst>
                                    <p:set>
                                      <p:cBhvr>
                                        <p:cTn id="15" fill="hold"/>
                                        <p:tgtEl>
                                          <p:spTgt spid="456"/>
                                        </p:tgtEl>
                                        <p:attrNameLst>
                                          <p:attrName>style.visibility</p:attrName>
                                        </p:attrNameLst>
                                      </p:cBhvr>
                                      <p:to>
                                        <p:strVal val="visible"/>
                                      </p:to>
                                    </p:set>
                                    <p:anim calcmode="lin" valueType="num">
                                      <p:cBhvr>
                                        <p:cTn id="16" dur="1500" fill="hold"/>
                                        <p:tgtEl>
                                          <p:spTgt spid="456"/>
                                        </p:tgtEl>
                                        <p:attrNameLst>
                                          <p:attrName>ppt_w</p:attrName>
                                        </p:attrNameLst>
                                      </p:cBhvr>
                                      <p:tavLst>
                                        <p:tav tm="0" fmla="#ppt_w*sin(2.5*pi*$)">
                                          <p:val>
                                            <p:fltVal val="0"/>
                                          </p:val>
                                        </p:tav>
                                        <p:tav tm="100000">
                                          <p:val>
                                            <p:fltVal val="1"/>
                                          </p:val>
                                        </p:tav>
                                      </p:tavLst>
                                    </p:anim>
                                    <p:anim calcmode="lin" valueType="num">
                                      <p:cBhvr>
                                        <p:cTn id="17" dur="1500" fill="hold"/>
                                        <p:tgtEl>
                                          <p:spTgt spid="456"/>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Class="mediacall" nodeType="afterEffect" presetSubtype="0" presetID="1" grpId="4" fill="hold">
                                  <p:stCondLst>
                                    <p:cond delay="0"/>
                                  </p:stCondLst>
                                  <p:childTnLst>
                                    <p:cmd type="call" cmd="playFrom(0.0)">
                                      <p:cBhvr>
                                        <p:cTn id="20" dur="419092" fill="hold"/>
                                        <p:tgtEl>
                                          <p:spTgt spid="459"/>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21" fill="hold" display="0">
                  <p:stCondLst>
                    <p:cond delay="indefinite"/>
                  </p:stCondLst>
                </p:cTn>
                <p:tgtEl>
                  <p:spTgt spid="459"/>
                </p:tgtEl>
              </p:cMediaNode>
            </p:audio>
            <p:audio isNarration="0">
              <p:cMediaNode mute="0" showWhenStopped="0" numSld="1" vol="100000">
                <p:cTn id="22" fill="hold" display="0">
                  <p:stCondLst>
                    <p:cond delay="indefinite"/>
                  </p:stCondLst>
                </p:cTn>
                <p:tgtEl>
                  <p:spTgt spid="458"/>
                </p:tgtEl>
              </p:cMediaNode>
            </p:audio>
          </p:childTnLst>
        </p:cTn>
      </p:par>
    </p:tnLst>
    <p:bldLst>
      <p:bldP build="whole" bldLvl="1" animBg="1" rev="0" advAuto="0" spid="455" grpId="1"/>
      <p:bldP build="whole" bldLvl="1" animBg="1" rev="0" advAuto="0" spid="456" grpId="3"/>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464" name="Shape 464"/>
          <p:cNvSpPr/>
          <p:nvPr>
            <p:ph type="body" idx="1"/>
          </p:nvPr>
        </p:nvSpPr>
        <p:spPr>
          <a:prstGeom prst="rect">
            <a:avLst/>
          </a:prstGeom>
        </p:spPr>
        <p:txBody>
          <a:bodyPr/>
          <a:lstStyle/>
          <a:p>
            <a:pPr>
              <a:defRPr>
                <a:solidFill>
                  <a:schemeClr val="accent4">
                    <a:alpha val="49218"/>
                  </a:schemeClr>
                </a:solidFill>
              </a:defRPr>
            </a:pPr>
            <a:r>
              <a:t>The chain should be &gt; 1</a:t>
            </a:r>
          </a:p>
          <a:p>
            <a:pPr>
              <a:defRPr>
                <a:solidFill>
                  <a:schemeClr val="accent4">
                    <a:alpha val="49218"/>
                  </a:schemeClr>
                </a:solidFill>
              </a:defRPr>
            </a:pPr>
            <a:r>
              <a:t>A pipe group should be designed to accomplish a unified task</a:t>
            </a:r>
          </a:p>
          <a:p>
            <a:pPr>
              <a:defRPr>
                <a:solidFill>
                  <a:schemeClr val="accent4">
                    <a:alpha val="49218"/>
                  </a:schemeClr>
                </a:solidFill>
              </a:defRPr>
            </a:pPr>
            <a:r>
              <a:t>It’s OK to change object class/type/mode</a:t>
            </a:r>
          </a:p>
          <a:p>
            <a:pPr>
              <a:defRPr>
                <a:solidFill>
                  <a:schemeClr val="accent4"/>
                </a:solidFill>
              </a:defRPr>
            </a:pPr>
            <a:r>
              <a:t>Be data-source aware </a:t>
            </a:r>
          </a:p>
          <a:p>
            <a:pPr>
              <a:defRPr>
                <a:solidFill>
                  <a:schemeClr val="accent4"/>
                </a:solidFill>
              </a:defRPr>
            </a:pPr>
            <a:r>
              <a:t>Pipe operations should be “atomic”</a:t>
            </a:r>
          </a:p>
        </p:txBody>
      </p:sp>
      <p:sp>
        <p:nvSpPr>
          <p:cNvPr id="465" name="Shape 465"/>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nvSpPr>
        <p:spPr>
          <a:xfrm>
            <a:off x="2364581" y="4029939"/>
            <a:ext cx="21214557" cy="56561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p:txBody>
      </p:sp>
      <p:pic>
        <p:nvPicPr>
          <p:cNvPr id="470"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
        <p:nvSpPr>
          <p:cNvPr id="471" name="Shape 471"/>
          <p:cNvSpPr/>
          <p:nvPr/>
        </p:nvSpPr>
        <p:spPr>
          <a:xfrm>
            <a:off x="10209212" y="4284662"/>
            <a:ext cx="3965576" cy="5146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0000">
                <a:latin typeface="Apple Color Emoji"/>
                <a:ea typeface="Apple Color Emoji"/>
                <a:cs typeface="Apple Color Emoji"/>
                <a:sym typeface="Apple Color Emoji"/>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469"/>
                                        </p:tgtEl>
                                        <p:attrNameLst>
                                          <p:attrName>style.opacity</p:attrName>
                                        </p:attrNameLst>
                                      </p:cBhvr>
                                      <p:to>
                                        <p:strVal val="0.20"/>
                                      </p:to>
                                    </p:set>
                                    <p:animEffect filter="image" prLst="opacity: 0.20; ">
                                      <p:cBhvr>
                                        <p:cTn id="7" dur="indefinite" fill="hold"/>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471"/>
                                        </p:tgtEl>
                                        <p:attrNameLst>
                                          <p:attrName>style.visibility</p:attrName>
                                        </p:attrNameLst>
                                      </p:cBhvr>
                                      <p:to>
                                        <p:strVal val="visible"/>
                                      </p:to>
                                    </p:set>
                                    <p:anim calcmode="lin" valueType="num">
                                      <p:cBhvr>
                                        <p:cTn id="12" dur="750" fill="hold"/>
                                        <p:tgtEl>
                                          <p:spTgt spid="471"/>
                                        </p:tgtEl>
                                        <p:attrNameLst>
                                          <p:attrName>ppt_w</p:attrName>
                                        </p:attrNameLst>
                                      </p:cBhvr>
                                      <p:tavLst>
                                        <p:tav tm="0">
                                          <p:val>
                                            <p:fltVal val="0"/>
                                          </p:val>
                                        </p:tav>
                                        <p:tav tm="100000">
                                          <p:val>
                                            <p:strVal val="#ppt_w"/>
                                          </p:val>
                                        </p:tav>
                                      </p:tavLst>
                                    </p:anim>
                                    <p:anim calcmode="lin" valueType="num">
                                      <p:cBhvr>
                                        <p:cTn id="13" dur="750" fill="hold"/>
                                        <p:tgtEl>
                                          <p:spTgt spid="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9" grpId="1"/>
      <p:bldP build="whole" bldLvl="1" animBg="1" rev="0" advAuto="0" spid="471" grpId="2"/>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nvSpPr>
        <p:spPr>
          <a:xfrm>
            <a:off x="1584722" y="1712188"/>
            <a:ext cx="21214557" cy="102916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a:p>
            <a:pPr>
              <a:spcBef>
                <a:spcPts val="0"/>
              </a:spcBef>
              <a:defRPr sz="5800">
                <a:solidFill>
                  <a:srgbClr val="FFFFFF"/>
                </a:solidFill>
                <a:latin typeface="Iosevka Medium"/>
                <a:ea typeface="Iosevka Medium"/>
                <a:cs typeface="Iosevka Medium"/>
                <a:sym typeface="Iosevka Medium"/>
              </a:defRPr>
            </a:pPr>
            <a:r>
              <a:t>         date = </a:t>
            </a:r>
            <a:r>
              <a:rPr b="1">
                <a:solidFill>
                  <a:srgbClr val="43A8ED"/>
                </a:solidFill>
                <a:latin typeface="Iosevka"/>
                <a:ea typeface="Iosevka"/>
                <a:cs typeface="Iosevka"/>
                <a:sym typeface="Iosevka"/>
              </a:rPr>
              <a:t>as.Date</a:t>
            </a:r>
            <a:r>
              <a:t>(timestamp))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perform_something_else</a:t>
            </a:r>
            <a:r>
              <a:t>()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count</a:t>
            </a:r>
            <a:r>
              <a:t>(date, username, password, sort = TRUE)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mutate</a:t>
            </a:r>
            <a:r>
              <a:t>(creds=</a:t>
            </a:r>
            <a:r>
              <a:rPr b="1">
                <a:solidFill>
                  <a:srgbClr val="43A8ED"/>
                </a:solidFill>
                <a:latin typeface="Iosevka"/>
                <a:ea typeface="Iosevka"/>
                <a:cs typeface="Iosevka"/>
                <a:sym typeface="Iosevka"/>
              </a:rPr>
              <a:t>sprintf</a:t>
            </a:r>
            <a:r>
              <a:t>("</a:t>
            </a:r>
            <a:r>
              <a:rPr>
                <a:solidFill>
                  <a:srgbClr val="049B0A"/>
                </a:solidFill>
              </a:rPr>
              <a:t>%s:%s</a:t>
            </a:r>
            <a:r>
              <a:t>", username, password))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BDAE9D"/>
                </a:solidFill>
              </a:rPr>
              <a:t>  </a:t>
            </a:r>
            <a:r>
              <a:rPr b="1">
                <a:solidFill>
                  <a:srgbClr val="43A8ED"/>
                </a:solidFill>
                <a:latin typeface="Iosevka"/>
                <a:ea typeface="Iosevka"/>
                <a:cs typeface="Iosevka"/>
                <a:sym typeface="Iosevka"/>
              </a:rPr>
              <a:t>ggplot2</a:t>
            </a:r>
            <a:r>
              <a:t>(aes(creds, n) + </a:t>
            </a:r>
            <a:r>
              <a:rPr b="1">
                <a:solidFill>
                  <a:srgbClr val="43A8ED"/>
                </a:solidFill>
                <a:latin typeface="Iosevka"/>
                <a:ea typeface="Iosevka"/>
                <a:cs typeface="Iosevka"/>
                <a:sym typeface="Iosevka"/>
              </a:rPr>
              <a:t>geom_col</a:t>
            </a:r>
            <a:r>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nvSpPr>
        <p:spPr>
          <a:xfrm>
            <a:off x="1584722" y="1700201"/>
            <a:ext cx="21214557" cy="65832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a:p>
            <a:pPr>
              <a:spcBef>
                <a:spcPts val="0"/>
              </a:spcBef>
              <a:defRPr sz="5800">
                <a:solidFill>
                  <a:srgbClr val="FFFFFF"/>
                </a:solidFill>
                <a:latin typeface="Iosevka Medium"/>
                <a:ea typeface="Iosevka Medium"/>
                <a:cs typeface="Iosevka Medium"/>
                <a:sym typeface="Iosevka Medium"/>
              </a:defRPr>
            </a:pPr>
            <a:r>
              <a:t>         date = </a:t>
            </a:r>
            <a:r>
              <a:rPr b="1">
                <a:solidFill>
                  <a:srgbClr val="43A8ED"/>
                </a:solidFill>
                <a:latin typeface="Iosevka"/>
                <a:ea typeface="Iosevka"/>
                <a:cs typeface="Iosevka"/>
                <a:sym typeface="Iosevka"/>
              </a:rPr>
              <a:t>as.Date</a:t>
            </a:r>
            <a:r>
              <a:t>(timestamp)) </a:t>
            </a:r>
            <a:r>
              <a:rPr>
                <a:solidFill>
                  <a:srgbClr val="BDAE9D"/>
                </a:solidFill>
              </a:rPr>
              <a:t>%&gt;%</a:t>
            </a:r>
          </a:p>
        </p:txBody>
      </p:sp>
      <p:sp>
        <p:nvSpPr>
          <p:cNvPr id="480" name="Shape 480"/>
          <p:cNvSpPr/>
          <p:nvPr/>
        </p:nvSpPr>
        <p:spPr>
          <a:xfrm>
            <a:off x="2316162" y="8195539"/>
            <a:ext cx="20412076" cy="3801922"/>
          </a:xfrm>
          <a:prstGeom prst="rect">
            <a:avLst/>
          </a:prstGeom>
          <a:solidFill>
            <a:srgbClr val="22222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perform_something_else</a:t>
            </a:r>
            <a:r>
              <a:t>()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count</a:t>
            </a:r>
            <a:r>
              <a:t>(date, username, password, sort = TRUE)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mutate</a:t>
            </a:r>
            <a:r>
              <a:t>(creds=</a:t>
            </a:r>
            <a:r>
              <a:rPr b="1">
                <a:solidFill>
                  <a:srgbClr val="43A8ED"/>
                </a:solidFill>
                <a:latin typeface="Iosevka"/>
                <a:ea typeface="Iosevka"/>
                <a:cs typeface="Iosevka"/>
                <a:sym typeface="Iosevka"/>
              </a:rPr>
              <a:t>sprintf</a:t>
            </a:r>
            <a:r>
              <a:t>("</a:t>
            </a:r>
            <a:r>
              <a:rPr>
                <a:solidFill>
                  <a:srgbClr val="049B0A"/>
                </a:solidFill>
              </a:rPr>
              <a:t>%s:%s</a:t>
            </a:r>
            <a:r>
              <a:t>", username, password))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ggplot2</a:t>
            </a:r>
            <a:r>
              <a:t>(aes(creds, n) + </a:t>
            </a:r>
            <a:r>
              <a:rPr b="1">
                <a:solidFill>
                  <a:srgbClr val="43A8ED"/>
                </a:solidFill>
                <a:latin typeface="Iosevka"/>
                <a:ea typeface="Iosevka"/>
                <a:cs typeface="Iosevka"/>
                <a:sym typeface="Iosevka"/>
              </a:rPr>
              <a:t>geom_col</a:t>
            </a:r>
            <a:r>
              <a:t>()</a:t>
            </a:r>
          </a:p>
        </p:txBody>
      </p:sp>
      <p:sp>
        <p:nvSpPr>
          <p:cNvPr id="481" name="Shape 481"/>
          <p:cNvSpPr/>
          <p:nvPr/>
        </p:nvSpPr>
        <p:spPr>
          <a:xfrm>
            <a:off x="1333500" y="1689100"/>
            <a:ext cx="21717000" cy="6583222"/>
          </a:xfrm>
          <a:prstGeom prst="rect">
            <a:avLst/>
          </a:prstGeom>
          <a:solidFill>
            <a:srgbClr val="222222">
              <a:alpha val="82205"/>
            </a:srgb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p>
        </p:txBody>
      </p:sp>
      <p:sp>
        <p:nvSpPr>
          <p:cNvPr id="482" name="Shape 482"/>
          <p:cNvSpPr/>
          <p:nvPr/>
        </p:nvSpPr>
        <p:spPr>
          <a:xfrm>
            <a:off x="1366659" y="8355012"/>
            <a:ext cx="84137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5400">
                <a:latin typeface="Apple Color Emoji"/>
                <a:ea typeface="Apple Color Emoji"/>
                <a:cs typeface="Apple Color Emoji"/>
                <a:sym typeface="Apple Color Emoji"/>
              </a:defRPr>
            </a:lvl1pPr>
          </a:lstStyle>
          <a:p>
            <a:pPr/>
            <a:r>
              <a:t>💥</a:t>
            </a:r>
          </a:p>
        </p:txBody>
      </p:sp>
      <p:sp>
        <p:nvSpPr>
          <p:cNvPr id="483" name="Shape 483"/>
          <p:cNvSpPr/>
          <p:nvPr/>
        </p:nvSpPr>
        <p:spPr>
          <a:xfrm>
            <a:off x="1366659" y="11174412"/>
            <a:ext cx="84137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5400">
                <a:latin typeface="Apple Color Emoji"/>
                <a:ea typeface="Apple Color Emoji"/>
                <a:cs typeface="Apple Color Emoji"/>
                <a:sym typeface="Apple Color Emoji"/>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2"/>
      <p:bldP build="whole" bldLvl="1" animBg="1" rev="0" advAuto="0" spid="482"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nvSpPr>
        <p:spPr>
          <a:xfrm>
            <a:off x="1584722" y="1700201"/>
            <a:ext cx="21214557" cy="65832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a:p>
            <a:pPr>
              <a:spcBef>
                <a:spcPts val="0"/>
              </a:spcBef>
              <a:defRPr sz="5800">
                <a:solidFill>
                  <a:srgbClr val="FFFFFF"/>
                </a:solidFill>
                <a:latin typeface="Iosevka Medium"/>
                <a:ea typeface="Iosevka Medium"/>
                <a:cs typeface="Iosevka Medium"/>
                <a:sym typeface="Iosevka Medium"/>
              </a:defRPr>
            </a:pPr>
            <a:r>
              <a:t>         date = </a:t>
            </a:r>
            <a:r>
              <a:rPr b="1">
                <a:solidFill>
                  <a:srgbClr val="43A8ED"/>
                </a:solidFill>
                <a:latin typeface="Iosevka"/>
                <a:ea typeface="Iosevka"/>
                <a:cs typeface="Iosevka"/>
                <a:sym typeface="Iosevka"/>
              </a:rPr>
              <a:t>as.Date</a:t>
            </a:r>
            <a:r>
              <a:t>(timestamp)) </a:t>
            </a:r>
            <a:r>
              <a:rPr>
                <a:solidFill>
                  <a:srgbClr val="BDAE9D"/>
                </a:solidFill>
              </a:rPr>
              <a:t>%&gt;%</a:t>
            </a:r>
          </a:p>
        </p:txBody>
      </p:sp>
      <p:sp>
        <p:nvSpPr>
          <p:cNvPr id="488" name="Shape 488"/>
          <p:cNvSpPr/>
          <p:nvPr/>
        </p:nvSpPr>
        <p:spPr>
          <a:xfrm>
            <a:off x="2316162" y="8195539"/>
            <a:ext cx="20412076" cy="3801922"/>
          </a:xfrm>
          <a:prstGeom prst="rect">
            <a:avLst/>
          </a:prstGeom>
          <a:solidFill>
            <a:srgbClr val="22222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perform_something_else</a:t>
            </a:r>
            <a:r>
              <a:t>()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count</a:t>
            </a:r>
            <a:r>
              <a:t>(date, username, password, sort = TRUE)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mutate</a:t>
            </a:r>
            <a:r>
              <a:t>(creds=</a:t>
            </a:r>
            <a:r>
              <a:rPr b="1">
                <a:solidFill>
                  <a:srgbClr val="43A8ED"/>
                </a:solidFill>
                <a:latin typeface="Iosevka"/>
                <a:ea typeface="Iosevka"/>
                <a:cs typeface="Iosevka"/>
                <a:sym typeface="Iosevka"/>
              </a:rPr>
              <a:t>sprintf</a:t>
            </a:r>
            <a:r>
              <a:t>("</a:t>
            </a:r>
            <a:r>
              <a:rPr>
                <a:solidFill>
                  <a:srgbClr val="049B0A"/>
                </a:solidFill>
              </a:rPr>
              <a:t>%s:%s</a:t>
            </a:r>
            <a:r>
              <a:t>", username, password)) </a:t>
            </a:r>
            <a:r>
              <a:rPr>
                <a:solidFill>
                  <a:srgbClr val="BDAE9D"/>
                </a:solidFill>
              </a:rPr>
              <a:t>%&gt;%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ggplot2</a:t>
            </a:r>
            <a:r>
              <a:t>(aes(creds, n) + </a:t>
            </a:r>
            <a:r>
              <a:rPr b="1">
                <a:solidFill>
                  <a:srgbClr val="43A8ED"/>
                </a:solidFill>
                <a:latin typeface="Iosevka"/>
                <a:ea typeface="Iosevka"/>
                <a:cs typeface="Iosevka"/>
                <a:sym typeface="Iosevka"/>
              </a:rPr>
              <a:t>geom_col</a:t>
            </a:r>
            <a:r>
              <a:t>()</a:t>
            </a:r>
          </a:p>
        </p:txBody>
      </p:sp>
      <p:sp>
        <p:nvSpPr>
          <p:cNvPr id="489" name="Shape 489"/>
          <p:cNvSpPr/>
          <p:nvPr/>
        </p:nvSpPr>
        <p:spPr>
          <a:xfrm>
            <a:off x="1993900" y="8318500"/>
            <a:ext cx="21056600" cy="4358581"/>
          </a:xfrm>
          <a:prstGeom prst="rect">
            <a:avLst/>
          </a:prstGeom>
          <a:solidFill>
            <a:srgbClr val="222222">
              <a:alpha val="82205"/>
            </a:srgb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nvSpPr>
        <p:spPr>
          <a:xfrm>
            <a:off x="1584722" y="3566389"/>
            <a:ext cx="21214557" cy="658322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list.files</a:t>
            </a:r>
            <a:r>
              <a:t>("</a:t>
            </a:r>
            <a:r>
              <a:rPr>
                <a:solidFill>
                  <a:srgbClr val="049B0A"/>
                </a:solidFill>
              </a:rPr>
              <a:t>data/honeypot</a:t>
            </a:r>
            <a:r>
              <a:t>", pattern = "</a:t>
            </a:r>
            <a:r>
              <a:rPr>
                <a:solidFill>
                  <a:srgbClr val="049B0A"/>
                </a:solidFill>
              </a:rPr>
              <a:t>cowrie.*json.gz</a:t>
            </a:r>
            <a:r>
              <a:t>", </a:t>
            </a:r>
          </a:p>
          <a:p>
            <a:pPr>
              <a:spcBef>
                <a:spcPts val="0"/>
              </a:spcBef>
              <a:defRPr sz="5800">
                <a:solidFill>
                  <a:srgbClr val="FFFFFF"/>
                </a:solidFill>
                <a:latin typeface="Iosevka Medium"/>
                <a:ea typeface="Iosevka Medium"/>
                <a:cs typeface="Iosevka Medium"/>
                <a:sym typeface="Iosevka Medium"/>
              </a:defRPr>
            </a:pPr>
            <a:r>
              <a:t>                            full.names = TRUE)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map_df</a:t>
            </a:r>
            <a:r>
              <a:t>(stream_in)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select</a:t>
            </a:r>
            <a:r>
              <a:t>(timestamp, src_ip, src_port, sensor, session,</a:t>
            </a:r>
          </a:p>
          <a:p>
            <a:pPr>
              <a:spcBef>
                <a:spcPts val="0"/>
              </a:spcBef>
              <a:defRPr sz="5800">
                <a:solidFill>
                  <a:srgbClr val="FFFFFF"/>
                </a:solidFill>
                <a:latin typeface="Iosevka Medium"/>
                <a:ea typeface="Iosevka Medium"/>
                <a:cs typeface="Iosevka Medium"/>
                <a:sym typeface="Iosevka Medium"/>
              </a:defRPr>
            </a:pPr>
            <a:r>
              <a:t>         dst_port, eventid, username, password)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(timestamp = </a:t>
            </a:r>
            <a:r>
              <a:rPr b="1">
                <a:solidFill>
                  <a:srgbClr val="43A8ED"/>
                </a:solidFill>
                <a:latin typeface="Iosevka"/>
                <a:ea typeface="Iosevka"/>
                <a:cs typeface="Iosevka"/>
                <a:sym typeface="Iosevka"/>
              </a:rPr>
              <a:t>anytime</a:t>
            </a:r>
            <a:r>
              <a:t>(timestamp),</a:t>
            </a:r>
          </a:p>
          <a:p>
            <a:pPr>
              <a:spcBef>
                <a:spcPts val="0"/>
              </a:spcBef>
              <a:defRPr sz="5800">
                <a:solidFill>
                  <a:srgbClr val="FFFFFF"/>
                </a:solidFill>
                <a:latin typeface="Iosevka Medium"/>
                <a:ea typeface="Iosevka Medium"/>
                <a:cs typeface="Iosevka Medium"/>
                <a:sym typeface="Iosevka Medium"/>
              </a:defRPr>
            </a:pPr>
            <a:r>
              <a:t>         date = </a:t>
            </a:r>
            <a:r>
              <a:rPr b="1">
                <a:solidFill>
                  <a:srgbClr val="43A8ED"/>
                </a:solidFill>
                <a:latin typeface="Iosevka"/>
                <a:ea typeface="Iosevka"/>
                <a:cs typeface="Iosevka"/>
                <a:sym typeface="Iosevka"/>
              </a:rPr>
              <a:t>as.Date</a:t>
            </a:r>
            <a:r>
              <a:t>(timestamp))</a:t>
            </a:r>
          </a:p>
        </p:txBody>
      </p:sp>
      <p:sp>
        <p:nvSpPr>
          <p:cNvPr id="494" name="Shape 494"/>
          <p:cNvSpPr/>
          <p:nvPr/>
        </p:nvSpPr>
        <p:spPr>
          <a:xfrm>
            <a:off x="14412912" y="9141689"/>
            <a:ext cx="2365376" cy="102062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spcBef>
                <a:spcPts val="0"/>
              </a:spcBef>
              <a:defRPr sz="5800">
                <a:solidFill>
                  <a:schemeClr val="accent4"/>
                </a:solidFill>
                <a:latin typeface="Iosevka Medium"/>
                <a:ea typeface="Iosevka Medium"/>
                <a:cs typeface="Iosevka Medium"/>
                <a:sym typeface="Iosevka Medium"/>
              </a:defRPr>
            </a:lvl1pPr>
          </a:lstStyle>
          <a:p>
            <a:pPr/>
            <a:r>
              <a:t> -&gt; df</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494"/>
                                        </p:tgtEl>
                                        <p:attrNameLst>
                                          <p:attrName>style.visibility</p:attrName>
                                        </p:attrNameLst>
                                      </p:cBhvr>
                                      <p:to>
                                        <p:strVal val="visible"/>
                                      </p:to>
                                    </p:set>
                                  </p:childTnLst>
                                </p:cTn>
                              </p:par>
                            </p:childTnLst>
                          </p:cTn>
                        </p:par>
                        <p:par>
                          <p:cTn id="7" fill="hold">
                            <p:stCondLst>
                              <p:cond delay="0"/>
                            </p:stCondLst>
                            <p:childTnLst>
                              <p:par>
                                <p:cTn id="8" presetClass="emph" nodeType="afterEffect" presetSubtype="0" presetID="35" grpId="2" repeatCount="4000" fill="hold">
                                  <p:stCondLst>
                                    <p:cond delay="0"/>
                                  </p:stCondLst>
                                  <p:childTnLst>
                                    <p:anim calcmode="discrete" valueType="str">
                                      <p:cBhvr>
                                        <p:cTn id="9" dur="1000" fill="hold"/>
                                        <p:tgtEl>
                                          <p:spTgt spid="4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4" grpId="1"/>
      <p:bldP build="whole" bldLvl="1" animBg="1" rev="0" advAuto="0" spid="494" grpId="2"/>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nvSpPr>
        <p:spPr>
          <a:xfrm>
            <a:off x="10209212" y="4532950"/>
            <a:ext cx="3965576" cy="465010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spcBef>
                <a:spcPts val="0"/>
              </a:spcBef>
              <a:defRPr sz="30000">
                <a:solidFill>
                  <a:srgbClr val="FFFFFF"/>
                </a:solidFill>
                <a:latin typeface="Iosevka Medium"/>
                <a:ea typeface="Iosevka Medium"/>
                <a:cs typeface="Iosevka Medium"/>
                <a:sym typeface="Iosevka Medium"/>
              </a:defRPr>
            </a:lvl1pPr>
          </a:lstStyle>
          <a:p>
            <a:pPr/>
            <a:r>
              <a:t>-&gt;</a:t>
            </a:r>
          </a:p>
        </p:txBody>
      </p:sp>
      <p:sp>
        <p:nvSpPr>
          <p:cNvPr id="499" name="Shape 499"/>
          <p:cNvSpPr/>
          <p:nvPr/>
        </p:nvSpPr>
        <p:spPr>
          <a:xfrm>
            <a:off x="12759685" y="12849376"/>
            <a:ext cx="6095163"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https://github.com/be5invis/Iosevka</a:t>
            </a:r>
          </a:p>
        </p:txBody>
      </p:sp>
      <p:pic>
        <p:nvPicPr>
          <p:cNvPr id="500" name="pasted-image.tiff"/>
          <p:cNvPicPr>
            <a:picLocks noChangeAspect="1"/>
          </p:cNvPicPr>
          <p:nvPr/>
        </p:nvPicPr>
        <p:blipFill>
          <a:blip r:embed="rId3">
            <a:extLst/>
          </a:blip>
          <a:stretch>
            <a:fillRect/>
          </a:stretch>
        </p:blipFill>
        <p:spPr>
          <a:xfrm>
            <a:off x="10261075" y="1649969"/>
            <a:ext cx="3861850" cy="3919489"/>
          </a:xfrm>
          <a:prstGeom prst="rect">
            <a:avLst/>
          </a:prstGeom>
          <a:ln w="12700">
            <a:miter lim="400000"/>
          </a:ln>
        </p:spPr>
      </p:pic>
    </p:spTree>
  </p:cSld>
  <p:clrMapOvr>
    <a:masterClrMapping/>
  </p:clrMapOvr>
  <p:transition xmlns:p14="http://schemas.microsoft.com/office/powerpoint/2010/main" spd="med" advClick="0" advTm="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lt" backwards="0">
                                    <p:tmAbs val="100"/>
                                  </p:iterate>
                                  <p:childTnLst>
                                    <p:set>
                                      <p:cBhvr>
                                        <p:cTn id="6" fill="hold"/>
                                        <p:tgtEl>
                                          <p:spTgt spid="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4" fill="hold">
                                  <p:stCondLst>
                                    <p:cond delay="0"/>
                                  </p:stCondLst>
                                  <p:iterate type="el" backwards="0">
                                    <p:tmAbs val="0"/>
                                  </p:iterate>
                                  <p:childTnLst>
                                    <p:set>
                                      <p:cBhvr>
                                        <p:cTn id="14" fill="hold">
                                          <p:stCondLst>
                                            <p:cond delay="0"/>
                                          </p:stCondLst>
                                        </p:cTn>
                                        <p:tgtEl>
                                          <p:spTgt spid="5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8" grpId="1"/>
      <p:bldP build="whole" bldLvl="1" animBg="1" rev="0" advAuto="0" spid="500" grpId="2"/>
      <p:bldP build="whole" bldLvl="1" animBg="1" rev="0" advAuto="0" spid="500" grpId="4"/>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lvl1pPr defTabSz="566856">
              <a:spcBef>
                <a:spcPts val="2700"/>
              </a:spcBef>
              <a:defRPr sz="5796"/>
            </a:lvl1pPr>
          </a:lstStyle>
          <a:p>
            <a:pPr/>
            <a:r>
              <a:t>PIPES : QUICK REFRESHER</a:t>
            </a:r>
          </a:p>
        </p:txBody>
      </p:sp>
      <p:grpSp>
        <p:nvGrpSpPr>
          <p:cNvPr id="246" name="Group 246"/>
          <p:cNvGrpSpPr/>
          <p:nvPr/>
        </p:nvGrpSpPr>
        <p:grpSpPr>
          <a:xfrm>
            <a:off x="13134192" y="16371490"/>
            <a:ext cx="2532452" cy="866776"/>
            <a:chOff x="0" y="0"/>
            <a:chExt cx="2532451" cy="866775"/>
          </a:xfrm>
        </p:grpSpPr>
        <p:pic>
          <p:nvPicPr>
            <p:cNvPr id="243"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244" name="Shape 244"/>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245" name="Shape 245"/>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
        <p:nvSpPr>
          <p:cNvPr id="247" name="Shape 247"/>
          <p:cNvSpPr/>
          <p:nvPr/>
        </p:nvSpPr>
        <p:spPr>
          <a:xfrm>
            <a:off x="10895012" y="6066397"/>
            <a:ext cx="2593976" cy="206595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spcBef>
                <a:spcPts val="0"/>
              </a:spcBef>
              <a:defRPr sz="12800">
                <a:solidFill>
                  <a:srgbClr val="FFFFFF"/>
                </a:solidFill>
                <a:latin typeface="Iosevka Medium"/>
                <a:ea typeface="Iosevka Medium"/>
                <a:cs typeface="Iosevka Medium"/>
                <a:sym typeface="Iosevka Medium"/>
              </a:defRPr>
            </a:lvl1pPr>
          </a:lstStyle>
          <a:p>
            <a:pPr/>
            <a:r>
              <a:t>%&gt;%</a:t>
            </a:r>
          </a:p>
        </p:txBody>
      </p:sp>
      <p:sp>
        <p:nvSpPr>
          <p:cNvPr id="248" name="Shape 248"/>
          <p:cNvSpPr/>
          <p:nvPr/>
        </p:nvSpPr>
        <p:spPr>
          <a:xfrm>
            <a:off x="799249" y="3363662"/>
            <a:ext cx="23358476" cy="936452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a:solidFill>
                  <a:srgbClr val="838787"/>
                </a:solidFill>
              </a:rPr>
              <a:t>Package</a:t>
            </a:r>
            <a:r>
              <a:t>: magrittr</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Type</a:t>
            </a:r>
            <a:r>
              <a:t>: Package</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Title</a:t>
            </a:r>
            <a:r>
              <a:t>: magrittr - a forward-pipe operator for R</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Version</a:t>
            </a:r>
            <a:r>
              <a:t>: 1.0.0</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Date</a:t>
            </a:r>
            <a:r>
              <a:t>: 2014-01-19</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Author</a:t>
            </a:r>
            <a:r>
              <a:t>: </a:t>
            </a:r>
            <a:r>
              <a:rPr>
                <a:solidFill>
                  <a:schemeClr val="accent3">
                    <a:hueOff val="1279411"/>
                    <a:satOff val="-9468"/>
                    <a:lumOff val="-15294"/>
                  </a:schemeClr>
                </a:solidFill>
              </a:rPr>
              <a:t>Stefan Milton Bache</a:t>
            </a:r>
            <a:r>
              <a:t> &lt;stefan@stefanbache.dk&gt; and</a:t>
            </a:r>
          </a:p>
          <a:p>
            <a:pPr>
              <a:spcBef>
                <a:spcPts val="0"/>
              </a:spcBef>
              <a:defRPr sz="5800">
                <a:solidFill>
                  <a:srgbClr val="FFFFFF"/>
                </a:solidFill>
                <a:latin typeface="Iosevka Medium"/>
                <a:ea typeface="Iosevka Medium"/>
                <a:cs typeface="Iosevka Medium"/>
                <a:sym typeface="Iosevka Medium"/>
              </a:defRPr>
            </a:pPr>
            <a:r>
              <a:t>    </a:t>
            </a:r>
            <a:r>
              <a:rPr>
                <a:solidFill>
                  <a:schemeClr val="accent3">
                    <a:hueOff val="1279411"/>
                    <a:satOff val="-9468"/>
                    <a:lumOff val="-15294"/>
                  </a:schemeClr>
                </a:solidFill>
              </a:rPr>
              <a:t>Hadley Wickham</a:t>
            </a:r>
            <a:r>
              <a:t> &lt;h.wickham@gmail.com&gt;</a:t>
            </a:r>
          </a:p>
          <a:p>
            <a:pPr>
              <a:spcBef>
                <a:spcPts val="0"/>
              </a:spcBef>
              <a:defRPr sz="5800">
                <a:solidFill>
                  <a:srgbClr val="FFFFFF"/>
                </a:solidFill>
                <a:latin typeface="Iosevka Medium"/>
                <a:ea typeface="Iosevka Medium"/>
                <a:cs typeface="Iosevka Medium"/>
                <a:sym typeface="Iosevka Medium"/>
              </a:defRPr>
            </a:pPr>
            <a:r>
              <a:rPr>
                <a:solidFill>
                  <a:srgbClr val="838787"/>
                </a:solidFill>
              </a:rPr>
              <a:t>Description</a:t>
            </a:r>
            <a:r>
              <a:t>: Provides a mechanism for chaining commands with a</a:t>
            </a:r>
          </a:p>
          <a:p>
            <a:pPr>
              <a:spcBef>
                <a:spcPts val="0"/>
              </a:spcBef>
              <a:defRPr sz="5800">
                <a:solidFill>
                  <a:srgbClr val="FFFFFF"/>
                </a:solidFill>
                <a:latin typeface="Iosevka Medium"/>
                <a:ea typeface="Iosevka Medium"/>
                <a:cs typeface="Iosevka Medium"/>
                <a:sym typeface="Iosevka Medium"/>
              </a:defRPr>
            </a:pPr>
            <a:r>
              <a:t>    new forward-pipe operator. Ceci n'est pas un pipe.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407955 -0.324530" origin="layout" pathEditMode="relative">
                                      <p:cBhvr>
                                        <p:cTn id="10" dur="1000" fill="hold"/>
                                        <p:tgtEl>
                                          <p:spTgt spid="247"/>
                                        </p:tgtEl>
                                        <p:attrNameLst>
                                          <p:attrName>ppt_x</p:attrName>
                                          <p:attrName>ppt_y</p:attrName>
                                        </p:attrNameLst>
                                      </p:cBhvr>
                                    </p:animMotion>
                                  </p:childTnLst>
                                </p:cTn>
                              </p:par>
                            </p:childTnLst>
                          </p:cTn>
                        </p:par>
                        <p:par>
                          <p:cTn id="11" fill="hold">
                            <p:stCondLst>
                              <p:cond delay="1000"/>
                            </p:stCondLst>
                            <p:childTnLst>
                              <p:par>
                                <p:cTn id="12" presetClass="entr" nodeType="afterEffect" presetID="9" grpId="3" fill="hold">
                                  <p:stCondLst>
                                    <p:cond delay="0"/>
                                  </p:stCondLst>
                                  <p:iterate type="el" backwards="0">
                                    <p:tmAbs val="0"/>
                                  </p:iterate>
                                  <p:childTnLst>
                                    <p:set>
                                      <p:cBhvr>
                                        <p:cTn id="13" fill="hold"/>
                                        <p:tgtEl>
                                          <p:spTgt spid="248"/>
                                        </p:tgtEl>
                                        <p:attrNameLst>
                                          <p:attrName>style.visibility</p:attrName>
                                        </p:attrNameLst>
                                      </p:cBhvr>
                                      <p:to>
                                        <p:strVal val="visible"/>
                                      </p:to>
                                    </p:set>
                                    <p:animEffect filter="dissolve" transition="in">
                                      <p:cBhvr>
                                        <p:cTn id="14"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
      <p:bldP build="whole" bldLvl="1" animBg="1" rev="0" advAuto="0" spid="248" grpId="3"/>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nvSpPr>
        <p:spPr>
          <a:xfrm>
            <a:off x="2854722" y="3029814"/>
            <a:ext cx="17461211" cy="38019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read_html</a:t>
            </a:r>
            <a:r>
              <a:rPr>
                <a:solidFill>
                  <a:srgbClr val="BDAE9D"/>
                </a:solidFill>
              </a:rPr>
              <a:t>(</a:t>
            </a:r>
            <a:r>
              <a:t>"</a:t>
            </a:r>
            <a:r>
              <a:rPr>
                <a:solidFill>
                  <a:srgbClr val="049B0B"/>
                </a:solidFill>
              </a:rPr>
              <a:t>https://example.com/page.html</a:t>
            </a:r>
            <a:r>
              <a:t>"</a:t>
            </a:r>
            <a:r>
              <a:rPr>
                <a:solidFill>
                  <a:srgbClr val="BDAE9D"/>
                </a:solidFill>
              </a:rPr>
              <a:t>) %&gt;%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html_nodes</a:t>
            </a:r>
            <a:r>
              <a:rPr>
                <a:solidFill>
                  <a:srgbClr val="BDAE9D"/>
                </a:solidFill>
              </a:rPr>
              <a:t>(</a:t>
            </a:r>
            <a:r>
              <a:t>"</a:t>
            </a:r>
            <a:r>
              <a:rPr>
                <a:solidFill>
                  <a:srgbClr val="049B0A"/>
                </a:solidFill>
              </a:rPr>
              <a:t>p</a:t>
            </a:r>
            <a:r>
              <a:t>"</a:t>
            </a:r>
            <a:r>
              <a:rPr>
                <a:solidFill>
                  <a:srgbClr val="BDAE9D"/>
                </a:solidFill>
              </a:rPr>
              <a:t>) %&gt;%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html_text</a:t>
            </a:r>
            <a:r>
              <a:t>() -&gt;</a:t>
            </a:r>
            <a:r>
              <a:rPr>
                <a:solidFill>
                  <a:srgbClr val="049B0A"/>
                </a:solidFill>
              </a:rPr>
              <a:t> </a:t>
            </a:r>
            <a:r>
              <a:t>some_text</a:t>
            </a:r>
          </a:p>
        </p:txBody>
      </p:sp>
      <p:sp>
        <p:nvSpPr>
          <p:cNvPr id="505" name="Shape 505"/>
          <p:cNvSpPr/>
          <p:nvPr/>
        </p:nvSpPr>
        <p:spPr>
          <a:xfrm>
            <a:off x="2854722" y="7811364"/>
            <a:ext cx="17461211" cy="28748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read_csv</a:t>
            </a:r>
            <a:r>
              <a:rPr>
                <a:solidFill>
                  <a:srgbClr val="BDAE9D"/>
                </a:solidFill>
              </a:rPr>
              <a:t>(</a:t>
            </a:r>
            <a:r>
              <a:t>"</a:t>
            </a:r>
            <a:r>
              <a:rPr>
                <a:solidFill>
                  <a:srgbClr val="049B0B"/>
                </a:solidFill>
              </a:rPr>
              <a:t>https://example.com/data.csv</a:t>
            </a:r>
            <a:r>
              <a:t>"</a:t>
            </a:r>
            <a:r>
              <a:rPr>
                <a:solidFill>
                  <a:srgbClr val="BDAE9D"/>
                </a:solidFill>
              </a:rPr>
              <a:t>) %&gt;%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mutate</a:t>
            </a:r>
            <a:r>
              <a:t>(...)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count</a:t>
            </a:r>
            <a:r>
              <a:t>(...) -&gt;</a:t>
            </a:r>
            <a:r>
              <a:rPr>
                <a:solidFill>
                  <a:srgbClr val="049B0A"/>
                </a:solidFill>
              </a:rPr>
              <a:t> </a:t>
            </a:r>
            <a:r>
              <a:t>df</a:t>
            </a:r>
          </a:p>
        </p:txBody>
      </p:sp>
      <p:sp>
        <p:nvSpPr>
          <p:cNvPr id="506" name="Shape 506"/>
          <p:cNvSpPr/>
          <p:nvPr/>
        </p:nvSpPr>
        <p:spPr>
          <a:xfrm>
            <a:off x="2027059" y="3125787"/>
            <a:ext cx="84137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5400">
                <a:latin typeface="Apple Color Emoji"/>
                <a:ea typeface="Apple Color Emoji"/>
                <a:cs typeface="Apple Color Emoji"/>
                <a:sym typeface="Apple Color Emoji"/>
              </a:defRPr>
            </a:lvl1pPr>
          </a:lstStyle>
          <a:p>
            <a:pPr/>
            <a:r>
              <a:t>💥</a:t>
            </a:r>
          </a:p>
        </p:txBody>
      </p:sp>
      <p:sp>
        <p:nvSpPr>
          <p:cNvPr id="507" name="Shape 507"/>
          <p:cNvSpPr/>
          <p:nvPr/>
        </p:nvSpPr>
        <p:spPr>
          <a:xfrm>
            <a:off x="2027059" y="7926387"/>
            <a:ext cx="84137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5400">
                <a:latin typeface="Apple Color Emoji"/>
                <a:ea typeface="Apple Color Emoji"/>
                <a:cs typeface="Apple Color Emoji"/>
                <a:sym typeface="Apple Color Emoji"/>
              </a:defRPr>
            </a:lvl1pPr>
          </a:lstStyle>
          <a:p>
            <a:pPr/>
            <a:r>
              <a:t>💥</a:t>
            </a:r>
          </a:p>
        </p:txBody>
      </p:sp>
      <p:sp>
        <p:nvSpPr>
          <p:cNvPr id="508" name="Shape 508"/>
          <p:cNvSpPr/>
          <p:nvPr/>
        </p:nvSpPr>
        <p:spPr>
          <a:xfrm>
            <a:off x="3165078" y="4027487"/>
            <a:ext cx="17145001" cy="2230496"/>
          </a:xfrm>
          <a:prstGeom prst="rect">
            <a:avLst/>
          </a:prstGeom>
          <a:solidFill>
            <a:srgbClr val="222222">
              <a:alpha val="82205"/>
            </a:srgb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p>
        </p:txBody>
      </p:sp>
      <p:sp>
        <p:nvSpPr>
          <p:cNvPr id="509" name="Shape 509"/>
          <p:cNvSpPr/>
          <p:nvPr/>
        </p:nvSpPr>
        <p:spPr>
          <a:xfrm>
            <a:off x="2580878" y="8757059"/>
            <a:ext cx="17145001" cy="2230496"/>
          </a:xfrm>
          <a:prstGeom prst="rect">
            <a:avLst/>
          </a:prstGeom>
          <a:solidFill>
            <a:srgbClr val="222222">
              <a:alpha val="82205"/>
            </a:srgb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DIN Condensed"/>
                <a:ea typeface="DIN Condensed"/>
                <a:cs typeface="DIN Condensed"/>
                <a:sym typeface="DIN Condense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0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lt" backwards="0">
                                    <p:tmAbs val="100"/>
                                  </p:iterate>
                                  <p:childTnLst>
                                    <p:set>
                                      <p:cBhvr>
                                        <p:cTn id="9" fill="hold"/>
                                        <p:tgtEl>
                                          <p:spTgt spid="50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50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507"/>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508"/>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6" grpId="3"/>
      <p:bldP build="whole" bldLvl="1" animBg="1" rev="0" advAuto="0" spid="507" grpId="4"/>
      <p:bldP build="whole" bldLvl="1" animBg="1" rev="0" advAuto="0" spid="508" grpId="5"/>
      <p:bldP build="whole" bldLvl="1" animBg="1" rev="0" advAuto="0" spid="509" grpId="6"/>
      <p:bldP build="whole" bldLvl="1" animBg="1" rev="0" advAuto="0" spid="504" grpId="1"/>
      <p:bldP build="whole" bldLvl="1" animBg="1" rev="0" advAuto="0" spid="505" grpId="2"/>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514" name="Shape 514"/>
          <p:cNvSpPr/>
          <p:nvPr>
            <p:ph type="body" idx="1"/>
          </p:nvPr>
        </p:nvSpPr>
        <p:spPr>
          <a:prstGeom prst="rect">
            <a:avLst/>
          </a:prstGeom>
        </p:spPr>
        <p:txBody>
          <a:bodyPr/>
          <a:lstStyle/>
          <a:p>
            <a:pPr>
              <a:defRPr>
                <a:solidFill>
                  <a:schemeClr val="accent4">
                    <a:alpha val="50055"/>
                  </a:schemeClr>
                </a:solidFill>
              </a:defRPr>
            </a:pPr>
            <a:r>
              <a:t>The chain should be &gt; 1</a:t>
            </a:r>
          </a:p>
          <a:p>
            <a:pPr>
              <a:defRPr>
                <a:solidFill>
                  <a:schemeClr val="accent4">
                    <a:alpha val="50055"/>
                  </a:schemeClr>
                </a:solidFill>
              </a:defRPr>
            </a:pPr>
            <a:r>
              <a:t>A pipe group should be designed to accomplish a unified task</a:t>
            </a:r>
          </a:p>
          <a:p>
            <a:pPr>
              <a:defRPr>
                <a:solidFill>
                  <a:schemeClr val="accent4">
                    <a:alpha val="50055"/>
                  </a:schemeClr>
                </a:solidFill>
              </a:defRPr>
            </a:pPr>
            <a:r>
              <a:t>It’s OK to change object class/type/mode</a:t>
            </a:r>
          </a:p>
          <a:p>
            <a:pPr>
              <a:defRPr>
                <a:solidFill>
                  <a:schemeClr val="accent4">
                    <a:alpha val="50055"/>
                  </a:schemeClr>
                </a:solidFill>
              </a:defRPr>
            </a:pPr>
            <a:r>
              <a:t>Be data-source aware</a:t>
            </a:r>
          </a:p>
          <a:p>
            <a:pPr>
              <a:defRPr>
                <a:solidFill>
                  <a:schemeClr val="accent4">
                    <a:alpha val="50055"/>
                  </a:schemeClr>
                </a:solidFill>
              </a:defRPr>
            </a:pPr>
            <a:r>
              <a:t>Pipe operations should be “atomic”</a:t>
            </a:r>
          </a:p>
          <a:p>
            <a:pPr>
              <a:defRPr>
                <a:solidFill>
                  <a:schemeClr val="accent4"/>
                </a:solidFill>
              </a:defRPr>
            </a:pPr>
            <a:r>
              <a:t>Pipe (briefly) in pipes</a:t>
            </a:r>
          </a:p>
        </p:txBody>
      </p:sp>
      <p:sp>
        <p:nvSpPr>
          <p:cNvPr id="515" name="Shape 515"/>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518" name="Shape 518"/>
          <p:cNvSpPr/>
          <p:nvPr>
            <p:ph type="body" idx="1"/>
          </p:nvPr>
        </p:nvSpPr>
        <p:spPr>
          <a:prstGeom prst="rect">
            <a:avLst/>
          </a:prstGeom>
        </p:spPr>
        <p:txBody>
          <a:bodyPr/>
          <a:lstStyle/>
          <a:p>
            <a:pPr>
              <a:defRPr>
                <a:solidFill>
                  <a:schemeClr val="accent4">
                    <a:alpha val="20000"/>
                  </a:schemeClr>
                </a:solidFill>
              </a:defRPr>
            </a:pPr>
            <a:r>
              <a:t>The chain should be &gt; 1</a:t>
            </a:r>
          </a:p>
          <a:p>
            <a:pPr>
              <a:defRPr>
                <a:solidFill>
                  <a:schemeClr val="accent4">
                    <a:alpha val="20000"/>
                  </a:schemeClr>
                </a:solidFill>
              </a:defRPr>
            </a:pPr>
            <a:r>
              <a:t>A pipe group should be designed to accomplish a unified task</a:t>
            </a:r>
          </a:p>
          <a:p>
            <a:pPr>
              <a:defRPr>
                <a:solidFill>
                  <a:schemeClr val="accent4">
                    <a:alpha val="20000"/>
                  </a:schemeClr>
                </a:solidFill>
              </a:defRPr>
            </a:pPr>
            <a:r>
              <a:t>It’s OK to change object class/type/mode</a:t>
            </a:r>
          </a:p>
          <a:p>
            <a:pPr>
              <a:defRPr>
                <a:solidFill>
                  <a:schemeClr val="accent4">
                    <a:alpha val="20000"/>
                  </a:schemeClr>
                </a:solidFill>
              </a:defRPr>
            </a:pPr>
            <a:r>
              <a:t>Be data-source aware</a:t>
            </a:r>
          </a:p>
          <a:p>
            <a:pPr>
              <a:defRPr>
                <a:solidFill>
                  <a:schemeClr val="accent4"/>
                </a:solidFill>
              </a:defRPr>
            </a:pPr>
            <a:r>
              <a:t>Pipe operations should be “atomic”</a:t>
            </a:r>
          </a:p>
          <a:p>
            <a:pPr>
              <a:defRPr>
                <a:solidFill>
                  <a:schemeClr val="accent4"/>
                </a:solidFill>
              </a:defRPr>
            </a:pPr>
            <a:r>
              <a:t>Pipe (briefly) in pipes</a:t>
            </a:r>
          </a:p>
        </p:txBody>
      </p:sp>
      <p:sp>
        <p:nvSpPr>
          <p:cNvPr id="519" name="Shape 519"/>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nvSpPr>
        <p:spPr>
          <a:xfrm>
            <a:off x="364520" y="1291520"/>
            <a:ext cx="23654961" cy="1152182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6000">
                <a:solidFill>
                  <a:srgbClr val="FFFFFF"/>
                </a:solidFill>
                <a:latin typeface="Iosevka Medium"/>
                <a:ea typeface="Iosevka Medium"/>
                <a:cs typeface="Iosevka Medium"/>
                <a:sym typeface="Iosevka Medium"/>
              </a:defRPr>
            </a:pPr>
            <a:r>
              <a:rPr>
                <a:solidFill>
                  <a:srgbClr val="BDAE9D"/>
                </a:solidFill>
              </a:rPr>
              <a:t>income &lt;-</a:t>
            </a:r>
            <a:r>
              <a:t> </a:t>
            </a:r>
            <a:r>
              <a:rPr b="1">
                <a:solidFill>
                  <a:srgbClr val="43A8ED"/>
                </a:solidFill>
                <a:latin typeface="Iosevka"/>
                <a:ea typeface="Iosevka"/>
                <a:cs typeface="Iosevka"/>
                <a:sym typeface="Iosevka"/>
              </a:rPr>
              <a:t>c</a:t>
            </a:r>
            <a:r>
              <a:rPr>
                <a:solidFill>
                  <a:srgbClr val="BDAE9D"/>
                </a:solidFill>
              </a:rPr>
              <a:t>(</a:t>
            </a:r>
            <a:r>
              <a:t>"</a:t>
            </a:r>
            <a:r>
              <a:rPr>
                <a:solidFill>
                  <a:srgbClr val="049B0B"/>
                </a:solidFill>
              </a:rPr>
              <a:t>$130,000 - $134,999</a:t>
            </a:r>
            <a:r>
              <a:t>"</a:t>
            </a:r>
            <a:r>
              <a:rPr>
                <a:solidFill>
                  <a:srgbClr val="BDAE9D"/>
                </a:solidFill>
              </a:rPr>
              <a:t>, </a:t>
            </a:r>
            <a:r>
              <a:t>"</a:t>
            </a:r>
            <a:r>
              <a:rPr>
                <a:solidFill>
                  <a:srgbClr val="049B0B"/>
                </a:solidFill>
              </a:rPr>
              <a:t>$55,000 - $59,999</a:t>
            </a:r>
            <a:r>
              <a:t>"</a:t>
            </a:r>
            <a:r>
              <a:rPr>
                <a:solidFill>
                  <a:srgbClr val="BDAE9D"/>
                </a:solidFill>
              </a:rPr>
              <a:t>,</a:t>
            </a:r>
            <a:endParaRPr>
              <a:solidFill>
                <a:srgbClr val="BDAE9D"/>
              </a:solidFill>
            </a:endParaRPr>
          </a:p>
          <a:p>
            <a:pPr>
              <a:spcBef>
                <a:spcPts val="0"/>
              </a:spcBef>
              <a:defRPr sz="60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$90,000 - $94,999</a:t>
            </a:r>
            <a:r>
              <a:t>"</a:t>
            </a:r>
            <a:r>
              <a:rPr>
                <a:solidFill>
                  <a:srgbClr val="BDAE9D"/>
                </a:solidFill>
              </a:rPr>
              <a:t>, </a:t>
            </a:r>
            <a:r>
              <a:t>"</a:t>
            </a:r>
            <a:r>
              <a:rPr>
                <a:solidFill>
                  <a:srgbClr val="049B0B"/>
                </a:solidFill>
              </a:rPr>
              <a:t>$70,000 - 74,999</a:t>
            </a:r>
            <a:r>
              <a:t>"</a:t>
            </a:r>
            <a:r>
              <a:rPr>
                <a:solidFill>
                  <a:srgbClr val="BDAE9D"/>
                </a:solidFill>
              </a:rPr>
              <a:t>, </a:t>
            </a:r>
            <a:endParaRPr>
              <a:solidFill>
                <a:srgbClr val="BDAE9D"/>
              </a:solidFill>
            </a:endParaRPr>
          </a:p>
          <a:p>
            <a:pPr>
              <a:spcBef>
                <a:spcPts val="0"/>
              </a:spcBef>
              <a:defRPr sz="60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$10,000 - $14,999</a:t>
            </a:r>
            <a:r>
              <a:t>"</a:t>
            </a:r>
            <a:r>
              <a:rPr>
                <a:solidFill>
                  <a:srgbClr val="BDAE9D"/>
                </a:solidFill>
              </a:rPr>
              <a:t>, </a:t>
            </a:r>
            <a:r>
              <a:t>"</a:t>
            </a:r>
            <a:r>
              <a:rPr>
                <a:solidFill>
                  <a:srgbClr val="049B0B"/>
                </a:solidFill>
              </a:rPr>
              <a:t>$25,000 - $29,999</a:t>
            </a:r>
            <a:r>
              <a:t>"</a:t>
            </a:r>
            <a:r>
              <a:rPr>
                <a:solidFill>
                  <a:srgbClr val="BDAE9D"/>
                </a:solidFill>
              </a:rPr>
              <a:t>,</a:t>
            </a:r>
            <a:endParaRPr>
              <a:solidFill>
                <a:srgbClr val="BDAE9D"/>
              </a:solidFill>
            </a:endParaRPr>
          </a:p>
          <a:p>
            <a:pPr>
              <a:spcBef>
                <a:spcPts val="0"/>
              </a:spcBef>
              <a:defRPr sz="60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$20,000 - $24,999</a:t>
            </a:r>
            <a:r>
              <a:t>"</a:t>
            </a:r>
            <a:r>
              <a:rPr>
                <a:solidFill>
                  <a:srgbClr val="BDAE9D"/>
                </a:solidFill>
              </a:rPr>
              <a:t>, </a:t>
            </a:r>
            <a:r>
              <a:t>"</a:t>
            </a:r>
            <a:r>
              <a:rPr>
                <a:solidFill>
                  <a:srgbClr val="049B0B"/>
                </a:solidFill>
              </a:rPr>
              <a:t>$25,000 - $29,999</a:t>
            </a:r>
            <a:r>
              <a:t>"</a:t>
            </a:r>
            <a:r>
              <a:rPr>
                <a:solidFill>
                  <a:srgbClr val="BDAE9D"/>
                </a:solidFill>
              </a:rPr>
              <a:t>, </a:t>
            </a:r>
            <a:endParaRPr>
              <a:solidFill>
                <a:srgbClr val="BDAE9D"/>
              </a:solidFill>
            </a:endParaRPr>
          </a:p>
          <a:p>
            <a:pPr>
              <a:spcBef>
                <a:spcPts val="0"/>
              </a:spcBef>
              <a:defRPr sz="6000">
                <a:solidFill>
                  <a:srgbClr val="FFFFFF"/>
                </a:solidFill>
                <a:latin typeface="Iosevka Medium"/>
                <a:ea typeface="Iosevka Medium"/>
                <a:cs typeface="Iosevka Medium"/>
                <a:sym typeface="Iosevka Medium"/>
              </a:defRPr>
            </a:pPr>
            <a:r>
              <a:rPr>
                <a:solidFill>
                  <a:srgbClr val="BDAE9D"/>
                </a:solidFill>
              </a:rPr>
              <a:t>            </a:t>
            </a:r>
            <a:r>
              <a:t>"</a:t>
            </a:r>
            <a:r>
              <a:rPr>
                <a:solidFill>
                  <a:srgbClr val="049B0B"/>
                </a:solidFill>
              </a:rPr>
              <a:t>$40,000 - $44,999</a:t>
            </a:r>
            <a:r>
              <a:t>"</a:t>
            </a:r>
            <a:r>
              <a:rPr>
                <a:solidFill>
                  <a:srgbClr val="BDAE9D"/>
                </a:solidFill>
              </a:rPr>
              <a:t>)</a:t>
            </a:r>
            <a:endParaRPr>
              <a:solidFill>
                <a:srgbClr val="BDAE9D"/>
              </a:solidFill>
            </a:endParaRPr>
          </a:p>
          <a:p>
            <a:pPr>
              <a:spcBef>
                <a:spcPts val="0"/>
              </a:spcBef>
              <a:defRPr sz="6000">
                <a:solidFill>
                  <a:srgbClr val="FFFFFF"/>
                </a:solidFill>
                <a:latin typeface="Iosevka Medium"/>
                <a:ea typeface="Iosevka Medium"/>
                <a:cs typeface="Iosevka Medium"/>
                <a:sym typeface="Iosevka Medium"/>
              </a:defRPr>
            </a:pPr>
          </a:p>
          <a:p>
            <a:pPr>
              <a:spcBef>
                <a:spcPts val="0"/>
              </a:spcBef>
              <a:defRPr sz="60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sapply</a:t>
            </a:r>
            <a:r>
              <a:t>(</a:t>
            </a:r>
            <a:r>
              <a:rPr b="1">
                <a:solidFill>
                  <a:srgbClr val="43A8ED"/>
                </a:solidFill>
                <a:latin typeface="Iosevka"/>
                <a:ea typeface="Iosevka"/>
                <a:cs typeface="Iosevka"/>
                <a:sym typeface="Iosevka"/>
              </a:rPr>
              <a:t>strsplit</a:t>
            </a:r>
            <a:r>
              <a:t>(income,</a:t>
            </a:r>
            <a:r>
              <a:rPr>
                <a:solidFill>
                  <a:srgbClr val="049B0A"/>
                </a:solidFill>
              </a:rPr>
              <a:t>' - '</a:t>
            </a:r>
            <a:r>
              <a:t>), </a:t>
            </a:r>
          </a:p>
          <a:p>
            <a:pPr>
              <a:spcBef>
                <a:spcPts val="0"/>
              </a:spcBef>
              <a:defRPr sz="6000">
                <a:solidFill>
                  <a:srgbClr val="FFFFFF"/>
                </a:solidFill>
                <a:latin typeface="Iosevka Medium"/>
                <a:ea typeface="Iosevka Medium"/>
                <a:cs typeface="Iosevka Medium"/>
                <a:sym typeface="Iosevka Medium"/>
              </a:defRPr>
            </a:pPr>
            <a:r>
              <a:t>  function(x) </a:t>
            </a:r>
            <a:r>
              <a:rPr b="1">
                <a:solidFill>
                  <a:srgbClr val="43A8ED"/>
                </a:solidFill>
                <a:latin typeface="Iosevka"/>
                <a:ea typeface="Iosevka"/>
                <a:cs typeface="Iosevka"/>
                <a:sym typeface="Iosevka"/>
              </a:rPr>
              <a:t>mean</a:t>
            </a:r>
            <a:r>
              <a:t>(</a:t>
            </a:r>
            <a:r>
              <a:rPr b="1">
                <a:solidFill>
                  <a:srgbClr val="43A8ED"/>
                </a:solidFill>
                <a:latin typeface="Iosevka"/>
                <a:ea typeface="Iosevka"/>
                <a:cs typeface="Iosevka"/>
                <a:sym typeface="Iosevka"/>
              </a:rPr>
              <a:t>as.numeric</a:t>
            </a:r>
            <a:r>
              <a:t>(</a:t>
            </a:r>
            <a:r>
              <a:rPr b="1">
                <a:solidFill>
                  <a:srgbClr val="43A8ED"/>
                </a:solidFill>
                <a:latin typeface="Iosevka"/>
                <a:ea typeface="Iosevka"/>
                <a:cs typeface="Iosevka"/>
                <a:sym typeface="Iosevka"/>
              </a:rPr>
              <a:t>gsub</a:t>
            </a:r>
            <a:r>
              <a:t>(</a:t>
            </a:r>
            <a:r>
              <a:rPr>
                <a:solidFill>
                  <a:srgbClr val="049B0A"/>
                </a:solidFill>
              </a:rPr>
              <a:t>'[,\\$]'</a:t>
            </a:r>
            <a:r>
              <a:t>, </a:t>
            </a:r>
            <a:r>
              <a:rPr>
                <a:solidFill>
                  <a:srgbClr val="049B0A"/>
                </a:solidFill>
              </a:rPr>
              <a:t>''</a:t>
            </a:r>
            <a:r>
              <a:t>, x))))</a:t>
            </a:r>
          </a:p>
          <a:p>
            <a:pPr>
              <a:spcBef>
                <a:spcPts val="0"/>
              </a:spcBef>
              <a:defRPr sz="6000">
                <a:solidFill>
                  <a:srgbClr val="FFFFFF"/>
                </a:solidFill>
                <a:latin typeface="Iosevka Medium"/>
                <a:ea typeface="Iosevka Medium"/>
                <a:cs typeface="Iosevka Medium"/>
                <a:sym typeface="Iosevka Medium"/>
              </a:defRPr>
            </a:pPr>
          </a:p>
          <a:p>
            <a:pPr>
              <a:spcBef>
                <a:spcPts val="0"/>
              </a:spcBef>
              <a:defRPr sz="6000">
                <a:solidFill>
                  <a:srgbClr val="A6AAA9"/>
                </a:solidFill>
                <a:latin typeface="Iosevka Medium"/>
                <a:ea typeface="Iosevka Medium"/>
                <a:cs typeface="Iosevka Medium"/>
                <a:sym typeface="Iosevka Medium"/>
              </a:defRPr>
            </a:pPr>
            <a:r>
              <a:t>## [1] 132499.5  57499.5  92499.5  72499.5  12499.5 </a:t>
            </a:r>
          </a:p>
          <a:p>
            <a:pPr>
              <a:spcBef>
                <a:spcPts val="0"/>
              </a:spcBef>
              <a:defRPr sz="6000">
                <a:solidFill>
                  <a:srgbClr val="A6AAA9"/>
                </a:solidFill>
                <a:latin typeface="Iosevka Medium"/>
                <a:ea typeface="Iosevka Medium"/>
                <a:cs typeface="Iosevka Medium"/>
                <a:sym typeface="Iosevka Medium"/>
              </a:defRPr>
            </a:pPr>
            <a:r>
              <a:t>## [6]  27499.5  22499.5  27499.5  42499.5</a:t>
            </a:r>
          </a:p>
        </p:txBody>
      </p:sp>
      <p:grpSp>
        <p:nvGrpSpPr>
          <p:cNvPr id="527" name="Group 527"/>
          <p:cNvGrpSpPr/>
          <p:nvPr/>
        </p:nvGrpSpPr>
        <p:grpSpPr>
          <a:xfrm>
            <a:off x="21236792" y="471090"/>
            <a:ext cx="2532452" cy="866776"/>
            <a:chOff x="0" y="0"/>
            <a:chExt cx="2532451" cy="866775"/>
          </a:xfrm>
        </p:grpSpPr>
        <p:pic>
          <p:nvPicPr>
            <p:cNvPr id="524" name="71aMw6Lnv1L._SY355_.png"/>
            <p:cNvPicPr>
              <a:picLocks noChangeAspect="1"/>
            </p:cNvPicPr>
            <p:nvPr/>
          </p:nvPicPr>
          <p:blipFill>
            <a:blip r:embed="rId3">
              <a:extLst/>
            </a:blip>
            <a:stretch>
              <a:fillRect/>
            </a:stretch>
          </p:blipFill>
          <p:spPr>
            <a:xfrm>
              <a:off x="827530" y="0"/>
              <a:ext cx="866776" cy="866776"/>
            </a:xfrm>
            <a:prstGeom prst="rect">
              <a:avLst/>
            </a:prstGeom>
            <a:ln w="12700" cap="flat">
              <a:noFill/>
              <a:miter lim="400000"/>
            </a:ln>
            <a:effectLst/>
          </p:spPr>
        </p:pic>
        <p:sp>
          <p:nvSpPr>
            <p:cNvPr id="525" name="Shape 525"/>
            <p:cNvSpPr/>
            <p:nvPr/>
          </p:nvSpPr>
          <p:spPr>
            <a:xfrm>
              <a:off x="0" y="-1"/>
              <a:ext cx="862712"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sp>
          <p:nvSpPr>
            <p:cNvPr id="526" name="Shape 526"/>
            <p:cNvSpPr/>
            <p:nvPr/>
          </p:nvSpPr>
          <p:spPr>
            <a:xfrm>
              <a:off x="1672178" y="-1"/>
              <a:ext cx="860274" cy="866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nSpc>
                  <a:spcPct val="80000"/>
                </a:lnSpc>
                <a:spcBef>
                  <a:spcPts val="0"/>
                </a:spcBef>
                <a:defRPr cap="all" sz="4800">
                  <a:solidFill>
                    <a:srgbClr val="FFFFFF"/>
                  </a:solidFill>
                  <a:latin typeface="+mn-lt"/>
                  <a:ea typeface="+mn-ea"/>
                  <a:cs typeface="+mn-cs"/>
                  <a:sym typeface="MuseoSans-300"/>
                </a:defRPr>
              </a:lvl1pPr>
            </a:lstStyle>
            <a:p>
              <a:pPr/>
              <a:r>
                <a:t>))))</a:t>
              </a:r>
            </a:p>
          </p:txBody>
        </p:sp>
      </p:gr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1"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
        <p:nvSpPr>
          <p:cNvPr id="532" name="Shape 532"/>
          <p:cNvSpPr/>
          <p:nvPr/>
        </p:nvSpPr>
        <p:spPr>
          <a:xfrm>
            <a:off x="886420" y="3959695"/>
            <a:ext cx="22611161" cy="5796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200">
                <a:solidFill>
                  <a:srgbClr val="FFFFFF"/>
                </a:solidFill>
                <a:latin typeface="Iosevka Medium"/>
                <a:ea typeface="Iosevka Medium"/>
                <a:cs typeface="Iosevka Medium"/>
                <a:sym typeface="Iosevka Medium"/>
              </a:defRPr>
            </a:pPr>
            <a:r>
              <a:t>income %&gt;%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strsplit</a:t>
            </a:r>
            <a:r>
              <a:rPr>
                <a:solidFill>
                  <a:srgbClr val="BDAE9D"/>
                </a:solidFill>
              </a:rPr>
              <a:t>(</a:t>
            </a:r>
            <a:r>
              <a:rPr>
                <a:solidFill>
                  <a:srgbClr val="049B0A"/>
                </a:solidFill>
              </a:rPr>
              <a:t>" - "</a:t>
            </a:r>
            <a:r>
              <a:rPr>
                <a:solidFill>
                  <a:srgbClr val="BDAE9D"/>
                </a:solidFill>
              </a:rPr>
              <a:t>) %&gt;%</a:t>
            </a:r>
            <a:endParaRPr>
              <a:solidFill>
                <a:srgbClr val="BDAE9D"/>
              </a:solidFill>
            </a:endParaRP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a:t>
            </a:r>
            <a:r>
              <a:t>(gsub, pattern=</a:t>
            </a:r>
            <a:r>
              <a:rPr>
                <a:solidFill>
                  <a:srgbClr val="049B0A"/>
                </a:solidFill>
              </a:rPr>
              <a:t>"[,\\$]"</a:t>
            </a:r>
            <a:r>
              <a:t>, replacement=</a:t>
            </a:r>
            <a:r>
              <a:rPr>
                <a:solidFill>
                  <a:srgbClr val="049B0A"/>
                </a:solidFill>
              </a:rPr>
              <a:t>""</a:t>
            </a:r>
            <a:r>
              <a:t>)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a:t>
            </a:r>
            <a:r>
              <a:t>(as.numeric)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map_dbl</a:t>
            </a:r>
            <a:r>
              <a:t>(mean)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36"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
        <p:nvSpPr>
          <p:cNvPr id="537" name="Shape 537"/>
          <p:cNvSpPr/>
          <p:nvPr/>
        </p:nvSpPr>
        <p:spPr>
          <a:xfrm>
            <a:off x="638274" y="3959695"/>
            <a:ext cx="23107453" cy="5796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200">
                <a:solidFill>
                  <a:srgbClr val="FFFFFF"/>
                </a:solidFill>
                <a:latin typeface="Iosevka Medium"/>
                <a:ea typeface="Iosevka Medium"/>
                <a:cs typeface="Iosevka Medium"/>
                <a:sym typeface="Iosevka Medium"/>
              </a:defRPr>
            </a:pPr>
            <a:r>
              <a:t>income_tmp &lt;-</a:t>
            </a:r>
            <a:r>
              <a:rPr>
                <a:solidFill>
                  <a:srgbClr val="049B0A"/>
                </a:solidFill>
              </a:rPr>
              <a:t> </a:t>
            </a:r>
            <a:r>
              <a:rPr b="1">
                <a:solidFill>
                  <a:srgbClr val="43A8ED"/>
                </a:solidFill>
                <a:latin typeface="Iosevka"/>
                <a:ea typeface="Iosevka"/>
                <a:cs typeface="Iosevka"/>
                <a:sym typeface="Iosevka"/>
              </a:rPr>
              <a:t>strsplit</a:t>
            </a:r>
            <a:r>
              <a:rPr>
                <a:solidFill>
                  <a:srgbClr val="BDAE9D"/>
                </a:solidFill>
              </a:rPr>
              <a:t>(</a:t>
            </a:r>
            <a:r>
              <a:rPr>
                <a:solidFill>
                  <a:srgbClr val="049B0A"/>
                </a:solidFill>
              </a:rPr>
              <a:t>" - "</a:t>
            </a:r>
            <a:r>
              <a:rPr>
                <a:solidFill>
                  <a:srgbClr val="BDAE9D"/>
                </a:solidFill>
              </a:rPr>
              <a:t>)</a:t>
            </a:r>
            <a:endParaRPr>
              <a:solidFill>
                <a:srgbClr val="BDAE9D"/>
              </a:solidFill>
            </a:endParaRPr>
          </a:p>
          <a:p>
            <a:pPr>
              <a:spcBef>
                <a:spcPts val="0"/>
              </a:spcBef>
              <a:defRPr sz="7200">
                <a:solidFill>
                  <a:srgbClr val="FFFFFF"/>
                </a:solidFill>
                <a:latin typeface="Iosevka Medium"/>
                <a:ea typeface="Iosevka Medium"/>
                <a:cs typeface="Iosevka Medium"/>
                <a:sym typeface="Iosevka Medium"/>
              </a:defRPr>
            </a:pPr>
            <a:r>
              <a:t>income_tmp</a:t>
            </a:r>
            <a:r>
              <a:rPr>
                <a:solidFill>
                  <a:srgbClr val="BDAE9D"/>
                </a:solidFill>
              </a:rPr>
              <a:t> &lt;-</a:t>
            </a:r>
            <a:r>
              <a:rPr>
                <a:solidFill>
                  <a:srgbClr val="049B0A"/>
                </a:solidFill>
              </a:rPr>
              <a:t> </a:t>
            </a:r>
            <a:r>
              <a:rPr b="1">
                <a:solidFill>
                  <a:srgbClr val="43A8ED"/>
                </a:solidFill>
                <a:latin typeface="Iosevka"/>
                <a:ea typeface="Iosevka"/>
                <a:cs typeface="Iosevka"/>
                <a:sym typeface="Iosevka"/>
              </a:rPr>
              <a:t>map</a:t>
            </a:r>
            <a:r>
              <a:t>(income_tmp, </a:t>
            </a:r>
          </a:p>
          <a:p>
            <a:pPr>
              <a:spcBef>
                <a:spcPts val="0"/>
              </a:spcBef>
              <a:defRPr sz="7200">
                <a:solidFill>
                  <a:srgbClr val="FFFFFF"/>
                </a:solidFill>
                <a:latin typeface="Iosevka Medium"/>
                <a:ea typeface="Iosevka Medium"/>
                <a:cs typeface="Iosevka Medium"/>
                <a:sym typeface="Iosevka Medium"/>
              </a:defRPr>
            </a:pPr>
            <a:r>
              <a:t>            stri_replace_all_regex, </a:t>
            </a:r>
            <a:r>
              <a:rPr>
                <a:solidFill>
                  <a:srgbClr val="049B0A"/>
                </a:solidFill>
              </a:rPr>
              <a:t>"[,\\$]"</a:t>
            </a:r>
            <a:r>
              <a:t>, </a:t>
            </a:r>
            <a:r>
              <a:rPr>
                <a:solidFill>
                  <a:srgbClr val="049B0A"/>
                </a:solidFill>
              </a:rPr>
              <a:t>""</a:t>
            </a:r>
            <a:r>
              <a:t>)</a:t>
            </a:r>
          </a:p>
          <a:p>
            <a:pPr>
              <a:spcBef>
                <a:spcPts val="0"/>
              </a:spcBef>
              <a:defRPr sz="7200">
                <a:solidFill>
                  <a:srgbClr val="FFFFFF"/>
                </a:solidFill>
                <a:latin typeface="Iosevka Medium"/>
                <a:ea typeface="Iosevka Medium"/>
                <a:cs typeface="Iosevka Medium"/>
                <a:sym typeface="Iosevka Medium"/>
              </a:defRPr>
            </a:pPr>
            <a:r>
              <a:t>income_tmp &lt;- </a:t>
            </a:r>
            <a:r>
              <a:rPr b="1">
                <a:solidFill>
                  <a:srgbClr val="43A8ED"/>
                </a:solidFill>
                <a:latin typeface="Iosevka"/>
                <a:ea typeface="Iosevka"/>
                <a:cs typeface="Iosevka"/>
                <a:sym typeface="Iosevka"/>
              </a:rPr>
              <a:t>map</a:t>
            </a:r>
            <a:r>
              <a:t>(income_tmp, as.numeric)</a:t>
            </a:r>
          </a:p>
          <a:p>
            <a:pPr>
              <a:spcBef>
                <a:spcPts val="0"/>
              </a:spcBef>
              <a:defRPr sz="7200">
                <a:solidFill>
                  <a:srgbClr val="FFFFFF"/>
                </a:solidFill>
                <a:latin typeface="Iosevka Medium"/>
                <a:ea typeface="Iosevka Medium"/>
                <a:cs typeface="Iosevka Medium"/>
                <a:sym typeface="Iosevka Medium"/>
              </a:defRPr>
            </a:pPr>
            <a:r>
              <a:t>mean_incomes &lt;-</a:t>
            </a:r>
            <a:r>
              <a:rPr>
                <a:solidFill>
                  <a:srgbClr val="049B0A"/>
                </a:solidFill>
              </a:rPr>
              <a:t> </a:t>
            </a:r>
            <a:r>
              <a:rPr b="1">
                <a:solidFill>
                  <a:srgbClr val="43A8ED"/>
                </a:solidFill>
                <a:latin typeface="Iosevka"/>
                <a:ea typeface="Iosevka"/>
                <a:cs typeface="Iosevka"/>
                <a:sym typeface="Iosevka"/>
              </a:rPr>
              <a:t>map_dbl</a:t>
            </a:r>
            <a:r>
              <a:t>(mean)</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nvSpPr>
        <p:spPr>
          <a:xfrm>
            <a:off x="2364581" y="4531195"/>
            <a:ext cx="21214557" cy="465361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72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strsplit</a:t>
            </a:r>
            <a:r>
              <a:t>(income, </a:t>
            </a:r>
            <a:r>
              <a:rPr>
                <a:solidFill>
                  <a:srgbClr val="049B0A"/>
                </a:solidFill>
              </a:rPr>
              <a:t>" - "</a:t>
            </a:r>
            <a:r>
              <a:t>) </a:t>
            </a:r>
            <a:r>
              <a:rPr>
                <a:solidFill>
                  <a:srgbClr val="BDAE9D"/>
                </a:solidFill>
              </a:rPr>
              <a:t>%&gt;%</a:t>
            </a:r>
          </a:p>
          <a:p>
            <a:pPr>
              <a:spcBef>
                <a:spcPts val="0"/>
              </a:spcBef>
              <a:defRPr sz="72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map_dbl</a:t>
            </a:r>
            <a:r>
              <a:t>(~</a:t>
            </a:r>
            <a:r>
              <a:rPr b="1">
                <a:solidFill>
                  <a:srgbClr val="43A8ED"/>
                </a:solidFill>
                <a:latin typeface="Iosevka"/>
                <a:ea typeface="Iosevka"/>
                <a:cs typeface="Iosevka"/>
                <a:sym typeface="Iosevka"/>
              </a:rPr>
              <a:t>gsub</a:t>
            </a:r>
            <a:r>
              <a:t>(</a:t>
            </a:r>
            <a:r>
              <a:rPr>
                <a:solidFill>
                  <a:srgbClr val="049B0A"/>
                </a:solidFill>
              </a:rPr>
              <a:t>"[,\\$]"</a:t>
            </a:r>
            <a:r>
              <a:t>, </a:t>
            </a:r>
            <a:r>
              <a:rPr>
                <a:solidFill>
                  <a:srgbClr val="049B0A"/>
                </a:solidFill>
              </a:rPr>
              <a:t>""</a:t>
            </a:r>
            <a:r>
              <a:t>, .) </a:t>
            </a:r>
            <a:r>
              <a:rPr>
                <a:solidFill>
                  <a:srgbClr val="BDAE9D"/>
                </a:solidFill>
              </a:rPr>
              <a:t>%&gt;%</a:t>
            </a:r>
            <a:endParaRPr>
              <a:solidFill>
                <a:srgbClr val="BDAE9D"/>
              </a:solidFill>
            </a:endParaRPr>
          </a:p>
          <a:p>
            <a:pPr>
              <a:spcBef>
                <a:spcPts val="0"/>
              </a:spcBef>
              <a:defRPr sz="72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as.numeric</a:t>
            </a:r>
            <a:r>
              <a:t>()</a:t>
            </a:r>
            <a:r>
              <a:rPr>
                <a:solidFill>
                  <a:srgbClr val="BDAE9D"/>
                </a:solidFill>
              </a:rPr>
              <a:t> %&gt;%</a:t>
            </a:r>
            <a:endParaRPr>
              <a:solidFill>
                <a:srgbClr val="BDAE9D"/>
              </a:solidFill>
            </a:endParaRPr>
          </a:p>
          <a:p>
            <a:pPr>
              <a:spcBef>
                <a:spcPts val="0"/>
              </a:spcBef>
              <a:defRPr sz="72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mean</a:t>
            </a:r>
            <a:r>
              <a:t>())</a:t>
            </a:r>
          </a:p>
        </p:txBody>
      </p:sp>
      <p:pic>
        <p:nvPicPr>
          <p:cNvPr id="542"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6" name="Shape 546"/>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547" name="Shape 547"/>
          <p:cNvSpPr/>
          <p:nvPr>
            <p:ph type="body" idx="1"/>
          </p:nvPr>
        </p:nvSpPr>
        <p:spPr>
          <a:prstGeom prst="rect">
            <a:avLst/>
          </a:prstGeom>
        </p:spPr>
        <p:txBody>
          <a:bodyPr/>
          <a:lstStyle/>
          <a:p>
            <a:pPr>
              <a:defRPr>
                <a:solidFill>
                  <a:schemeClr val="accent4">
                    <a:alpha val="47124"/>
                  </a:schemeClr>
                </a:solidFill>
              </a:defRPr>
            </a:pPr>
            <a:r>
              <a:t>The chain should be &gt; 1</a:t>
            </a:r>
          </a:p>
          <a:p>
            <a:pPr>
              <a:defRPr>
                <a:solidFill>
                  <a:schemeClr val="accent4">
                    <a:alpha val="47124"/>
                  </a:schemeClr>
                </a:solidFill>
              </a:defRPr>
            </a:pPr>
            <a:r>
              <a:t>A pipe group should be designed to accomplish a unified task</a:t>
            </a:r>
          </a:p>
          <a:p>
            <a:pPr>
              <a:defRPr>
                <a:solidFill>
                  <a:schemeClr val="accent4">
                    <a:alpha val="47124"/>
                  </a:schemeClr>
                </a:solidFill>
              </a:defRPr>
            </a:pPr>
            <a:r>
              <a:t>It’s OK to change object class/type/mode</a:t>
            </a:r>
          </a:p>
          <a:p>
            <a:pPr>
              <a:defRPr>
                <a:solidFill>
                  <a:schemeClr val="accent4">
                    <a:alpha val="47124"/>
                  </a:schemeClr>
                </a:solidFill>
              </a:defRPr>
            </a:pPr>
            <a:r>
              <a:t>Pipe operations should be “atomic”</a:t>
            </a:r>
          </a:p>
          <a:p>
            <a:pPr>
              <a:defRPr>
                <a:solidFill>
                  <a:schemeClr val="accent4">
                    <a:alpha val="47124"/>
                  </a:schemeClr>
                </a:solidFill>
              </a:defRPr>
            </a:pPr>
            <a:r>
              <a:t>Be data-source aware</a:t>
            </a:r>
          </a:p>
          <a:p>
            <a:pPr>
              <a:defRPr>
                <a:solidFill>
                  <a:schemeClr val="accent4">
                    <a:alpha val="47124"/>
                  </a:schemeClr>
                </a:solidFill>
              </a:defRPr>
            </a:pPr>
            <a:r>
              <a:t>Pipe (briefly) in pipes</a:t>
            </a:r>
          </a:p>
          <a:p>
            <a:pPr>
              <a:defRPr>
                <a:solidFill>
                  <a:schemeClr val="accent4"/>
                </a:solidFill>
              </a:defRPr>
            </a:pPr>
            <a:r>
              <a:t>Don’t be reticent to create new verbs</a:t>
            </a:r>
          </a:p>
        </p:txBody>
      </p:sp>
      <p:sp>
        <p:nvSpPr>
          <p:cNvPr id="548" name="Shape 548"/>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nvSpPr>
        <p:spPr>
          <a:xfrm>
            <a:off x="2364581" y="2639289"/>
            <a:ext cx="21214557" cy="84374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800">
                <a:solidFill>
                  <a:srgbClr val="FFFFFF"/>
                </a:solidFill>
                <a:latin typeface="Iosevka Medium"/>
                <a:ea typeface="Iosevka Medium"/>
                <a:cs typeface="Iosevka Medium"/>
                <a:sym typeface="Iosevka Medium"/>
              </a:defRPr>
            </a:pPr>
            <a:r>
              <a:t>dollar_to_numeric &lt;-</a:t>
            </a:r>
            <a:r>
              <a:rPr>
                <a:solidFill>
                  <a:srgbClr val="049B0A"/>
                </a:solidFill>
              </a:rPr>
              <a:t> </a:t>
            </a:r>
            <a:r>
              <a:t>function(x) {</a:t>
            </a:r>
          </a:p>
          <a:p>
            <a:pPr>
              <a:spcBef>
                <a:spcPts val="0"/>
              </a:spcBef>
              <a:defRPr sz="5800">
                <a:solidFill>
                  <a:srgbClr val="FFFFFF"/>
                </a:solidFill>
                <a:latin typeface="Iosevka Medium"/>
                <a:ea typeface="Iosevka Medium"/>
                <a:cs typeface="Iosevka Medium"/>
                <a:sym typeface="Iosevka Medium"/>
              </a:defRPr>
            </a:pPr>
            <a:r>
              <a:t>  </a:t>
            </a:r>
            <a:r>
              <a:rPr b="1">
                <a:solidFill>
                  <a:srgbClr val="43A8ED"/>
                </a:solidFill>
                <a:latin typeface="Iosevka"/>
                <a:ea typeface="Iosevka"/>
                <a:cs typeface="Iosevka"/>
                <a:sym typeface="Iosevka"/>
              </a:rPr>
              <a:t>map</a:t>
            </a:r>
            <a:r>
              <a:t>(x, ~</a:t>
            </a:r>
            <a:r>
              <a:rPr b="1">
                <a:solidFill>
                  <a:srgbClr val="43A8ED"/>
                </a:solidFill>
                <a:latin typeface="Iosevka"/>
                <a:ea typeface="Iosevka"/>
                <a:cs typeface="Iosevka"/>
                <a:sym typeface="Iosevka"/>
              </a:rPr>
              <a:t>as.numeric</a:t>
            </a:r>
            <a:r>
              <a:t>(</a:t>
            </a:r>
            <a:r>
              <a:rPr b="1">
                <a:solidFill>
                  <a:srgbClr val="43A8ED"/>
                </a:solidFill>
                <a:latin typeface="Iosevka"/>
                <a:ea typeface="Iosevka"/>
                <a:cs typeface="Iosevka"/>
                <a:sym typeface="Iosevka"/>
              </a:rPr>
              <a:t>gsub</a:t>
            </a:r>
            <a:r>
              <a:t>(</a:t>
            </a:r>
            <a:r>
              <a:rPr>
                <a:solidFill>
                  <a:srgbClr val="049B0A"/>
                </a:solidFill>
              </a:rPr>
              <a:t>"[,\\$]"</a:t>
            </a:r>
            <a:r>
              <a:t>, </a:t>
            </a:r>
            <a:r>
              <a:rPr>
                <a:solidFill>
                  <a:srgbClr val="049B0A"/>
                </a:solidFill>
              </a:rPr>
              <a:t>""</a:t>
            </a:r>
            <a:r>
              <a:t>, .)))</a:t>
            </a:r>
          </a:p>
          <a:p>
            <a:pPr>
              <a:spcBef>
                <a:spcPts val="0"/>
              </a:spcBef>
              <a:defRPr sz="5800">
                <a:solidFill>
                  <a:srgbClr val="FFFFFF"/>
                </a:solidFill>
                <a:latin typeface="Iosevka Medium"/>
                <a:ea typeface="Iosevka Medium"/>
                <a:cs typeface="Iosevka Medium"/>
                <a:sym typeface="Iosevka Medium"/>
              </a:defRPr>
            </a:pPr>
            <a:r>
              <a:t>}</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t>compute_means &lt;-</a:t>
            </a:r>
            <a:r>
              <a:rPr>
                <a:solidFill>
                  <a:srgbClr val="049B0A"/>
                </a:solidFill>
              </a:rPr>
              <a:t> </a:t>
            </a:r>
            <a:r>
              <a:t>function(x) { </a:t>
            </a:r>
            <a:r>
              <a:rPr b="1">
                <a:solidFill>
                  <a:srgbClr val="43A8ED"/>
                </a:solidFill>
                <a:latin typeface="Iosevka"/>
                <a:ea typeface="Iosevka"/>
                <a:cs typeface="Iosevka"/>
                <a:sym typeface="Iosevka"/>
              </a:rPr>
              <a:t>map_dbl</a:t>
            </a:r>
            <a:r>
              <a:t>(x, mean) }</a:t>
            </a:r>
          </a:p>
          <a:p>
            <a:pPr>
              <a:spcBef>
                <a:spcPts val="0"/>
              </a:spcBef>
              <a:defRPr sz="5800">
                <a:solidFill>
                  <a:srgbClr val="FFFFFF"/>
                </a:solidFill>
                <a:latin typeface="Iosevka Medium"/>
                <a:ea typeface="Iosevka Medium"/>
                <a:cs typeface="Iosevka Medium"/>
                <a:sym typeface="Iosevka Medium"/>
              </a:defRPr>
            </a:pPr>
          </a:p>
          <a:p>
            <a:pPr>
              <a:spcBef>
                <a:spcPts val="0"/>
              </a:spcBef>
              <a:defRPr sz="5800">
                <a:solidFill>
                  <a:srgbClr val="FFFFFF"/>
                </a:solidFill>
                <a:latin typeface="Iosevka Medium"/>
                <a:ea typeface="Iosevka Medium"/>
                <a:cs typeface="Iosevka Medium"/>
                <a:sym typeface="Iosevka Medium"/>
              </a:defRPr>
            </a:pPr>
            <a:r>
              <a:rPr b="1">
                <a:solidFill>
                  <a:srgbClr val="43A8ED"/>
                </a:solidFill>
                <a:latin typeface="Iosevka"/>
                <a:ea typeface="Iosevka"/>
                <a:cs typeface="Iosevka"/>
                <a:sym typeface="Iosevka"/>
              </a:rPr>
              <a:t>strsplit</a:t>
            </a:r>
            <a:r>
              <a:t>(income, </a:t>
            </a:r>
            <a:r>
              <a:rPr>
                <a:solidFill>
                  <a:srgbClr val="049B0A"/>
                </a:solidFill>
              </a:rPr>
              <a:t>" - "</a:t>
            </a:r>
            <a:r>
              <a:t>) </a:t>
            </a:r>
            <a:r>
              <a:rPr>
                <a:solidFill>
                  <a:srgbClr val="BDAE9D"/>
                </a:solidFill>
              </a:rPr>
              <a:t>%&gt;%</a:t>
            </a: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dollar_to_numeric</a:t>
            </a:r>
            <a:r>
              <a:t>()</a:t>
            </a:r>
            <a:r>
              <a:rPr>
                <a:solidFill>
                  <a:srgbClr val="BDAE9D"/>
                </a:solidFill>
              </a:rPr>
              <a:t> %&gt;%</a:t>
            </a:r>
            <a:endParaRPr>
              <a:solidFill>
                <a:srgbClr val="BDAE9D"/>
              </a:solidFill>
            </a:endParaRPr>
          </a:p>
          <a:p>
            <a:pPr>
              <a:spcBef>
                <a:spcPts val="0"/>
              </a:spcBef>
              <a:defRPr sz="5800">
                <a:solidFill>
                  <a:srgbClr val="FFFFFF"/>
                </a:solidFill>
                <a:latin typeface="Iosevka Medium"/>
                <a:ea typeface="Iosevka Medium"/>
                <a:cs typeface="Iosevka Medium"/>
                <a:sym typeface="Iosevka Medium"/>
              </a:defRPr>
            </a:pPr>
            <a:r>
              <a:rPr>
                <a:solidFill>
                  <a:srgbClr val="049B0A"/>
                </a:solidFill>
              </a:rPr>
              <a:t>  </a:t>
            </a:r>
            <a:r>
              <a:rPr b="1">
                <a:solidFill>
                  <a:srgbClr val="43A8ED"/>
                </a:solidFill>
                <a:latin typeface="Iosevka"/>
                <a:ea typeface="Iosevka"/>
                <a:cs typeface="Iosevka"/>
                <a:sym typeface="Iosevka"/>
              </a:rPr>
              <a:t>compute_means</a:t>
            </a:r>
            <a:r>
              <a:t>()</a:t>
            </a:r>
          </a:p>
        </p:txBody>
      </p:sp>
      <p:pic>
        <p:nvPicPr>
          <p:cNvPr id="553" name="pasted-image.tiff"/>
          <p:cNvPicPr>
            <a:picLocks noChangeAspect="1"/>
          </p:cNvPicPr>
          <p:nvPr/>
        </p:nvPicPr>
        <p:blipFill>
          <a:blip r:embed="rId3">
            <a:extLst/>
          </a:blip>
          <a:stretch>
            <a:fillRect/>
          </a:stretch>
        </p:blipFill>
        <p:spPr>
          <a:xfrm>
            <a:off x="22168125" y="430769"/>
            <a:ext cx="1713373" cy="1738945"/>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7" name="pasted-image.tiff"/>
          <p:cNvPicPr>
            <a:picLocks noChangeAspect="1"/>
          </p:cNvPicPr>
          <p:nvPr/>
        </p:nvPicPr>
        <p:blipFill>
          <a:blip r:embed="rId3">
            <a:extLst/>
          </a:blip>
          <a:stretch>
            <a:fillRect/>
          </a:stretch>
        </p:blipFill>
        <p:spPr>
          <a:xfrm>
            <a:off x="2705100" y="2413000"/>
            <a:ext cx="3429000" cy="3048000"/>
          </a:xfrm>
          <a:prstGeom prst="rect">
            <a:avLst/>
          </a:prstGeom>
          <a:ln w="12700">
            <a:miter lim="400000"/>
          </a:ln>
        </p:spPr>
      </p:pic>
      <p:sp>
        <p:nvSpPr>
          <p:cNvPr id="558" name="Shape 558"/>
          <p:cNvSpPr/>
          <p:nvPr>
            <p:ph type="title"/>
          </p:nvPr>
        </p:nvSpPr>
        <p:spPr>
          <a:xfrm>
            <a:off x="3968353" y="3770411"/>
            <a:ext cx="16447294" cy="4447978"/>
          </a:xfrm>
          <a:prstGeom prst="rect">
            <a:avLst/>
          </a:prstGeom>
        </p:spPr>
        <p:txBody>
          <a:bodyPr/>
          <a:lstStyle>
            <a:lvl1pPr defTabSz="788669">
              <a:lnSpc>
                <a:spcPct val="100000"/>
              </a:lnSpc>
              <a:defRPr cap="none" i="1" sz="8640">
                <a:latin typeface="MuseoSans-500"/>
                <a:ea typeface="MuseoSans-500"/>
                <a:cs typeface="MuseoSans-500"/>
                <a:sym typeface="MuseoSans-500"/>
              </a:defRPr>
            </a:lvl1pPr>
          </a:lstStyle>
          <a:p>
            <a:pPr/>
            <a:r>
              <a:t>Programs are meant to be read by humans and only incidentally for computers to execute.</a:t>
            </a:r>
          </a:p>
        </p:txBody>
      </p:sp>
      <p:sp>
        <p:nvSpPr>
          <p:cNvPr id="559" name="Shape 559"/>
          <p:cNvSpPr/>
          <p:nvPr/>
        </p:nvSpPr>
        <p:spPr>
          <a:xfrm>
            <a:off x="3968353" y="8901211"/>
            <a:ext cx="16447294" cy="200362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r">
              <a:spcBef>
                <a:spcPts val="0"/>
              </a:spcBef>
              <a:defRPr sz="9000">
                <a:solidFill>
                  <a:schemeClr val="accent4"/>
                </a:solidFill>
                <a:latin typeface="MuseoSans-500"/>
                <a:ea typeface="MuseoSans-500"/>
                <a:cs typeface="MuseoSans-500"/>
                <a:sym typeface="MuseoSans-500"/>
              </a:defRPr>
            </a:lvl1pPr>
          </a:lstStyle>
          <a:p>
            <a:pPr/>
            <a:r>
              <a:t>—Knuth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nvSpPr>
        <p:spPr>
          <a:xfrm>
            <a:off x="1924621" y="20682799"/>
            <a:ext cx="11563300" cy="563551"/>
          </a:xfrm>
          <a:prstGeom prst="rect">
            <a:avLst/>
          </a:prstGeom>
          <a:ln w="12700">
            <a:miter lim="400000"/>
          </a:ln>
        </p:spPr>
        <p:txBody>
          <a:bodyPr lIns="71437" tIns="71437" rIns="71437" bIns="71437" anchor="ctr">
            <a:spAutoFit/>
          </a:bodyPr>
          <a:lstStyle/>
          <a:p>
            <a:pPr>
              <a:spcBef>
                <a:spcPts val="0"/>
              </a:spcBef>
              <a:defRPr>
                <a:solidFill>
                  <a:schemeClr val="accent4"/>
                </a:solidFill>
                <a:latin typeface="Iosevka"/>
                <a:ea typeface="Iosevka"/>
                <a:cs typeface="Iosevka"/>
                <a:sym typeface="Iosevka"/>
              </a:defRPr>
            </a:pPr>
          </a:p>
        </p:txBody>
      </p:sp>
      <p:grpSp>
        <p:nvGrpSpPr>
          <p:cNvPr id="257" name="Group 257"/>
          <p:cNvGrpSpPr/>
          <p:nvPr/>
        </p:nvGrpSpPr>
        <p:grpSpPr>
          <a:xfrm>
            <a:off x="10387012" y="821432"/>
            <a:ext cx="12736863" cy="11381086"/>
            <a:chOff x="0" y="0"/>
            <a:chExt cx="12736862" cy="11381085"/>
          </a:xfrm>
        </p:grpSpPr>
        <p:sp>
          <p:nvSpPr>
            <p:cNvPr id="253" name="Shape 253"/>
            <p:cNvSpPr/>
            <p:nvPr/>
          </p:nvSpPr>
          <p:spPr>
            <a:xfrm>
              <a:off x="10431512" y="0"/>
              <a:ext cx="2305351" cy="11381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spcBef>
                  <a:spcPts val="0"/>
                </a:spcBef>
                <a:defRPr>
                  <a:solidFill>
                    <a:schemeClr val="accent4"/>
                  </a:solidFill>
                  <a:latin typeface="Iosevka"/>
                  <a:ea typeface="Iosevka"/>
                  <a:cs typeface="Iosevka"/>
                  <a:sym typeface="Iosevka"/>
                </a:defRPr>
              </a:pPr>
              <a:r>
                <a:t>testthat</a:t>
              </a:r>
            </a:p>
            <a:p>
              <a:pPr>
                <a:spcBef>
                  <a:spcPts val="0"/>
                </a:spcBef>
                <a:defRPr>
                  <a:solidFill>
                    <a:schemeClr val="accent4"/>
                  </a:solidFill>
                  <a:latin typeface="Iosevka"/>
                  <a:ea typeface="Iosevka"/>
                  <a:cs typeface="Iosevka"/>
                  <a:sym typeface="Iosevka"/>
                </a:defRPr>
              </a:pPr>
              <a:r>
                <a:t>text2vec</a:t>
              </a:r>
            </a:p>
            <a:p>
              <a:pPr>
                <a:spcBef>
                  <a:spcPts val="0"/>
                </a:spcBef>
                <a:defRPr>
                  <a:solidFill>
                    <a:schemeClr val="accent4"/>
                  </a:solidFill>
                  <a:latin typeface="Iosevka"/>
                  <a:ea typeface="Iosevka"/>
                  <a:cs typeface="Iosevka"/>
                  <a:sym typeface="Iosevka"/>
                </a:defRPr>
              </a:pPr>
              <a:r>
                <a:t>tidyr</a:t>
              </a:r>
            </a:p>
            <a:p>
              <a:pPr>
                <a:spcBef>
                  <a:spcPts val="0"/>
                </a:spcBef>
                <a:defRPr>
                  <a:solidFill>
                    <a:srgbClr val="FFFFFF"/>
                  </a:solidFill>
                  <a:latin typeface="Iosevka"/>
                  <a:ea typeface="Iosevka"/>
                  <a:cs typeface="Iosevka"/>
                  <a:sym typeface="Iosevka"/>
                </a:defRPr>
              </a:pPr>
              <a:r>
                <a:t>tigris</a:t>
              </a:r>
            </a:p>
            <a:p>
              <a:pPr>
                <a:spcBef>
                  <a:spcPts val="0"/>
                </a:spcBef>
                <a:defRPr>
                  <a:solidFill>
                    <a:schemeClr val="accent4"/>
                  </a:solidFill>
                  <a:latin typeface="Iosevka"/>
                  <a:ea typeface="Iosevka"/>
                  <a:cs typeface="Iosevka"/>
                  <a:sym typeface="Iosevka"/>
                </a:defRPr>
              </a:pPr>
              <a:r>
                <a:t>timevis</a:t>
              </a:r>
            </a:p>
            <a:p>
              <a:pPr>
                <a:spcBef>
                  <a:spcPts val="0"/>
                </a:spcBef>
                <a:defRPr>
                  <a:solidFill>
                    <a:schemeClr val="accent4"/>
                  </a:solidFill>
                  <a:latin typeface="Iosevka"/>
                  <a:ea typeface="Iosevka"/>
                  <a:cs typeface="Iosevka"/>
                  <a:sym typeface="Iosevka"/>
                </a:defRPr>
              </a:pPr>
              <a:r>
                <a:t>tmaptools</a:t>
              </a:r>
            </a:p>
            <a:p>
              <a:pPr>
                <a:spcBef>
                  <a:spcPts val="0"/>
                </a:spcBef>
                <a:defRPr>
                  <a:solidFill>
                    <a:schemeClr val="accent4"/>
                  </a:solidFill>
                  <a:latin typeface="Iosevka"/>
                  <a:ea typeface="Iosevka"/>
                  <a:cs typeface="Iosevka"/>
                  <a:sym typeface="Iosevka"/>
                </a:defRPr>
              </a:pPr>
              <a:r>
                <a:t>vcfR</a:t>
              </a:r>
            </a:p>
            <a:p>
              <a:pPr>
                <a:spcBef>
                  <a:spcPts val="0"/>
                </a:spcBef>
                <a:defRPr>
                  <a:solidFill>
                    <a:srgbClr val="FFFFFF"/>
                  </a:solidFill>
                  <a:latin typeface="Iosevka"/>
                  <a:ea typeface="Iosevka"/>
                  <a:cs typeface="Iosevka"/>
                  <a:sym typeface="Iosevka"/>
                </a:defRPr>
              </a:pPr>
              <a:r>
                <a:t>vegalite</a:t>
              </a:r>
            </a:p>
            <a:p>
              <a:pPr>
                <a:spcBef>
                  <a:spcPts val="0"/>
                </a:spcBef>
                <a:defRPr>
                  <a:solidFill>
                    <a:schemeClr val="accent4"/>
                  </a:solidFill>
                  <a:latin typeface="Iosevka"/>
                  <a:ea typeface="Iosevka"/>
                  <a:cs typeface="Iosevka"/>
                  <a:sym typeface="Iosevka"/>
                </a:defRPr>
              </a:pPr>
              <a:r>
                <a:t>vembedr</a:t>
              </a:r>
            </a:p>
            <a:p>
              <a:pPr>
                <a:spcBef>
                  <a:spcPts val="0"/>
                </a:spcBef>
                <a:defRPr>
                  <a:solidFill>
                    <a:schemeClr val="accent4"/>
                  </a:solidFill>
                  <a:latin typeface="Iosevka"/>
                  <a:ea typeface="Iosevka"/>
                  <a:cs typeface="Iosevka"/>
                  <a:sym typeface="Iosevka"/>
                </a:defRPr>
              </a:pPr>
              <a:r>
                <a:t>visNetwork</a:t>
              </a:r>
            </a:p>
            <a:p>
              <a:pPr>
                <a:spcBef>
                  <a:spcPts val="0"/>
                </a:spcBef>
                <a:defRPr>
                  <a:solidFill>
                    <a:schemeClr val="accent4"/>
                  </a:solidFill>
                  <a:latin typeface="Iosevka"/>
                  <a:ea typeface="Iosevka"/>
                  <a:cs typeface="Iosevka"/>
                  <a:sym typeface="Iosevka"/>
                </a:defRPr>
              </a:pPr>
              <a:r>
                <a:t>webshot</a:t>
              </a:r>
            </a:p>
            <a:p>
              <a:pPr>
                <a:spcBef>
                  <a:spcPts val="0"/>
                </a:spcBef>
                <a:defRPr>
                  <a:solidFill>
                    <a:schemeClr val="accent4"/>
                  </a:solidFill>
                  <a:latin typeface="Iosevka"/>
                  <a:ea typeface="Iosevka"/>
                  <a:cs typeface="Iosevka"/>
                  <a:sym typeface="Iosevka"/>
                </a:defRPr>
              </a:pPr>
              <a:r>
                <a:t>wellknown</a:t>
              </a:r>
            </a:p>
          </p:txBody>
        </p:sp>
        <p:sp>
          <p:nvSpPr>
            <p:cNvPr id="254" name="Shape 254"/>
            <p:cNvSpPr/>
            <p:nvPr/>
          </p:nvSpPr>
          <p:spPr>
            <a:xfrm>
              <a:off x="0" y="74767"/>
              <a:ext cx="3711575" cy="11231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a:solidFill>
                    <a:schemeClr val="accent4"/>
                  </a:solidFill>
                  <a:latin typeface="Iosevka"/>
                  <a:ea typeface="Iosevka"/>
                  <a:cs typeface="Iosevka"/>
                  <a:sym typeface="Iosevka"/>
                </a:defRPr>
              </a:pPr>
              <a:r>
                <a:t>DT</a:t>
              </a:r>
            </a:p>
            <a:p>
              <a:pPr>
                <a:spcBef>
                  <a:spcPts val="0"/>
                </a:spcBef>
                <a:defRPr>
                  <a:solidFill>
                    <a:schemeClr val="accent4"/>
                  </a:solidFill>
                  <a:latin typeface="Iosevka"/>
                  <a:ea typeface="Iosevka"/>
                  <a:cs typeface="Iosevka"/>
                  <a:sym typeface="Iosevka"/>
                </a:defRPr>
              </a:pPr>
              <a:r>
                <a:t>DiagrammeR</a:t>
              </a:r>
            </a:p>
            <a:p>
              <a:pPr>
                <a:spcBef>
                  <a:spcPts val="0"/>
                </a:spcBef>
                <a:defRPr>
                  <a:solidFill>
                    <a:schemeClr val="accent4"/>
                  </a:solidFill>
                  <a:latin typeface="Iosevka"/>
                  <a:ea typeface="Iosevka"/>
                  <a:cs typeface="Iosevka"/>
                  <a:sym typeface="Iosevka"/>
                </a:defRPr>
              </a:pPr>
              <a:r>
                <a:t>GerminaR</a:t>
              </a:r>
            </a:p>
            <a:p>
              <a:pPr>
                <a:spcBef>
                  <a:spcPts val="0"/>
                </a:spcBef>
                <a:defRPr>
                  <a:solidFill>
                    <a:schemeClr val="accent4"/>
                  </a:solidFill>
                  <a:latin typeface="Iosevka"/>
                  <a:ea typeface="Iosevka"/>
                  <a:cs typeface="Iosevka"/>
                  <a:sym typeface="Iosevka"/>
                </a:defRPr>
              </a:pPr>
              <a:r>
                <a:t>HydeNet</a:t>
              </a:r>
            </a:p>
            <a:p>
              <a:pPr>
                <a:spcBef>
                  <a:spcPts val="0"/>
                </a:spcBef>
                <a:defRPr>
                  <a:solidFill>
                    <a:schemeClr val="accent4"/>
                  </a:solidFill>
                  <a:latin typeface="Iosevka"/>
                  <a:ea typeface="Iosevka"/>
                  <a:cs typeface="Iosevka"/>
                  <a:sym typeface="Iosevka"/>
                </a:defRPr>
              </a:pPr>
              <a:r>
                <a:t>Momocs</a:t>
              </a:r>
            </a:p>
            <a:p>
              <a:pPr>
                <a:spcBef>
                  <a:spcPts val="0"/>
                </a:spcBef>
                <a:defRPr>
                  <a:solidFill>
                    <a:schemeClr val="accent4"/>
                  </a:solidFill>
                  <a:latin typeface="Iosevka"/>
                  <a:ea typeface="Iosevka"/>
                  <a:cs typeface="Iosevka"/>
                  <a:sym typeface="Iosevka"/>
                </a:defRPr>
              </a:pPr>
              <a:r>
                <a:t>SciencesPo</a:t>
              </a:r>
            </a:p>
            <a:p>
              <a:pPr>
                <a:spcBef>
                  <a:spcPts val="0"/>
                </a:spcBef>
                <a:defRPr>
                  <a:solidFill>
                    <a:schemeClr val="accent4"/>
                  </a:solidFill>
                  <a:latin typeface="Iosevka"/>
                  <a:ea typeface="Iosevka"/>
                  <a:cs typeface="Iosevka"/>
                  <a:sym typeface="Iosevka"/>
                </a:defRPr>
              </a:pPr>
              <a:r>
                <a:t>analogsea</a:t>
              </a:r>
            </a:p>
            <a:p>
              <a:pPr>
                <a:spcBef>
                  <a:spcPts val="0"/>
                </a:spcBef>
                <a:defRPr>
                  <a:solidFill>
                    <a:schemeClr val="accent4"/>
                  </a:solidFill>
                  <a:latin typeface="Iosevka"/>
                  <a:ea typeface="Iosevka"/>
                  <a:cs typeface="Iosevka"/>
                  <a:sym typeface="Iosevka"/>
                </a:defRPr>
              </a:pPr>
              <a:r>
                <a:t>archivist</a:t>
              </a:r>
            </a:p>
            <a:p>
              <a:pPr>
                <a:spcBef>
                  <a:spcPts val="0"/>
                </a:spcBef>
                <a:defRPr>
                  <a:solidFill>
                    <a:schemeClr val="accent4"/>
                  </a:solidFill>
                  <a:latin typeface="Iosevka"/>
                  <a:ea typeface="Iosevka"/>
                  <a:cs typeface="Iosevka"/>
                  <a:sym typeface="Iosevka"/>
                </a:defRPr>
              </a:pPr>
              <a:r>
                <a:t>binomen</a:t>
              </a:r>
            </a:p>
            <a:p>
              <a:pPr>
                <a:spcBef>
                  <a:spcPts val="0"/>
                </a:spcBef>
                <a:defRPr>
                  <a:solidFill>
                    <a:schemeClr val="accent4"/>
                  </a:solidFill>
                  <a:latin typeface="Iosevka"/>
                  <a:ea typeface="Iosevka"/>
                  <a:cs typeface="Iosevka"/>
                  <a:sym typeface="Iosevka"/>
                </a:defRPr>
              </a:pPr>
              <a:r>
                <a:t>blscrapeR</a:t>
              </a:r>
            </a:p>
            <a:p>
              <a:pPr>
                <a:spcBef>
                  <a:spcPts val="0"/>
                </a:spcBef>
                <a:defRPr>
                  <a:solidFill>
                    <a:schemeClr val="accent4"/>
                  </a:solidFill>
                  <a:latin typeface="Iosevka"/>
                  <a:ea typeface="Iosevka"/>
                  <a:cs typeface="Iosevka"/>
                  <a:sym typeface="Iosevka"/>
                </a:defRPr>
              </a:pPr>
              <a:r>
                <a:t>bpa</a:t>
              </a:r>
            </a:p>
            <a:p>
              <a:pPr>
                <a:spcBef>
                  <a:spcPts val="0"/>
                </a:spcBef>
                <a:defRPr>
                  <a:solidFill>
                    <a:schemeClr val="accent4"/>
                  </a:solidFill>
                  <a:latin typeface="Iosevka"/>
                  <a:ea typeface="Iosevka"/>
                  <a:cs typeface="Iosevka"/>
                  <a:sym typeface="Iosevka"/>
                </a:defRPr>
              </a:pPr>
              <a:r>
                <a:t>ckanr</a:t>
              </a:r>
            </a:p>
            <a:p>
              <a:pPr>
                <a:spcBef>
                  <a:spcPts val="0"/>
                </a:spcBef>
                <a:defRPr>
                  <a:solidFill>
                    <a:srgbClr val="FFFFFF"/>
                  </a:solidFill>
                  <a:latin typeface="Iosevka"/>
                  <a:ea typeface="Iosevka"/>
                  <a:cs typeface="Iosevka"/>
                  <a:sym typeface="Iosevka"/>
                </a:defRPr>
              </a:pPr>
              <a:r>
                <a:t>curlconverter</a:t>
              </a:r>
            </a:p>
            <a:p>
              <a:pPr>
                <a:spcBef>
                  <a:spcPts val="0"/>
                </a:spcBef>
                <a:defRPr>
                  <a:solidFill>
                    <a:schemeClr val="accent4"/>
                  </a:solidFill>
                  <a:latin typeface="Iosevka"/>
                  <a:ea typeface="Iosevka"/>
                  <a:cs typeface="Iosevka"/>
                  <a:sym typeface="Iosevka"/>
                </a:defRPr>
              </a:pPr>
              <a:r>
                <a:t>dat</a:t>
              </a:r>
            </a:p>
            <a:p>
              <a:pPr>
                <a:spcBef>
                  <a:spcPts val="0"/>
                </a:spcBef>
                <a:defRPr>
                  <a:solidFill>
                    <a:schemeClr val="accent4"/>
                  </a:solidFill>
                  <a:latin typeface="Iosevka"/>
                  <a:ea typeface="Iosevka"/>
                  <a:cs typeface="Iosevka"/>
                  <a:sym typeface="Iosevka"/>
                </a:defRPr>
              </a:pPr>
              <a:r>
                <a:t>datadr</a:t>
              </a:r>
            </a:p>
            <a:p>
              <a:pPr>
                <a:spcBef>
                  <a:spcPts val="0"/>
                </a:spcBef>
                <a:defRPr>
                  <a:solidFill>
                    <a:schemeClr val="accent4"/>
                  </a:solidFill>
                  <a:latin typeface="Iosevka"/>
                  <a:ea typeface="Iosevka"/>
                  <a:cs typeface="Iosevka"/>
                  <a:sym typeface="Iosevka"/>
                </a:defRPr>
              </a:pPr>
              <a:r>
                <a:t>ddpcr</a:t>
              </a:r>
            </a:p>
            <a:p>
              <a:pPr>
                <a:spcBef>
                  <a:spcPts val="0"/>
                </a:spcBef>
                <a:defRPr>
                  <a:solidFill>
                    <a:schemeClr val="accent4"/>
                  </a:solidFill>
                  <a:latin typeface="Iosevka"/>
                  <a:ea typeface="Iosevka"/>
                  <a:cs typeface="Iosevka"/>
                  <a:sym typeface="Iosevka"/>
                </a:defRPr>
              </a:pPr>
              <a:r>
                <a:t>dendextend</a:t>
              </a:r>
            </a:p>
            <a:p>
              <a:pPr>
                <a:spcBef>
                  <a:spcPts val="0"/>
                </a:spcBef>
                <a:defRPr>
                  <a:solidFill>
                    <a:schemeClr val="accent4"/>
                  </a:solidFill>
                  <a:latin typeface="Iosevka"/>
                  <a:ea typeface="Iosevka"/>
                  <a:cs typeface="Iosevka"/>
                  <a:sym typeface="Iosevka"/>
                </a:defRPr>
              </a:pPr>
              <a:r>
                <a:t>diffrprojectswidget</a:t>
              </a:r>
            </a:p>
            <a:p>
              <a:pPr>
                <a:spcBef>
                  <a:spcPts val="0"/>
                </a:spcBef>
                <a:defRPr>
                  <a:solidFill>
                    <a:schemeClr val="accent4"/>
                  </a:solidFill>
                  <a:latin typeface="Iosevka"/>
                  <a:ea typeface="Iosevka"/>
                  <a:cs typeface="Iosevka"/>
                  <a:sym typeface="Iosevka"/>
                </a:defRPr>
              </a:pPr>
              <a:r>
                <a:t>diffrprojects</a:t>
              </a:r>
            </a:p>
            <a:p>
              <a:pPr>
                <a:spcBef>
                  <a:spcPts val="0"/>
                </a:spcBef>
                <a:defRPr>
                  <a:solidFill>
                    <a:schemeClr val="accent4"/>
                  </a:solidFill>
                  <a:latin typeface="Iosevka"/>
                  <a:ea typeface="Iosevka"/>
                  <a:cs typeface="Iosevka"/>
                  <a:sym typeface="Iosevka"/>
                </a:defRPr>
              </a:pPr>
              <a:r>
                <a:t>dplyr</a:t>
              </a:r>
            </a:p>
            <a:p>
              <a:pPr>
                <a:spcBef>
                  <a:spcPts val="0"/>
                </a:spcBef>
                <a:defRPr>
                  <a:solidFill>
                    <a:schemeClr val="accent4"/>
                  </a:solidFill>
                  <a:latin typeface="Iosevka"/>
                  <a:ea typeface="Iosevka"/>
                  <a:cs typeface="Iosevka"/>
                  <a:sym typeface="Iosevka"/>
                </a:defRPr>
              </a:pPr>
              <a:r>
                <a:t>dygraphs</a:t>
              </a:r>
            </a:p>
            <a:p>
              <a:pPr>
                <a:spcBef>
                  <a:spcPts val="0"/>
                </a:spcBef>
                <a:defRPr>
                  <a:solidFill>
                    <a:schemeClr val="accent4"/>
                  </a:solidFill>
                  <a:latin typeface="Iosevka"/>
                  <a:ea typeface="Iosevka"/>
                  <a:cs typeface="Iosevka"/>
                  <a:sym typeface="Iosevka"/>
                </a:defRPr>
              </a:pPr>
              <a:r>
                <a:t>emil</a:t>
              </a:r>
            </a:p>
            <a:p>
              <a:pPr>
                <a:spcBef>
                  <a:spcPts val="0"/>
                </a:spcBef>
                <a:defRPr>
                  <a:solidFill>
                    <a:schemeClr val="accent4"/>
                  </a:solidFill>
                  <a:latin typeface="Iosevka"/>
                  <a:ea typeface="Iosevka"/>
                  <a:cs typeface="Iosevka"/>
                  <a:sym typeface="Iosevka"/>
                </a:defRPr>
              </a:pPr>
              <a:r>
                <a:t>forcats</a:t>
              </a:r>
            </a:p>
            <a:p>
              <a:pPr>
                <a:spcBef>
                  <a:spcPts val="0"/>
                </a:spcBef>
                <a:defRPr>
                  <a:solidFill>
                    <a:schemeClr val="accent4"/>
                  </a:solidFill>
                  <a:latin typeface="Iosevka"/>
                  <a:ea typeface="Iosevka"/>
                  <a:cs typeface="Iosevka"/>
                  <a:sym typeface="Iosevka"/>
                </a:defRPr>
              </a:pPr>
              <a:r>
                <a:t>fulltext</a:t>
              </a:r>
            </a:p>
            <a:p>
              <a:pPr>
                <a:spcBef>
                  <a:spcPts val="0"/>
                </a:spcBef>
                <a:defRPr>
                  <a:solidFill>
                    <a:schemeClr val="accent4"/>
                  </a:solidFill>
                  <a:latin typeface="Iosevka"/>
                  <a:ea typeface="Iosevka"/>
                  <a:cs typeface="Iosevka"/>
                  <a:sym typeface="Iosevka"/>
                </a:defRPr>
              </a:pPr>
              <a:r>
                <a:t>gRain</a:t>
              </a:r>
            </a:p>
          </p:txBody>
        </p:sp>
        <p:sp>
          <p:nvSpPr>
            <p:cNvPr id="255" name="Shape 255"/>
            <p:cNvSpPr/>
            <p:nvPr/>
          </p:nvSpPr>
          <p:spPr>
            <a:xfrm>
              <a:off x="4010571" y="74767"/>
              <a:ext cx="3178176" cy="11231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a:solidFill>
                    <a:schemeClr val="accent4"/>
                  </a:solidFill>
                  <a:latin typeface="Iosevka"/>
                  <a:ea typeface="Iosevka"/>
                  <a:cs typeface="Iosevka"/>
                  <a:sym typeface="Iosevka"/>
                </a:defRPr>
              </a:pPr>
              <a:r>
                <a:t>gRbase</a:t>
              </a:r>
            </a:p>
            <a:p>
              <a:pPr>
                <a:spcBef>
                  <a:spcPts val="0"/>
                </a:spcBef>
                <a:defRPr>
                  <a:solidFill>
                    <a:schemeClr val="accent4"/>
                  </a:solidFill>
                  <a:latin typeface="Iosevka"/>
                  <a:ea typeface="Iosevka"/>
                  <a:cs typeface="Iosevka"/>
                  <a:sym typeface="Iosevka"/>
                </a:defRPr>
              </a:pPr>
              <a:r>
                <a:t>geojson</a:t>
              </a:r>
            </a:p>
            <a:p>
              <a:pPr>
                <a:spcBef>
                  <a:spcPts val="0"/>
                </a:spcBef>
                <a:defRPr>
                  <a:solidFill>
                    <a:schemeClr val="accent4"/>
                  </a:solidFill>
                  <a:latin typeface="Iosevka"/>
                  <a:ea typeface="Iosevka"/>
                  <a:cs typeface="Iosevka"/>
                  <a:sym typeface="Iosevka"/>
                </a:defRPr>
              </a:pPr>
              <a:r>
                <a:t>geojsonio</a:t>
              </a:r>
            </a:p>
            <a:p>
              <a:pPr>
                <a:spcBef>
                  <a:spcPts val="0"/>
                </a:spcBef>
                <a:defRPr>
                  <a:solidFill>
                    <a:schemeClr val="accent4"/>
                  </a:solidFill>
                  <a:latin typeface="Iosevka"/>
                  <a:ea typeface="Iosevka"/>
                  <a:cs typeface="Iosevka"/>
                  <a:sym typeface="Iosevka"/>
                </a:defRPr>
              </a:pPr>
              <a:r>
                <a:t>ggvis</a:t>
              </a:r>
            </a:p>
            <a:p>
              <a:pPr>
                <a:spcBef>
                  <a:spcPts val="0"/>
                </a:spcBef>
                <a:defRPr>
                  <a:solidFill>
                    <a:schemeClr val="accent4"/>
                  </a:solidFill>
                  <a:latin typeface="Iosevka"/>
                  <a:ea typeface="Iosevka"/>
                  <a:cs typeface="Iosevka"/>
                  <a:sym typeface="Iosevka"/>
                </a:defRPr>
              </a:pPr>
              <a:r>
                <a:t>gistr</a:t>
              </a:r>
            </a:p>
            <a:p>
              <a:pPr>
                <a:spcBef>
                  <a:spcPts val="0"/>
                </a:spcBef>
                <a:defRPr>
                  <a:solidFill>
                    <a:schemeClr val="accent4"/>
                  </a:solidFill>
                  <a:latin typeface="Iosevka"/>
                  <a:ea typeface="Iosevka"/>
                  <a:cs typeface="Iosevka"/>
                  <a:sym typeface="Iosevka"/>
                </a:defRPr>
              </a:pPr>
              <a:r>
                <a:t>gmailr</a:t>
              </a:r>
            </a:p>
            <a:p>
              <a:pPr>
                <a:spcBef>
                  <a:spcPts val="0"/>
                </a:spcBef>
                <a:defRPr>
                  <a:solidFill>
                    <a:schemeClr val="accent4"/>
                  </a:solidFill>
                  <a:latin typeface="Iosevka"/>
                  <a:ea typeface="Iosevka"/>
                  <a:cs typeface="Iosevka"/>
                  <a:sym typeface="Iosevka"/>
                </a:defRPr>
              </a:pPr>
              <a:r>
                <a:t>gogamer</a:t>
              </a:r>
            </a:p>
            <a:p>
              <a:pPr>
                <a:spcBef>
                  <a:spcPts val="0"/>
                </a:spcBef>
                <a:defRPr>
                  <a:solidFill>
                    <a:schemeClr val="accent4"/>
                  </a:solidFill>
                  <a:latin typeface="Iosevka"/>
                  <a:ea typeface="Iosevka"/>
                  <a:cs typeface="Iosevka"/>
                  <a:sym typeface="Iosevka"/>
                </a:defRPr>
              </a:pPr>
              <a:r>
                <a:t>googleAnalyticsR</a:t>
              </a:r>
            </a:p>
            <a:p>
              <a:pPr>
                <a:spcBef>
                  <a:spcPts val="0"/>
                </a:spcBef>
                <a:defRPr>
                  <a:solidFill>
                    <a:schemeClr val="accent4"/>
                  </a:solidFill>
                  <a:latin typeface="Iosevka"/>
                  <a:ea typeface="Iosevka"/>
                  <a:cs typeface="Iosevka"/>
                  <a:sym typeface="Iosevka"/>
                </a:defRPr>
              </a:pPr>
              <a:r>
                <a:t>highcharter</a:t>
              </a:r>
            </a:p>
            <a:p>
              <a:pPr>
                <a:spcBef>
                  <a:spcPts val="0"/>
                </a:spcBef>
                <a:defRPr>
                  <a:solidFill>
                    <a:schemeClr val="accent4"/>
                  </a:solidFill>
                  <a:latin typeface="Iosevka"/>
                  <a:ea typeface="Iosevka"/>
                  <a:cs typeface="Iosevka"/>
                  <a:sym typeface="Iosevka"/>
                </a:defRPr>
              </a:pPr>
              <a:r>
                <a:t>httping</a:t>
              </a:r>
            </a:p>
            <a:p>
              <a:pPr>
                <a:spcBef>
                  <a:spcPts val="0"/>
                </a:spcBef>
                <a:defRPr>
                  <a:solidFill>
                    <a:schemeClr val="accent4"/>
                  </a:solidFill>
                  <a:latin typeface="Iosevka"/>
                  <a:ea typeface="Iosevka"/>
                  <a:cs typeface="Iosevka"/>
                  <a:sym typeface="Iosevka"/>
                </a:defRPr>
              </a:pPr>
              <a:r>
                <a:t>igraph</a:t>
              </a:r>
            </a:p>
            <a:p>
              <a:pPr>
                <a:spcBef>
                  <a:spcPts val="0"/>
                </a:spcBef>
                <a:defRPr>
                  <a:solidFill>
                    <a:schemeClr val="accent4"/>
                  </a:solidFill>
                  <a:latin typeface="Iosevka"/>
                  <a:ea typeface="Iosevka"/>
                  <a:cs typeface="Iosevka"/>
                  <a:sym typeface="Iosevka"/>
                </a:defRPr>
              </a:pPr>
              <a:r>
                <a:t>jqr</a:t>
              </a:r>
            </a:p>
            <a:p>
              <a:pPr>
                <a:spcBef>
                  <a:spcPts val="0"/>
                </a:spcBef>
                <a:defRPr>
                  <a:solidFill>
                    <a:schemeClr val="accent4"/>
                  </a:solidFill>
                  <a:latin typeface="Iosevka"/>
                  <a:ea typeface="Iosevka"/>
                  <a:cs typeface="Iosevka"/>
                  <a:sym typeface="Iosevka"/>
                </a:defRPr>
              </a:pPr>
              <a:r>
                <a:t>lawn</a:t>
              </a:r>
            </a:p>
            <a:p>
              <a:pPr>
                <a:spcBef>
                  <a:spcPts val="0"/>
                </a:spcBef>
                <a:defRPr>
                  <a:solidFill>
                    <a:schemeClr val="accent4"/>
                  </a:solidFill>
                  <a:latin typeface="Iosevka"/>
                  <a:ea typeface="Iosevka"/>
                  <a:cs typeface="Iosevka"/>
                  <a:sym typeface="Iosevka"/>
                </a:defRPr>
              </a:pPr>
              <a:r>
                <a:t>leaflet</a:t>
              </a:r>
            </a:p>
            <a:p>
              <a:pPr>
                <a:spcBef>
                  <a:spcPts val="0"/>
                </a:spcBef>
                <a:defRPr>
                  <a:solidFill>
                    <a:schemeClr val="accent4"/>
                  </a:solidFill>
                  <a:latin typeface="Iosevka"/>
                  <a:ea typeface="Iosevka"/>
                  <a:cs typeface="Iosevka"/>
                  <a:sym typeface="Iosevka"/>
                </a:defRPr>
              </a:pPr>
              <a:r>
                <a:t>leafletCN</a:t>
              </a:r>
            </a:p>
            <a:p>
              <a:pPr>
                <a:spcBef>
                  <a:spcPts val="0"/>
                </a:spcBef>
                <a:defRPr>
                  <a:solidFill>
                    <a:schemeClr val="accent4"/>
                  </a:solidFill>
                  <a:latin typeface="Iosevka"/>
                  <a:ea typeface="Iosevka"/>
                  <a:cs typeface="Iosevka"/>
                  <a:sym typeface="Iosevka"/>
                </a:defRPr>
              </a:pPr>
              <a:r>
                <a:t>lightsout</a:t>
              </a:r>
            </a:p>
            <a:p>
              <a:pPr>
                <a:spcBef>
                  <a:spcPts val="0"/>
                </a:spcBef>
                <a:defRPr>
                  <a:solidFill>
                    <a:schemeClr val="accent4"/>
                  </a:solidFill>
                  <a:latin typeface="Iosevka"/>
                  <a:ea typeface="Iosevka"/>
                  <a:cs typeface="Iosevka"/>
                  <a:sym typeface="Iosevka"/>
                </a:defRPr>
              </a:pPr>
              <a:r>
                <a:t>magrittr</a:t>
              </a:r>
            </a:p>
            <a:p>
              <a:pPr>
                <a:spcBef>
                  <a:spcPts val="0"/>
                </a:spcBef>
                <a:defRPr>
                  <a:solidFill>
                    <a:schemeClr val="accent4"/>
                  </a:solidFill>
                  <a:latin typeface="Iosevka"/>
                  <a:ea typeface="Iosevka"/>
                  <a:cs typeface="Iosevka"/>
                  <a:sym typeface="Iosevka"/>
                </a:defRPr>
              </a:pPr>
              <a:r>
                <a:t>mason</a:t>
              </a:r>
            </a:p>
            <a:p>
              <a:pPr>
                <a:spcBef>
                  <a:spcPts val="0"/>
                </a:spcBef>
                <a:defRPr>
                  <a:solidFill>
                    <a:schemeClr val="accent4"/>
                  </a:solidFill>
                  <a:latin typeface="Iosevka"/>
                  <a:ea typeface="Iosevka"/>
                  <a:cs typeface="Iosevka"/>
                  <a:sym typeface="Iosevka"/>
                </a:defRPr>
              </a:pPr>
              <a:r>
                <a:t>metacoder</a:t>
              </a:r>
            </a:p>
            <a:p>
              <a:pPr>
                <a:spcBef>
                  <a:spcPts val="0"/>
                </a:spcBef>
                <a:defRPr>
                  <a:solidFill>
                    <a:srgbClr val="FFFFFF"/>
                  </a:solidFill>
                  <a:latin typeface="Iosevka"/>
                  <a:ea typeface="Iosevka"/>
                  <a:cs typeface="Iosevka"/>
                  <a:sym typeface="Iosevka"/>
                </a:defRPr>
              </a:pPr>
              <a:r>
                <a:t>metricsgraphics</a:t>
              </a:r>
            </a:p>
            <a:p>
              <a:pPr>
                <a:spcBef>
                  <a:spcPts val="0"/>
                </a:spcBef>
                <a:defRPr>
                  <a:solidFill>
                    <a:schemeClr val="accent4"/>
                  </a:solidFill>
                  <a:latin typeface="Iosevka"/>
                  <a:ea typeface="Iosevka"/>
                  <a:cs typeface="Iosevka"/>
                  <a:sym typeface="Iosevka"/>
                </a:defRPr>
              </a:pPr>
              <a:r>
                <a:t>modelr</a:t>
              </a:r>
            </a:p>
            <a:p>
              <a:pPr>
                <a:spcBef>
                  <a:spcPts val="0"/>
                </a:spcBef>
                <a:defRPr>
                  <a:solidFill>
                    <a:schemeClr val="accent4"/>
                  </a:solidFill>
                  <a:latin typeface="Iosevka"/>
                  <a:ea typeface="Iosevka"/>
                  <a:cs typeface="Iosevka"/>
                  <a:sym typeface="Iosevka"/>
                </a:defRPr>
              </a:pPr>
              <a:r>
                <a:t>multipanelfigure</a:t>
              </a:r>
            </a:p>
            <a:p>
              <a:pPr>
                <a:spcBef>
                  <a:spcPts val="0"/>
                </a:spcBef>
                <a:defRPr>
                  <a:solidFill>
                    <a:schemeClr val="accent4"/>
                  </a:solidFill>
                  <a:latin typeface="Iosevka"/>
                  <a:ea typeface="Iosevka"/>
                  <a:cs typeface="Iosevka"/>
                  <a:sym typeface="Iosevka"/>
                </a:defRPr>
              </a:pPr>
              <a:r>
                <a:t>nlstimedist</a:t>
              </a:r>
            </a:p>
            <a:p>
              <a:pPr>
                <a:spcBef>
                  <a:spcPts val="0"/>
                </a:spcBef>
                <a:defRPr>
                  <a:solidFill>
                    <a:schemeClr val="accent4"/>
                  </a:solidFill>
                  <a:latin typeface="Iosevka"/>
                  <a:ea typeface="Iosevka"/>
                  <a:cs typeface="Iosevka"/>
                  <a:sym typeface="Iosevka"/>
                </a:defRPr>
              </a:pPr>
              <a:r>
                <a:t>operators</a:t>
              </a:r>
            </a:p>
            <a:p>
              <a:pPr>
                <a:spcBef>
                  <a:spcPts val="0"/>
                </a:spcBef>
                <a:defRPr>
                  <a:solidFill>
                    <a:schemeClr val="accent4"/>
                  </a:solidFill>
                  <a:latin typeface="Iosevka"/>
                  <a:ea typeface="Iosevka"/>
                  <a:cs typeface="Iosevka"/>
                  <a:sym typeface="Iosevka"/>
                </a:defRPr>
              </a:pPr>
              <a:r>
                <a:t>pdp</a:t>
              </a:r>
            </a:p>
          </p:txBody>
        </p:sp>
        <p:sp>
          <p:nvSpPr>
            <p:cNvPr id="256" name="Shape 256"/>
            <p:cNvSpPr/>
            <p:nvPr/>
          </p:nvSpPr>
          <p:spPr>
            <a:xfrm>
              <a:off x="7487742" y="74767"/>
              <a:ext cx="2644776" cy="112315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a:solidFill>
                    <a:schemeClr val="accent4"/>
                  </a:solidFill>
                  <a:latin typeface="Iosevka"/>
                  <a:ea typeface="Iosevka"/>
                  <a:cs typeface="Iosevka"/>
                  <a:sym typeface="Iosevka"/>
                </a:defRPr>
              </a:pPr>
              <a:r>
                <a:t>pixiedust</a:t>
              </a:r>
            </a:p>
            <a:p>
              <a:pPr>
                <a:spcBef>
                  <a:spcPts val="0"/>
                </a:spcBef>
                <a:defRPr>
                  <a:solidFill>
                    <a:schemeClr val="accent4"/>
                  </a:solidFill>
                  <a:latin typeface="Iosevka"/>
                  <a:ea typeface="Iosevka"/>
                  <a:cs typeface="Iosevka"/>
                  <a:sym typeface="Iosevka"/>
                </a:defRPr>
              </a:pPr>
              <a:r>
                <a:t>plotly</a:t>
              </a:r>
            </a:p>
            <a:p>
              <a:pPr>
                <a:spcBef>
                  <a:spcPts val="0"/>
                </a:spcBef>
                <a:defRPr>
                  <a:solidFill>
                    <a:schemeClr val="accent4"/>
                  </a:solidFill>
                  <a:latin typeface="Iosevka"/>
                  <a:ea typeface="Iosevka"/>
                  <a:cs typeface="Iosevka"/>
                  <a:sym typeface="Iosevka"/>
                </a:defRPr>
              </a:pPr>
              <a:r>
                <a:t>poppr</a:t>
              </a:r>
            </a:p>
            <a:p>
              <a:pPr>
                <a:spcBef>
                  <a:spcPts val="0"/>
                </a:spcBef>
                <a:defRPr>
                  <a:solidFill>
                    <a:schemeClr val="accent4"/>
                  </a:solidFill>
                  <a:latin typeface="Iosevka"/>
                  <a:ea typeface="Iosevka"/>
                  <a:cs typeface="Iosevka"/>
                  <a:sym typeface="Iosevka"/>
                </a:defRPr>
              </a:pPr>
              <a:r>
                <a:t>ptstem</a:t>
              </a:r>
            </a:p>
            <a:p>
              <a:pPr>
                <a:spcBef>
                  <a:spcPts val="0"/>
                </a:spcBef>
                <a:defRPr>
                  <a:solidFill>
                    <a:schemeClr val="accent4"/>
                  </a:solidFill>
                  <a:latin typeface="Iosevka"/>
                  <a:ea typeface="Iosevka"/>
                  <a:cs typeface="Iosevka"/>
                  <a:sym typeface="Iosevka"/>
                </a:defRPr>
              </a:pPr>
              <a:r>
                <a:t>purrr</a:t>
              </a:r>
            </a:p>
            <a:p>
              <a:pPr>
                <a:spcBef>
                  <a:spcPts val="0"/>
                </a:spcBef>
                <a:defRPr>
                  <a:solidFill>
                    <a:schemeClr val="accent4"/>
                  </a:solidFill>
                  <a:latin typeface="Iosevka"/>
                  <a:ea typeface="Iosevka"/>
                  <a:cs typeface="Iosevka"/>
                  <a:sym typeface="Iosevka"/>
                </a:defRPr>
              </a:pPr>
              <a:r>
                <a:t>qdap</a:t>
              </a:r>
            </a:p>
            <a:p>
              <a:pPr>
                <a:spcBef>
                  <a:spcPts val="0"/>
                </a:spcBef>
                <a:defRPr>
                  <a:solidFill>
                    <a:schemeClr val="accent4"/>
                  </a:solidFill>
                  <a:latin typeface="Iosevka"/>
                  <a:ea typeface="Iosevka"/>
                  <a:cs typeface="Iosevka"/>
                  <a:sym typeface="Iosevka"/>
                </a:defRPr>
              </a:pPr>
              <a:r>
                <a:t>rbokeh</a:t>
              </a:r>
            </a:p>
            <a:p>
              <a:pPr>
                <a:spcBef>
                  <a:spcPts val="0"/>
                </a:spcBef>
                <a:defRPr>
                  <a:solidFill>
                    <a:schemeClr val="accent4"/>
                  </a:solidFill>
                  <a:latin typeface="Iosevka"/>
                  <a:ea typeface="Iosevka"/>
                  <a:cs typeface="Iosevka"/>
                  <a:sym typeface="Iosevka"/>
                </a:defRPr>
              </a:pPr>
              <a:r>
                <a:t>rdrop2</a:t>
              </a:r>
            </a:p>
            <a:p>
              <a:pPr>
                <a:spcBef>
                  <a:spcPts val="0"/>
                </a:spcBef>
                <a:defRPr>
                  <a:solidFill>
                    <a:schemeClr val="accent4"/>
                  </a:solidFill>
                  <a:latin typeface="Iosevka"/>
                  <a:ea typeface="Iosevka"/>
                  <a:cs typeface="Iosevka"/>
                  <a:sym typeface="Iosevka"/>
                </a:defRPr>
              </a:pPr>
              <a:r>
                <a:t>request</a:t>
              </a:r>
            </a:p>
            <a:p>
              <a:pPr>
                <a:spcBef>
                  <a:spcPts val="0"/>
                </a:spcBef>
                <a:defRPr>
                  <a:solidFill>
                    <a:schemeClr val="accent4"/>
                  </a:solidFill>
                  <a:latin typeface="Iosevka"/>
                  <a:ea typeface="Iosevka"/>
                  <a:cs typeface="Iosevka"/>
                  <a:sym typeface="Iosevka"/>
                </a:defRPr>
              </a:pPr>
              <a:r>
                <a:t>rex</a:t>
              </a:r>
            </a:p>
            <a:p>
              <a:pPr>
                <a:spcBef>
                  <a:spcPts val="0"/>
                </a:spcBef>
                <a:defRPr>
                  <a:solidFill>
                    <a:schemeClr val="accent4"/>
                  </a:solidFill>
                  <a:latin typeface="Iosevka"/>
                  <a:ea typeface="Iosevka"/>
                  <a:cs typeface="Iosevka"/>
                  <a:sym typeface="Iosevka"/>
                </a:defRPr>
              </a:pPr>
              <a:r>
                <a:t>rgbif</a:t>
              </a:r>
            </a:p>
            <a:p>
              <a:pPr>
                <a:spcBef>
                  <a:spcPts val="0"/>
                </a:spcBef>
                <a:defRPr>
                  <a:solidFill>
                    <a:schemeClr val="accent4"/>
                  </a:solidFill>
                  <a:latin typeface="Iosevka"/>
                  <a:ea typeface="Iosevka"/>
                  <a:cs typeface="Iosevka"/>
                  <a:sym typeface="Iosevka"/>
                </a:defRPr>
              </a:pPr>
              <a:r>
                <a:t>rhandsontable</a:t>
              </a:r>
            </a:p>
            <a:p>
              <a:pPr>
                <a:spcBef>
                  <a:spcPts val="0"/>
                </a:spcBef>
                <a:defRPr>
                  <a:solidFill>
                    <a:schemeClr val="accent4"/>
                  </a:solidFill>
                  <a:latin typeface="Iosevka"/>
                  <a:ea typeface="Iosevka"/>
                  <a:cs typeface="Iosevka"/>
                  <a:sym typeface="Iosevka"/>
                </a:defRPr>
              </a:pPr>
              <a:r>
                <a:t>rrr</a:t>
              </a:r>
            </a:p>
            <a:p>
              <a:pPr>
                <a:spcBef>
                  <a:spcPts val="0"/>
                </a:spcBef>
                <a:defRPr>
                  <a:solidFill>
                    <a:schemeClr val="accent4"/>
                  </a:solidFill>
                  <a:latin typeface="Iosevka"/>
                  <a:ea typeface="Iosevka"/>
                  <a:cs typeface="Iosevka"/>
                  <a:sym typeface="Iosevka"/>
                </a:defRPr>
              </a:pPr>
              <a:r>
                <a:t>rscorecard</a:t>
              </a:r>
            </a:p>
            <a:p>
              <a:pPr>
                <a:spcBef>
                  <a:spcPts val="0"/>
                </a:spcBef>
                <a:defRPr>
                  <a:solidFill>
                    <a:schemeClr val="accent4"/>
                  </a:solidFill>
                  <a:latin typeface="Iosevka"/>
                  <a:ea typeface="Iosevka"/>
                  <a:cs typeface="Iosevka"/>
                  <a:sym typeface="Iosevka"/>
                </a:defRPr>
              </a:pPr>
              <a:r>
                <a:t>rslp</a:t>
              </a:r>
            </a:p>
            <a:p>
              <a:pPr>
                <a:spcBef>
                  <a:spcPts val="0"/>
                </a:spcBef>
                <a:defRPr>
                  <a:solidFill>
                    <a:schemeClr val="accent4"/>
                  </a:solidFill>
                  <a:latin typeface="Iosevka"/>
                  <a:ea typeface="Iosevka"/>
                  <a:cs typeface="Iosevka"/>
                  <a:sym typeface="Iosevka"/>
                </a:defRPr>
              </a:pPr>
              <a:r>
                <a:t>rtext</a:t>
              </a:r>
            </a:p>
            <a:p>
              <a:pPr>
                <a:spcBef>
                  <a:spcPts val="0"/>
                </a:spcBef>
                <a:defRPr>
                  <a:solidFill>
                    <a:schemeClr val="accent4"/>
                  </a:solidFill>
                  <a:latin typeface="Iosevka"/>
                  <a:ea typeface="Iosevka"/>
                  <a:cs typeface="Iosevka"/>
                  <a:sym typeface="Iosevka"/>
                </a:defRPr>
              </a:pPr>
              <a:r>
                <a:t>rvest</a:t>
              </a:r>
            </a:p>
            <a:p>
              <a:pPr>
                <a:spcBef>
                  <a:spcPts val="0"/>
                </a:spcBef>
                <a:defRPr>
                  <a:solidFill>
                    <a:schemeClr val="accent4"/>
                  </a:solidFill>
                  <a:latin typeface="Iosevka"/>
                  <a:ea typeface="Iosevka"/>
                  <a:cs typeface="Iosevka"/>
                  <a:sym typeface="Iosevka"/>
                </a:defRPr>
              </a:pPr>
              <a:r>
                <a:t>saeSim</a:t>
              </a:r>
            </a:p>
            <a:p>
              <a:pPr>
                <a:spcBef>
                  <a:spcPts val="0"/>
                </a:spcBef>
                <a:defRPr>
                  <a:solidFill>
                    <a:schemeClr val="accent4"/>
                  </a:solidFill>
                  <a:latin typeface="Iosevka"/>
                  <a:ea typeface="Iosevka"/>
                  <a:cs typeface="Iosevka"/>
                  <a:sym typeface="Iosevka"/>
                </a:defRPr>
              </a:pPr>
              <a:r>
                <a:t>scrubr</a:t>
              </a:r>
            </a:p>
            <a:p>
              <a:pPr>
                <a:spcBef>
                  <a:spcPts val="0"/>
                </a:spcBef>
                <a:defRPr>
                  <a:solidFill>
                    <a:schemeClr val="accent4"/>
                  </a:solidFill>
                  <a:latin typeface="Iosevka"/>
                  <a:ea typeface="Iosevka"/>
                  <a:cs typeface="Iosevka"/>
                  <a:sym typeface="Iosevka"/>
                </a:defRPr>
              </a:pPr>
              <a:r>
                <a:t>simmer</a:t>
              </a:r>
            </a:p>
            <a:p>
              <a:pPr>
                <a:spcBef>
                  <a:spcPts val="0"/>
                </a:spcBef>
                <a:defRPr>
                  <a:solidFill>
                    <a:schemeClr val="accent4"/>
                  </a:solidFill>
                  <a:latin typeface="Iosevka"/>
                  <a:ea typeface="Iosevka"/>
                  <a:cs typeface="Iosevka"/>
                  <a:sym typeface="Iosevka"/>
                </a:defRPr>
              </a:pPr>
              <a:r>
                <a:t>simulator</a:t>
              </a:r>
            </a:p>
            <a:p>
              <a:pPr>
                <a:spcBef>
                  <a:spcPts val="0"/>
                </a:spcBef>
                <a:defRPr>
                  <a:solidFill>
                    <a:schemeClr val="accent4"/>
                  </a:solidFill>
                  <a:latin typeface="Iosevka"/>
                  <a:ea typeface="Iosevka"/>
                  <a:cs typeface="Iosevka"/>
                  <a:sym typeface="Iosevka"/>
                </a:defRPr>
              </a:pPr>
              <a:r>
                <a:t>sparklyr</a:t>
              </a:r>
            </a:p>
            <a:p>
              <a:pPr>
                <a:spcBef>
                  <a:spcPts val="0"/>
                </a:spcBef>
                <a:defRPr>
                  <a:solidFill>
                    <a:schemeClr val="accent4"/>
                  </a:solidFill>
                  <a:latin typeface="Iosevka"/>
                  <a:ea typeface="Iosevka"/>
                  <a:cs typeface="Iosevka"/>
                  <a:sym typeface="Iosevka"/>
                </a:defRPr>
              </a:pPr>
              <a:r>
                <a:t>srvyr</a:t>
              </a:r>
            </a:p>
            <a:p>
              <a:pPr>
                <a:spcBef>
                  <a:spcPts val="0"/>
                </a:spcBef>
                <a:defRPr>
                  <a:solidFill>
                    <a:schemeClr val="accent4"/>
                  </a:solidFill>
                  <a:latin typeface="Iosevka"/>
                  <a:ea typeface="Iosevka"/>
                  <a:cs typeface="Iosevka"/>
                  <a:sym typeface="Iosevka"/>
                </a:defRPr>
              </a:pPr>
              <a:r>
                <a:t>stringr</a:t>
              </a:r>
            </a:p>
            <a:p>
              <a:pPr>
                <a:spcBef>
                  <a:spcPts val="0"/>
                </a:spcBef>
                <a:defRPr>
                  <a:solidFill>
                    <a:schemeClr val="accent4"/>
                  </a:solidFill>
                  <a:latin typeface="Iosevka"/>
                  <a:ea typeface="Iosevka"/>
                  <a:cs typeface="Iosevka"/>
                  <a:sym typeface="Iosevka"/>
                </a:defRPr>
              </a:pPr>
              <a:r>
                <a:t>tableHTML</a:t>
              </a:r>
            </a:p>
          </p:txBody>
        </p:sp>
      </p:grpSp>
      <p:sp>
        <p:nvSpPr>
          <p:cNvPr id="258" name="Shape 258"/>
          <p:cNvSpPr/>
          <p:nvPr/>
        </p:nvSpPr>
        <p:spPr>
          <a:xfrm>
            <a:off x="3606507" y="4558148"/>
            <a:ext cx="3383713" cy="3775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nSpc>
                <a:spcPct val="80000"/>
              </a:lnSpc>
              <a:spcBef>
                <a:spcPts val="0"/>
              </a:spcBef>
              <a:defRPr cap="all" sz="23800">
                <a:solidFill>
                  <a:srgbClr val="FFFFFF"/>
                </a:solidFill>
                <a:latin typeface="+mn-lt"/>
                <a:ea typeface="+mn-ea"/>
                <a:cs typeface="+mn-cs"/>
                <a:sym typeface="MuseoSans-300"/>
              </a:defRPr>
            </a:lvl1pPr>
          </a:lstStyle>
          <a:p>
            <a:pPr/>
            <a:r>
              <a:t>81</a:t>
            </a:r>
          </a:p>
        </p:txBody>
      </p:sp>
      <p:pic>
        <p:nvPicPr>
          <p:cNvPr id="259" name="pasted-image.tiff"/>
          <p:cNvPicPr>
            <a:picLocks noChangeAspect="1"/>
          </p:cNvPicPr>
          <p:nvPr/>
        </p:nvPicPr>
        <p:blipFill>
          <a:blip r:embed="rId3">
            <a:extLst/>
          </a:blip>
          <a:stretch>
            <a:fillRect/>
          </a:stretch>
        </p:blipFill>
        <p:spPr>
          <a:xfrm>
            <a:off x="4747950" y="3810934"/>
            <a:ext cx="1100828" cy="828128"/>
          </a:xfrm>
          <a:prstGeom prst="rect">
            <a:avLst/>
          </a:prstGeom>
          <a:ln w="12700">
            <a:miter lim="400000"/>
          </a:ln>
        </p:spPr>
      </p:pic>
      <p:sp>
        <p:nvSpPr>
          <p:cNvPr id="260" name="Shape 260"/>
          <p:cNvSpPr/>
          <p:nvPr/>
        </p:nvSpPr>
        <p:spPr>
          <a:xfrm>
            <a:off x="2166226" y="8656758"/>
            <a:ext cx="6264276" cy="1248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b="1" sz="7400">
                <a:solidFill>
                  <a:srgbClr val="FFFFFF"/>
                </a:solidFill>
                <a:latin typeface="Iosevka"/>
                <a:ea typeface="Iosevka"/>
                <a:cs typeface="Iosevka"/>
                <a:sym typeface="Iosevka"/>
              </a:defRPr>
            </a:pPr>
            <a:r>
              <a:t>export("</a:t>
            </a:r>
            <a:r>
              <a:rPr>
                <a:solidFill>
                  <a:srgbClr val="049B0B"/>
                </a:solidFill>
              </a:rPr>
              <a:t>%&gt;%</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8"/>
                                        </p:tgtEl>
                                        <p:attrNameLst>
                                          <p:attrName>style.visibility</p:attrName>
                                        </p:attrNameLst>
                                      </p:cBhvr>
                                      <p:to>
                                        <p:strVal val="visible"/>
                                      </p:to>
                                    </p:set>
                                    <p:animEffect filter="dissolve" transition="in">
                                      <p:cBhvr>
                                        <p:cTn id="7" dur="1500"/>
                                        <p:tgtEl>
                                          <p:spTgt spid="258"/>
                                        </p:tgtEl>
                                      </p:cBhvr>
                                    </p:animEffect>
                                  </p:childTnLst>
                                </p:cTn>
                              </p:par>
                            </p:childTnLst>
                          </p:cTn>
                        </p:par>
                        <p:par>
                          <p:cTn id="8" fill="hold">
                            <p:stCondLst>
                              <p:cond delay="1500"/>
                            </p:stCondLst>
                            <p:childTnLst>
                              <p:par>
                                <p:cTn id="9" presetClass="entr" nodeType="afterEffect" presetSubtype="0" presetID="1" grpId="2" fill="hold">
                                  <p:stCondLst>
                                    <p:cond delay="0"/>
                                  </p:stCondLst>
                                  <p:iterate type="lt" backwards="0">
                                    <p:tmAbs val="100"/>
                                  </p:iterate>
                                  <p:childTnLst>
                                    <p:set>
                                      <p:cBhvr>
                                        <p:cTn id="10" fill="hold"/>
                                        <p:tgtEl>
                                          <p:spTgt spid="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23" grpId="3" fill="hold">
                                  <p:stCondLst>
                                    <p:cond delay="0"/>
                                  </p:stCondLst>
                                  <p:iterate type="el" backwards="0">
                                    <p:tmAbs val="0"/>
                                  </p:iterate>
                                  <p:childTnLst>
                                    <p:set>
                                      <p:cBhvr>
                                        <p:cTn id="14" fill="hold"/>
                                        <p:tgtEl>
                                          <p:spTgt spid="259"/>
                                        </p:tgtEl>
                                        <p:attrNameLst>
                                          <p:attrName>style.visibility</p:attrName>
                                        </p:attrNameLst>
                                      </p:cBhvr>
                                      <p:to>
                                        <p:strVal val="visible"/>
                                      </p:to>
                                    </p:set>
                                    <p:anim calcmode="lin" valueType="num">
                                      <p:cBhvr>
                                        <p:cTn id="15" dur="750" fill="hold"/>
                                        <p:tgtEl>
                                          <p:spTgt spid="259"/>
                                        </p:tgtEl>
                                        <p:attrNameLst>
                                          <p:attrName>ppt_w</p:attrName>
                                        </p:attrNameLst>
                                      </p:cBhvr>
                                      <p:tavLst>
                                        <p:tav tm="0">
                                          <p:val>
                                            <p:fltVal val="0"/>
                                          </p:val>
                                        </p:tav>
                                        <p:tav tm="100000">
                                          <p:val>
                                            <p:strVal val="#ppt_w"/>
                                          </p:val>
                                        </p:tav>
                                      </p:tavLst>
                                    </p:anim>
                                    <p:anim calcmode="lin" valueType="num">
                                      <p:cBhvr>
                                        <p:cTn id="16" dur="750" fill="hold"/>
                                        <p:tgtEl>
                                          <p:spTgt spid="2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2"/>
      <p:bldP build="whole" bldLvl="1" animBg="1" rev="0" advAuto="0" spid="259" grpId="3"/>
      <p:bldP build="whole" bldLvl="1" animBg="1" rev="0" advAuto="0" spid="258"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3" name="mbig.png"/>
          <p:cNvPicPr>
            <a:picLocks noChangeAspect="1"/>
          </p:cNvPicPr>
          <p:nvPr/>
        </p:nvPicPr>
        <p:blipFill>
          <a:blip r:embed="rId3">
            <a:extLst/>
          </a:blip>
          <a:stretch>
            <a:fillRect/>
          </a:stretch>
        </p:blipFill>
        <p:spPr>
          <a:xfrm>
            <a:off x="9178129" y="2180152"/>
            <a:ext cx="6027741" cy="935569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563"/>
                                        </p:tgtEl>
                                        <p:attrNameLst>
                                          <p:attrName>style.visibility</p:attrName>
                                        </p:attrNameLst>
                                      </p:cBhvr>
                                      <p:to>
                                        <p:strVal val="visible"/>
                                      </p:to>
                                    </p:set>
                                    <p:anim calcmode="lin" valueType="num">
                                      <p:cBhvr>
                                        <p:cTn id="7" dur="1000" fill="hold"/>
                                        <p:tgtEl>
                                          <p:spTgt spid="563"/>
                                        </p:tgtEl>
                                        <p:attrNameLst>
                                          <p:attrName>ppt_w</p:attrName>
                                        </p:attrNameLst>
                                      </p:cBhvr>
                                      <p:tavLst>
                                        <p:tav tm="0" fmla="#ppt_w*sin(2.5*pi*$)">
                                          <p:val>
                                            <p:fltVal val="0"/>
                                          </p:val>
                                        </p:tav>
                                        <p:tav tm="100000">
                                          <p:val>
                                            <p:fltVal val="1"/>
                                          </p:val>
                                        </p:tav>
                                      </p:tavLst>
                                    </p:anim>
                                    <p:anim calcmode="lin" valueType="num">
                                      <p:cBhvr>
                                        <p:cTn id="8" dur="1000" fill="hold"/>
                                        <p:tgtEl>
                                          <p:spTgt spid="5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3"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ph type="title"/>
          </p:nvPr>
        </p:nvSpPr>
        <p:spPr>
          <a:prstGeom prst="rect">
            <a:avLst/>
          </a:prstGeom>
        </p:spPr>
        <p:txBody>
          <a:bodyPr/>
          <a:lstStyle/>
          <a:p>
            <a:pPr defTabSz="566856">
              <a:spcBef>
                <a:spcPts val="2700"/>
              </a:spcBef>
              <a:defRPr sz="5796"/>
            </a:pPr>
            <a:r>
              <a:t>Les règles de la tuyauterie de </a:t>
            </a:r>
            <a:r>
              <a:rPr cap="none"/>
              <a:t>hrbrmstr</a:t>
            </a:r>
          </a:p>
        </p:txBody>
      </p:sp>
      <p:sp>
        <p:nvSpPr>
          <p:cNvPr id="568" name="Shape 568"/>
          <p:cNvSpPr/>
          <p:nvPr>
            <p:ph type="body" idx="1"/>
          </p:nvPr>
        </p:nvSpPr>
        <p:spPr>
          <a:xfrm>
            <a:off x="3619500" y="3857625"/>
            <a:ext cx="19013488" cy="8590360"/>
          </a:xfrm>
          <a:prstGeom prst="rect">
            <a:avLst/>
          </a:prstGeom>
        </p:spPr>
        <p:txBody>
          <a:bodyPr/>
          <a:lstStyle/>
          <a:p>
            <a:pPr marL="511175" indent="-511175" defTabSz="698301">
              <a:spcBef>
                <a:spcPts val="3300"/>
              </a:spcBef>
              <a:defRPr sz="4420">
                <a:solidFill>
                  <a:schemeClr val="accent4"/>
                </a:solidFill>
              </a:defRPr>
            </a:pPr>
            <a:r>
              <a:t>The chain should be &gt; 1</a:t>
            </a:r>
          </a:p>
          <a:p>
            <a:pPr marL="511175" indent="-511175" defTabSz="698301">
              <a:spcBef>
                <a:spcPts val="3300"/>
              </a:spcBef>
              <a:defRPr sz="4420">
                <a:solidFill>
                  <a:schemeClr val="accent4"/>
                </a:solidFill>
              </a:defRPr>
            </a:pPr>
            <a:r>
              <a:t>A pipe group should be designed to accomplish a unified task</a:t>
            </a:r>
          </a:p>
          <a:p>
            <a:pPr marL="511175" indent="-511175" defTabSz="698301">
              <a:spcBef>
                <a:spcPts val="3300"/>
              </a:spcBef>
              <a:defRPr sz="4420">
                <a:solidFill>
                  <a:schemeClr val="accent4"/>
                </a:solidFill>
              </a:defRPr>
            </a:pPr>
            <a:r>
              <a:t>It’s OK to change object class/type/mode</a:t>
            </a:r>
          </a:p>
          <a:p>
            <a:pPr marL="511175" indent="-511175" defTabSz="698301">
              <a:spcBef>
                <a:spcPts val="3300"/>
              </a:spcBef>
              <a:defRPr sz="4420">
                <a:solidFill>
                  <a:schemeClr val="accent4"/>
                </a:solidFill>
              </a:defRPr>
            </a:pPr>
            <a:r>
              <a:t>Be data-source aware</a:t>
            </a:r>
          </a:p>
          <a:p>
            <a:pPr marL="511175" indent="-511175" defTabSz="698301">
              <a:spcBef>
                <a:spcPts val="3300"/>
              </a:spcBef>
              <a:defRPr sz="4420">
                <a:solidFill>
                  <a:schemeClr val="accent4"/>
                </a:solidFill>
              </a:defRPr>
            </a:pPr>
            <a:r>
              <a:t>Pipe operations should be “atomic”</a:t>
            </a:r>
          </a:p>
          <a:p>
            <a:pPr marL="511175" indent="-511175" defTabSz="698301">
              <a:spcBef>
                <a:spcPts val="3300"/>
              </a:spcBef>
              <a:defRPr sz="4420">
                <a:solidFill>
                  <a:schemeClr val="accent4"/>
                </a:solidFill>
              </a:defRPr>
            </a:pPr>
            <a:r>
              <a:t>Pipe (briefly) in pipes</a:t>
            </a:r>
          </a:p>
          <a:p>
            <a:pPr marL="511175" indent="-511175" defTabSz="698301">
              <a:spcBef>
                <a:spcPts val="3300"/>
              </a:spcBef>
              <a:defRPr sz="4420">
                <a:solidFill>
                  <a:schemeClr val="accent4"/>
                </a:solidFill>
              </a:defRPr>
            </a:pPr>
            <a:r>
              <a:t>Don’t be reticent to create new verbs</a:t>
            </a:r>
          </a:p>
          <a:p>
            <a:pPr marL="511175" indent="-511175" defTabSz="698301">
              <a:spcBef>
                <a:spcPts val="3300"/>
              </a:spcBef>
              <a:defRPr sz="4420">
                <a:solidFill>
                  <a:schemeClr val="accent4"/>
                </a:solidFill>
              </a:defRPr>
            </a:pPr>
            <a:r>
              <a:t>Keep them </a:t>
            </a:r>
            <a:r>
              <a:rPr u="sng">
                <a:latin typeface="+mj-lt"/>
                <a:ea typeface="+mj-ea"/>
                <a:cs typeface="+mj-cs"/>
                <a:sym typeface="MuseoSans-900"/>
              </a:rPr>
              <a:t>short</a:t>
            </a:r>
          </a:p>
        </p:txBody>
      </p:sp>
      <p:sp>
        <p:nvSpPr>
          <p:cNvPr id="569" name="Shape 569"/>
          <p:cNvSpPr/>
          <p:nvPr/>
        </p:nvSpPr>
        <p:spPr>
          <a:xfrm>
            <a:off x="3703459" y="3014662"/>
            <a:ext cx="4548659" cy="625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a:solidFill>
                  <a:srgbClr val="FFFFFF"/>
                </a:solidFill>
              </a:defRPr>
            </a:lvl1pPr>
          </a:lstStyle>
          <a:p>
            <a:pPr/>
            <a:r>
              <a:t>(hrbrmstr’s Rules of Piping)</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title"/>
          </p:nvPr>
        </p:nvSpPr>
        <p:spPr>
          <a:xfrm>
            <a:off x="3968353" y="4075211"/>
            <a:ext cx="16447294" cy="4447978"/>
          </a:xfrm>
          <a:prstGeom prst="rect">
            <a:avLst/>
          </a:prstGeom>
        </p:spPr>
        <p:txBody>
          <a:bodyPr anchor="ctr"/>
          <a:lstStyle>
            <a:lvl1pPr algn="ctr">
              <a:lnSpc>
                <a:spcPct val="100000"/>
              </a:lnSpc>
              <a:defRPr cap="none" sz="9000">
                <a:latin typeface="MuseoSans-500"/>
                <a:ea typeface="MuseoSans-500"/>
                <a:cs typeface="MuseoSans-500"/>
                <a:sym typeface="MuseoSans-500"/>
              </a:defRPr>
            </a:lvl1pPr>
          </a:lstStyle>
          <a:p>
            <a:pPr/>
            <a:r>
              <a:t>W W M 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3"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ph type="title"/>
          </p:nvPr>
        </p:nvSpPr>
        <p:spPr>
          <a:xfrm>
            <a:off x="3968353" y="4075211"/>
            <a:ext cx="16447294" cy="4447978"/>
          </a:xfrm>
          <a:prstGeom prst="rect">
            <a:avLst/>
          </a:prstGeom>
        </p:spPr>
        <p:txBody>
          <a:bodyPr anchor="ctr"/>
          <a:lstStyle>
            <a:lvl1pPr algn="ctr">
              <a:lnSpc>
                <a:spcPct val="100000"/>
              </a:lnSpc>
              <a:defRPr cap="none" sz="9000">
                <a:latin typeface="MuseoSans-500"/>
                <a:ea typeface="MuseoSans-500"/>
                <a:cs typeface="MuseoSans-500"/>
                <a:sym typeface="MuseoSans-500"/>
              </a:defRPr>
            </a:lvl1pPr>
          </a:lstStyle>
          <a:p>
            <a:pPr/>
            <a:r>
              <a:t>WHAT WOULD Mario DO?</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1" name="raw.gif"/>
          <p:cNvPicPr>
            <a:picLocks noChangeAspect="0"/>
          </p:cNvPicPr>
          <p:nvPr/>
        </p:nvPicPr>
        <p:blipFill>
          <a:blip r:embed="rId2">
            <a:extLst/>
          </a:blip>
          <a:stretch>
            <a:fillRect/>
          </a:stretch>
        </p:blipFill>
        <p:spPr>
          <a:xfrm>
            <a:off x="6496791" y="3466465"/>
            <a:ext cx="11390418" cy="10320179"/>
          </a:xfrm>
          <a:prstGeom prst="rect">
            <a:avLst/>
          </a:prstGeom>
          <a:ln w="12700">
            <a:miter lim="400000"/>
          </a:ln>
        </p:spPr>
      </p:pic>
      <p:sp>
        <p:nvSpPr>
          <p:cNvPr id="582" name="Shape 582"/>
          <p:cNvSpPr/>
          <p:nvPr/>
        </p:nvSpPr>
        <p:spPr>
          <a:xfrm>
            <a:off x="11780659" y="6545262"/>
            <a:ext cx="822682" cy="625476"/>
          </a:xfrm>
          <a:prstGeom prst="rect">
            <a:avLst/>
          </a:prstGeom>
          <a:ln w="12700">
            <a:miter lim="400000"/>
          </a:ln>
        </p:spPr>
        <p:txBody>
          <a:bodyPr wrap="none" lIns="71437" tIns="71437" rIns="71437" bIns="71437" anchor="ctr">
            <a:spAutoFit/>
          </a:bodyPr>
          <a:lstStyle/>
          <a:p>
            <a:pPr/>
          </a:p>
        </p:txBody>
      </p:sp>
      <p:sp>
        <p:nvSpPr>
          <p:cNvPr id="583" name="Shape 583"/>
          <p:cNvSpPr/>
          <p:nvPr/>
        </p:nvSpPr>
        <p:spPr>
          <a:xfrm>
            <a:off x="7542212" y="7920120"/>
            <a:ext cx="9299576" cy="141287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8000">
                <a:solidFill>
                  <a:srgbClr val="222222"/>
                </a:solidFill>
                <a:latin typeface="Emulogic"/>
                <a:ea typeface="Emulogic"/>
                <a:cs typeface="Emulogic"/>
                <a:sym typeface="Emulogic"/>
              </a:defRPr>
            </a:lvl1pPr>
          </a:lstStyle>
          <a:p>
            <a:pPr/>
            <a:r>
              <a:t>USE PIPES</a:t>
            </a:r>
          </a:p>
        </p:txBody>
      </p:sp>
      <p:pic>
        <p:nvPicPr>
          <p:cNvPr id="584" name="smb_pipe.wav"/>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476250" y="698301"/>
            <a:ext cx="571500"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1000"/>
                                  </p:stCondLst>
                                  <p:childTnLst>
                                    <p:cmd type="call" cmd="playFrom(0.0)">
                                      <p:cBhvr>
                                        <p:cTn id="6" dur="784126" fill="hold"/>
                                        <p:tgtEl>
                                          <p:spTgt spid="584"/>
                                        </p:tgtEl>
                                      </p:cBhvr>
                                    </p:cmd>
                                  </p:childTnLst>
                                </p:cTn>
                              </p:par>
                            </p:childTnLst>
                          </p:cTn>
                        </p:par>
                        <p:par>
                          <p:cTn id="7" fill="hold">
                            <p:stCondLst>
                              <p:cond delay="785126"/>
                            </p:stCondLst>
                            <p:childTnLst>
                              <p:par>
                                <p:cTn id="8" presetClass="entr" nodeType="afterEffect" presetSubtype="0" presetID="1" grpId="2" fill="hold">
                                  <p:stCondLst>
                                    <p:cond delay="1500"/>
                                  </p:stCondLst>
                                  <p:iterate type="lt" backwards="0">
                                    <p:tmAbs val="100"/>
                                  </p:iterate>
                                  <p:childTnLst>
                                    <p:set>
                                      <p:cBhvr>
                                        <p:cTn id="9" fill="hold"/>
                                        <p:tgtEl>
                                          <p:spTgt spid="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10" fill="hold" display="0">
                  <p:stCondLst>
                    <p:cond delay="indefinite"/>
                  </p:stCondLst>
                </p:cTn>
                <p:tgtEl>
                  <p:spTgt spid="584"/>
                </p:tgtEl>
              </p:cMediaNode>
            </p:audio>
          </p:childTnLst>
        </p:cTn>
      </p:par>
    </p:tnLst>
    <p:bldLst>
      <p:bldP build="whole" bldLvl="1" animBg="1" rev="0" advAuto="0" spid="583" grpId="2"/>
    </p:bldLst>
  </p:timing>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6" name="not_a_pipe-s1280x800-109149.jpg"/>
          <p:cNvPicPr>
            <a:picLocks noChangeAspect="1"/>
          </p:cNvPicPr>
          <p:nvPr/>
        </p:nvPicPr>
        <p:blipFill>
          <a:blip r:embed="rId3">
            <a:extLst/>
          </a:blip>
          <a:stretch>
            <a:fillRect/>
          </a:stretch>
        </p:blipFill>
        <p:spPr>
          <a:xfrm>
            <a:off x="-13824" y="-30239"/>
            <a:ext cx="24411648" cy="15257279"/>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0" name="Shape 590"/>
          <p:cNvSpPr/>
          <p:nvPr/>
        </p:nvSpPr>
        <p:spPr>
          <a:xfrm>
            <a:off x="1061859" y="841694"/>
            <a:ext cx="50323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HRBRMSTR</a:t>
            </a:r>
          </a:p>
        </p:txBody>
      </p:sp>
      <p:sp>
        <p:nvSpPr>
          <p:cNvPr id="591" name="Shape 591"/>
          <p:cNvSpPr/>
          <p:nvPr/>
        </p:nvSpPr>
        <p:spPr>
          <a:xfrm>
            <a:off x="1061859" y="1730694"/>
            <a:ext cx="50323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20170113</a:t>
            </a:r>
          </a:p>
        </p:txBody>
      </p:sp>
      <p:sp>
        <p:nvSpPr>
          <p:cNvPr id="592" name="Shape 592"/>
          <p:cNvSpPr/>
          <p:nvPr/>
        </p:nvSpPr>
        <p:spPr>
          <a:xfrm>
            <a:off x="10690841" y="1730694"/>
            <a:ext cx="15525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FFFFFF"/>
                </a:solidFill>
                <a:latin typeface="Emulogic"/>
                <a:ea typeface="Emulogic"/>
                <a:cs typeface="Emulogic"/>
                <a:sym typeface="Emulogic"/>
              </a:defRPr>
            </a:pPr>
            <a:r>
              <a:rPr sz="3900"/>
              <a:t>x</a:t>
            </a:r>
            <a:r>
              <a:rPr sz="2300"/>
              <a:t> </a:t>
            </a:r>
            <a:r>
              <a:t>5</a:t>
            </a:r>
          </a:p>
        </p:txBody>
      </p:sp>
      <p:pic>
        <p:nvPicPr>
          <p:cNvPr id="593" name="pasted-image.tiff"/>
          <p:cNvPicPr>
            <a:picLocks noChangeAspect="1"/>
          </p:cNvPicPr>
          <p:nvPr/>
        </p:nvPicPr>
        <p:blipFill>
          <a:blip r:embed="rId3">
            <a:extLst/>
          </a:blip>
          <a:stretch>
            <a:fillRect/>
          </a:stretch>
        </p:blipFill>
        <p:spPr>
          <a:xfrm>
            <a:off x="9993928" y="1905000"/>
            <a:ext cx="660401" cy="660400"/>
          </a:xfrm>
          <a:prstGeom prst="rect">
            <a:avLst/>
          </a:prstGeom>
          <a:ln w="12700">
            <a:miter lim="400000"/>
          </a:ln>
        </p:spPr>
      </p:pic>
      <p:sp>
        <p:nvSpPr>
          <p:cNvPr id="594" name="Shape 594"/>
          <p:cNvSpPr/>
          <p:nvPr/>
        </p:nvSpPr>
        <p:spPr>
          <a:xfrm>
            <a:off x="16143110" y="892494"/>
            <a:ext cx="38131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SLIDES</a:t>
            </a:r>
          </a:p>
        </p:txBody>
      </p:sp>
      <p:sp>
        <p:nvSpPr>
          <p:cNvPr id="595" name="Shape 595"/>
          <p:cNvSpPr/>
          <p:nvPr/>
        </p:nvSpPr>
        <p:spPr>
          <a:xfrm>
            <a:off x="18581510" y="1781494"/>
            <a:ext cx="13747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66</a:t>
            </a:r>
          </a:p>
        </p:txBody>
      </p:sp>
      <p:sp>
        <p:nvSpPr>
          <p:cNvPr id="596" name="Shape 596"/>
          <p:cNvSpPr/>
          <p:nvPr/>
        </p:nvSpPr>
        <p:spPr>
          <a:xfrm>
            <a:off x="20492860" y="841694"/>
            <a:ext cx="25939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TIME</a:t>
            </a:r>
          </a:p>
        </p:txBody>
      </p:sp>
      <p:sp>
        <p:nvSpPr>
          <p:cNvPr id="597" name="Shape 597"/>
          <p:cNvSpPr/>
          <p:nvPr/>
        </p:nvSpPr>
        <p:spPr>
          <a:xfrm>
            <a:off x="21115160" y="1705294"/>
            <a:ext cx="19843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20m</a:t>
            </a:r>
          </a:p>
        </p:txBody>
      </p:sp>
      <p:sp>
        <p:nvSpPr>
          <p:cNvPr id="598" name="Shape 598"/>
          <p:cNvSpPr/>
          <p:nvPr/>
        </p:nvSpPr>
        <p:spPr>
          <a:xfrm>
            <a:off x="8951912" y="5845494"/>
            <a:ext cx="56419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TALK OVER</a:t>
            </a:r>
          </a:p>
        </p:txBody>
      </p:sp>
      <p:sp>
        <p:nvSpPr>
          <p:cNvPr id="599" name="Shape 599"/>
          <p:cNvSpPr/>
          <p:nvPr/>
        </p:nvSpPr>
        <p:spPr>
          <a:xfrm>
            <a:off x="468312" y="8131494"/>
            <a:ext cx="23320376" cy="4844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FFFFFF"/>
                </a:solidFill>
                <a:latin typeface="Emulogic"/>
                <a:ea typeface="Emulogic"/>
                <a:cs typeface="Emulogic"/>
                <a:sym typeface="Emulogic"/>
              </a:defRPr>
            </a:pPr>
            <a:r>
              <a:t>BOB RUDIS</a:t>
            </a:r>
            <a:br/>
            <a:r>
              <a:rPr>
                <a:solidFill>
                  <a:schemeClr val="accent3"/>
                </a:solidFill>
              </a:rPr>
              <a:t>[MASTER] CHIEF DATA SCIENTIST @ RAPID7</a:t>
            </a:r>
            <a:br>
              <a:rPr>
                <a:solidFill>
                  <a:schemeClr val="accent3">
                    <a:hueOff val="-1187647"/>
                    <a:satOff val="22407"/>
                    <a:lumOff val="18627"/>
                  </a:schemeClr>
                </a:solidFill>
              </a:rPr>
            </a:br>
            <a:r>
              <a:t>EMAIL:</a:t>
            </a:r>
            <a:r>
              <a:rPr sz="2900">
                <a:solidFill>
                  <a:schemeClr val="accent3">
                    <a:hueOff val="-1187647"/>
                    <a:satOff val="22407"/>
                    <a:lumOff val="18627"/>
                  </a:schemeClr>
                </a:solidFill>
              </a:rPr>
              <a:t> </a:t>
            </a:r>
            <a:r>
              <a:rPr>
                <a:solidFill>
                  <a:srgbClr val="A6AAA9"/>
                </a:solidFill>
              </a:rPr>
              <a:t>bob@RUD.IS</a:t>
            </a:r>
            <a:br/>
            <a:r>
              <a:t>BLOG:</a:t>
            </a:r>
            <a:r>
              <a:rPr sz="2900">
                <a:solidFill>
                  <a:schemeClr val="accent3">
                    <a:hueOff val="-1187647"/>
                    <a:satOff val="22407"/>
                    <a:lumOff val="18627"/>
                  </a:schemeClr>
                </a:solidFill>
              </a:rPr>
              <a:t> </a:t>
            </a:r>
            <a:r>
              <a:t>rud.is/b</a:t>
            </a:r>
            <a:br>
              <a:rPr>
                <a:solidFill>
                  <a:schemeClr val="accent4">
                    <a:hueOff val="-667846"/>
                    <a:satOff val="2144"/>
                    <a:lumOff val="-5984"/>
                  </a:schemeClr>
                </a:solidFill>
              </a:rPr>
            </a:br>
            <a:r>
              <a:t>TWITTER:</a:t>
            </a:r>
            <a:r>
              <a:rPr sz="2900">
                <a:solidFill>
                  <a:schemeClr val="accent3">
                    <a:hueOff val="-1187647"/>
                    <a:satOff val="22407"/>
                    <a:lumOff val="18627"/>
                  </a:schemeClr>
                </a:solidFill>
              </a:rPr>
              <a:t> </a:t>
            </a:r>
            <a:r>
              <a:rPr>
                <a:solidFill>
                  <a:schemeClr val="accent5">
                    <a:hueOff val="343847"/>
                    <a:satOff val="6318"/>
                    <a:lumOff val="8159"/>
                  </a:schemeClr>
                </a:solidFill>
              </a:rPr>
              <a:t>@HRBRMSTR</a:t>
            </a:r>
            <a:br>
              <a:rPr>
                <a:solidFill>
                  <a:schemeClr val="accent5">
                    <a:hueOff val="343847"/>
                    <a:satOff val="6318"/>
                    <a:lumOff val="8159"/>
                  </a:schemeClr>
                </a:solidFill>
              </a:rPr>
            </a:br>
            <a:r>
              <a:t>githUB.COM/HRBRMSTR/RSTUDIOCONF2017</a:t>
            </a:r>
          </a:p>
        </p:txBody>
      </p:sp>
      <p:sp>
        <p:nvSpPr>
          <p:cNvPr id="600" name="Shape 600"/>
          <p:cNvSpPr/>
          <p:nvPr/>
        </p:nvSpPr>
        <p:spPr>
          <a:xfrm>
            <a:off x="7078484" y="841694"/>
            <a:ext cx="8080376" cy="90741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800">
                <a:solidFill>
                  <a:srgbClr val="FFFFFF"/>
                </a:solidFill>
                <a:latin typeface="Emulogic"/>
                <a:ea typeface="Emulogic"/>
                <a:cs typeface="Emulogic"/>
                <a:sym typeface="Emulogic"/>
              </a:defRPr>
            </a:lvl1pPr>
          </a:lstStyle>
          <a:p>
            <a:pPr/>
            <a:r>
              <a:t>RSTUDIO::CONF</a:t>
            </a:r>
          </a:p>
        </p:txBody>
      </p:sp>
      <p:pic>
        <p:nvPicPr>
          <p:cNvPr id="601" name="mario.mp3"/>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1491456" y="5139332"/>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1000"/>
                                  </p:stCondLst>
                                  <p:childTnLst>
                                    <p:cmd type="call" cmd="playFrom(0.0)">
                                      <p:cBhvr>
                                        <p:cTn id="6" dur="12173061" fill="hold"/>
                                        <p:tgtEl>
                                          <p:spTgt spid="601"/>
                                        </p:tgtEl>
                                      </p:cBhvr>
                                    </p:cmd>
                                  </p:childTnLst>
                                </p:cTn>
                              </p:par>
                            </p:childTnLst>
                          </p:cTn>
                        </p:par>
                        <p:par>
                          <p:cTn id="7" fill="hold">
                            <p:stCondLst>
                              <p:cond delay="0"/>
                            </p:stCondLst>
                            <p:childTnLst>
                              <p:par>
                                <p:cTn id="8" presetClass="emph" nodeType="afterEffect" presetSubtype="0" presetID="35" grpId="2" repeatCount="4000" fill="hold">
                                  <p:stCondLst>
                                    <p:cond delay="0"/>
                                  </p:stCondLst>
                                  <p:childTnLst>
                                    <p:anim calcmode="discrete" valueType="str">
                                      <p:cBhvr>
                                        <p:cTn id="9" dur="1000" fill="hold"/>
                                        <p:tgtEl>
                                          <p:spTgt spid="598"/>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Class="entr" nodeType="afterEffect" presetSubtype="10" presetID="19" grpId="3" fill="hold">
                                  <p:stCondLst>
                                    <p:cond delay="0"/>
                                  </p:stCondLst>
                                  <p:iterate type="el" backwards="0">
                                    <p:tmAbs val="0"/>
                                  </p:iterate>
                                  <p:childTnLst>
                                    <p:set>
                                      <p:cBhvr>
                                        <p:cTn id="12" fill="hold"/>
                                        <p:tgtEl>
                                          <p:spTgt spid="593"/>
                                        </p:tgtEl>
                                        <p:attrNameLst>
                                          <p:attrName>style.visibility</p:attrName>
                                        </p:attrNameLst>
                                      </p:cBhvr>
                                      <p:to>
                                        <p:strVal val="visible"/>
                                      </p:to>
                                    </p:set>
                                    <p:anim calcmode="lin" valueType="num">
                                      <p:cBhvr>
                                        <p:cTn id="13" dur="6000" fill="hold"/>
                                        <p:tgtEl>
                                          <p:spTgt spid="593"/>
                                        </p:tgtEl>
                                        <p:attrNameLst>
                                          <p:attrName>ppt_w</p:attrName>
                                        </p:attrNameLst>
                                      </p:cBhvr>
                                      <p:tavLst>
                                        <p:tav tm="0" fmla="#ppt_w*sin(2.5*pi*$)">
                                          <p:val>
                                            <p:fltVal val="0"/>
                                          </p:val>
                                        </p:tav>
                                        <p:tav tm="100000">
                                          <p:val>
                                            <p:fltVal val="1"/>
                                          </p:val>
                                        </p:tav>
                                      </p:tavLst>
                                    </p:anim>
                                    <p:anim calcmode="lin" valueType="num">
                                      <p:cBhvr>
                                        <p:cTn id="14" dur="6000" fill="hold"/>
                                        <p:tgtEl>
                                          <p:spTgt spid="5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15" fill="hold" display="0">
                  <p:stCondLst>
                    <p:cond delay="indefinite"/>
                  </p:stCondLst>
                </p:cTn>
                <p:tgtEl>
                  <p:spTgt spid="601"/>
                </p:tgtEl>
              </p:cMediaNode>
            </p:audio>
          </p:childTnLst>
        </p:cTn>
      </p:par>
    </p:tnLst>
    <p:bldLst>
      <p:bldP build="whole" bldLvl="1" animBg="1" rev="0" advAuto="0" spid="598" grpId="2"/>
      <p:bldP build="whole" bldLvl="1" animBg="1" rev="0" advAuto="0" spid="593" grpId="3"/>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xfrm>
            <a:off x="1835150" y="5679281"/>
            <a:ext cx="21733669" cy="6357938"/>
          </a:xfrm>
          <a:prstGeom prst="rect">
            <a:avLst/>
          </a:prstGeom>
        </p:spPr>
        <p:txBody>
          <a:bodyPr/>
          <a:lstStyle/>
          <a:p>
            <a:pPr>
              <a:defRPr cap="none"/>
            </a:pPr>
            <a:r>
              <a:t>What does “</a:t>
            </a:r>
            <a:r>
              <a:rPr i="1"/>
              <a:t>forward chaining</a:t>
            </a:r>
            <a:r>
              <a:t>” look like?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nvSpPr>
        <p:spPr>
          <a:xfrm>
            <a:off x="4087812" y="6197873"/>
            <a:ext cx="162083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t>object </a:t>
            </a:r>
            <a:r>
              <a:rPr>
                <a:solidFill>
                  <a:srgbClr val="BDAE9D"/>
                </a:solidFill>
              </a:rPr>
              <a:t>%&gt;%</a:t>
            </a:r>
            <a:r>
              <a:t> operation() -&gt; result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nvSpPr>
        <p:spPr>
          <a:xfrm>
            <a:off x="4087812" y="6197873"/>
            <a:ext cx="16208376" cy="132025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7900">
                <a:solidFill>
                  <a:srgbClr val="FFFFFF"/>
                </a:solidFill>
                <a:latin typeface="Iosevka Medium"/>
                <a:ea typeface="Iosevka Medium"/>
                <a:cs typeface="Iosevka Medium"/>
                <a:sym typeface="Iosevka Medium"/>
              </a:defRPr>
            </a:pPr>
            <a:r>
              <a:rPr>
                <a:solidFill>
                  <a:schemeClr val="accent4"/>
                </a:solidFill>
              </a:rPr>
              <a:t>object</a:t>
            </a:r>
            <a:r>
              <a:t> </a:t>
            </a:r>
            <a:r>
              <a:rPr>
                <a:solidFill>
                  <a:srgbClr val="BDAE9D"/>
                </a:solidFill>
              </a:rPr>
              <a:t>%&gt;%</a:t>
            </a:r>
            <a:r>
              <a:t> operation() -&gt; result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MuseoSans-900"/>
        <a:ea typeface="MuseoSans-900"/>
        <a:cs typeface="MuseoSans-900"/>
      </a:majorFont>
      <a:minorFont>
        <a:latin typeface="MuseoSans-300"/>
        <a:ea typeface="MuseoSans-300"/>
        <a:cs typeface="MuseoSans-300"/>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80000"/>
          </a:lnSpc>
          <a:spcBef>
            <a:spcPts val="0"/>
          </a:spcBef>
          <a:spcAft>
            <a:spcPts val="0"/>
          </a:spcAft>
          <a:buClrTx/>
          <a:buSzTx/>
          <a:buFontTx/>
          <a:buNone/>
          <a:tabLst/>
          <a:defRPr b="0" baseline="0" cap="all" i="0" spc="0" strike="noStrike" sz="3800" u="none" kumimoji="0" normalizeH="0">
            <a:ln>
              <a:noFill/>
            </a:ln>
            <a:solidFill>
              <a:srgbClr val="FFFFFF"/>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MuseoSans-900"/>
        <a:ea typeface="MuseoSans-900"/>
        <a:cs typeface="MuseoSans-900"/>
      </a:majorFont>
      <a:minorFont>
        <a:latin typeface="MuseoSans-300"/>
        <a:ea typeface="MuseoSans-300"/>
        <a:cs typeface="MuseoSans-300"/>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80000"/>
          </a:lnSpc>
          <a:spcBef>
            <a:spcPts val="0"/>
          </a:spcBef>
          <a:spcAft>
            <a:spcPts val="0"/>
          </a:spcAft>
          <a:buClrTx/>
          <a:buSzTx/>
          <a:buFontTx/>
          <a:buNone/>
          <a:tabLst/>
          <a:defRPr b="0" baseline="0" cap="all" i="0" spc="0" strike="noStrike" sz="3800" u="none" kumimoji="0" normalizeH="0">
            <a:ln>
              <a:noFill/>
            </a:ln>
            <a:solidFill>
              <a:srgbClr val="FFFFFF"/>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