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1"/>
  </p:notesMasterIdLst>
  <p:handoutMasterIdLst>
    <p:handoutMasterId r:id="rId22"/>
  </p:handoutMasterIdLst>
  <p:sldIdLst>
    <p:sldId id="434" r:id="rId9"/>
    <p:sldId id="408" r:id="rId10"/>
    <p:sldId id="439" r:id="rId11"/>
    <p:sldId id="44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425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439"/>
            <p14:sldId id="446"/>
            <p14:sldId id="497"/>
            <p14:sldId id="498"/>
            <p14:sldId id="499"/>
            <p14:sldId id="500"/>
            <p14:sldId id="501"/>
            <p14:sldId id="502"/>
            <p14:sldId id="503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4221"/>
    <a:srgbClr val="3F6CAF"/>
    <a:srgbClr val="1F497D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 autoAdjust="0"/>
    <p:restoredTop sz="89911" autoAdjust="0"/>
  </p:normalViewPr>
  <p:slideViewPr>
    <p:cSldViewPr snapToGrid="0">
      <p:cViewPr varScale="1">
        <p:scale>
          <a:sx n="70" d="100"/>
          <a:sy n="70" d="100"/>
        </p:scale>
        <p:origin x="62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P-value: </a:t>
                </a:r>
                <a:r>
                  <a:rPr lang="en-US" sz="1200" dirty="0" smtClean="0">
                    <a:latin typeface="Helvetica" charset="0"/>
                  </a:rPr>
                  <a:t>The smaller the p-value is, the less plausible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12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P-value: </a:t>
                </a:r>
                <a:r>
                  <a:rPr lang="en-US" sz="1200" dirty="0" smtClean="0">
                    <a:latin typeface="Helvetica" charset="0"/>
                  </a:rPr>
                  <a:t>The smaller the p-value </a:t>
                </a:r>
                <a:r>
                  <a:rPr lang="en-US" sz="1200" dirty="0" smtClean="0">
                    <a:latin typeface="Helvetica" charset="0"/>
                  </a:rPr>
                  <a:t>is, the less plausible </a:t>
                </a:r>
                <a:r>
                  <a:rPr lang="en-US" sz="1200" i="0">
                    <a:latin typeface="Cambria Math" charset="0"/>
                  </a:rPr>
                  <a:t>𝐻</a:t>
                </a:r>
                <a:r>
                  <a:rPr lang="en-US" sz="120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charset="0"/>
                  </a:rPr>
                  <a:t>0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8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12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Helvetica" charset="0"/>
              </a:rPr>
              <a:t>Skewness </a:t>
            </a:r>
            <a:r>
              <a:rPr lang="en-US" sz="1200" dirty="0" smtClean="0"/>
              <a:t>(symmetry) ; Kurtosis fat 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8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35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2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8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1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  <p:pic>
        <p:nvPicPr>
          <p:cNvPr id="10" name="Picture 9" descr="corner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  <p:pic>
        <p:nvPicPr>
          <p:cNvPr id="9" name="Picture 8" descr="corner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1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6160181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Time Series </a:t>
            </a:r>
            <a:r>
              <a:rPr lang="en-US" dirty="0"/>
              <a:t>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Basics of Time Series Analysis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Basic Statistical </a:t>
            </a:r>
            <a:r>
              <a:rPr lang="en-US" sz="2000" dirty="0" smtClean="0"/>
              <a:t>Concepts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pPr algn="l"/>
            <a:r>
              <a:rPr lang="en-US" sz="3600" dirty="0" smtClean="0"/>
              <a:t>Multivariate Distribution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82311"/>
                <a:ext cx="8952612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sz="4200" b="1" u="sng" dirty="0" smtClean="0">
                    <a:latin typeface="Helvetica Neue"/>
                  </a:rPr>
                  <a:t>Joint, Marginal and Conditional distributions:</a:t>
                </a:r>
              </a:p>
              <a:p>
                <a:endParaRPr lang="en-US" sz="2800" b="1" u="sng" dirty="0">
                  <a:latin typeface="Helvetica Neue"/>
                </a:endParaRPr>
              </a:p>
              <a:p>
                <a:r>
                  <a:rPr lang="en-US" sz="3600" i="1" dirty="0">
                    <a:latin typeface="Helvetica Neue"/>
                  </a:rPr>
                  <a:t>Joint</a:t>
                </a:r>
                <a:r>
                  <a:rPr lang="en-US" sz="3600" dirty="0">
                    <a:latin typeface="Helvetica Neue"/>
                  </a:rPr>
                  <a:t> </a:t>
                </a:r>
                <a:r>
                  <a:rPr lang="en-US" sz="3600" dirty="0" smtClean="0">
                    <a:latin typeface="Helvetica Neue"/>
                  </a:rPr>
                  <a:t>distribution </a:t>
                </a:r>
                <a:r>
                  <a:rPr lang="en-US" sz="3600" dirty="0">
                    <a:latin typeface="Helvetica Neue"/>
                  </a:rPr>
                  <a:t>= </a:t>
                </a:r>
                <a:r>
                  <a:rPr lang="en-US" sz="3600" i="1" dirty="0">
                    <a:latin typeface="Helvetica Neue"/>
                  </a:rPr>
                  <a:t>Conditional</a:t>
                </a:r>
                <a:r>
                  <a:rPr lang="en-US" sz="3600" dirty="0">
                    <a:latin typeface="Helvetica Neue"/>
                  </a:rPr>
                  <a:t> × </a:t>
                </a:r>
                <a:r>
                  <a:rPr lang="en-US" sz="3600" i="1" dirty="0">
                    <a:latin typeface="Helvetica Neue"/>
                  </a:rPr>
                  <a:t>Marginal</a:t>
                </a:r>
                <a:r>
                  <a:rPr lang="en-US" sz="3600" dirty="0" smtClean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𝑥</m:t>
                        </m:r>
                        <m:r>
                          <a:rPr lang="en-US" sz="3600" i="1">
                            <a:latin typeface="Cambria Math" charset="0"/>
                          </a:rPr>
                          <m:t>,</m:t>
                        </m:r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=</m:t>
                    </m:r>
                    <m:r>
                      <a:rPr lang="en-US" sz="3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𝑥</m:t>
                        </m:r>
                      </m:e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600" dirty="0" smtClean="0">
                    <a:latin typeface="Helvetica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600" dirty="0">
                  <a:latin typeface="Helvetica" charset="0"/>
                </a:endParaRPr>
              </a:p>
              <a:p>
                <a:endParaRPr lang="en-US" sz="3600" dirty="0">
                  <a:latin typeface="Helvetica" charset="0"/>
                </a:endParaRPr>
              </a:p>
              <a:p>
                <a:r>
                  <a:rPr lang="en-US" sz="3600" dirty="0" smtClean="0">
                    <a:latin typeface="Helvetica Neue"/>
                  </a:rPr>
                  <a:t>For three variables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600" dirty="0">
                    <a:latin typeface="Helvetica Neue"/>
                  </a:rPr>
                  <a:t>:</a:t>
                </a:r>
                <a:r>
                  <a:rPr lang="en-US" sz="3600" dirty="0" smtClean="0">
                    <a:latin typeface="Helvetica" charset="0"/>
                  </a:rPr>
                  <a:t> </a:t>
                </a:r>
                <a:endParaRPr lang="en-US" sz="3600" dirty="0" smtClean="0">
                  <a:latin typeface="Helvetica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𝑥</m:t>
                          </m:r>
                        </m:e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𝑦</m:t>
                          </m:r>
                        </m:e>
                        <m:e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600" dirty="0">
                  <a:latin typeface="Helvetica" charset="0"/>
                </a:endParaRPr>
              </a:p>
              <a:p>
                <a:r>
                  <a:rPr lang="en-US" sz="3600" dirty="0">
                    <a:latin typeface="Helvetica Neue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latin typeface="Helvetica Neue"/>
                  </a:rPr>
                  <a:t>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sz="3600" b="0" i="0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600">
                          <a:latin typeface="Cambria Math" charset="0"/>
                        </a:rPr>
                        <m:t>=</m:t>
                      </m:r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.. .</m:t>
                      </m:r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>
                  <a:latin typeface="Helvetica" charset="0"/>
                </a:endParaRPr>
              </a:p>
              <a:p>
                <a:endParaRPr lang="en-US" sz="3600" dirty="0">
                  <a:latin typeface="Helvetica" charset="0"/>
                </a:endParaRPr>
              </a:p>
              <a:p>
                <a:r>
                  <a:rPr lang="en-US" sz="3600" u="sng" dirty="0" smtClean="0">
                    <a:latin typeface="Helvetica Neue"/>
                  </a:rPr>
                  <a:t>Example</a:t>
                </a:r>
                <a:r>
                  <a:rPr lang="en-US" sz="3600" dirty="0" smtClean="0">
                    <a:latin typeface="Helvetica Neue"/>
                  </a:rPr>
                  <a:t>:  </a:t>
                </a:r>
                <a:r>
                  <a:rPr lang="en-US" sz="3600" dirty="0">
                    <a:latin typeface="Helvetica Neue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, .. .,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latin typeface="Helvetica Neue"/>
                  </a:rPr>
                  <a:t> is normal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>
                    <a:latin typeface="Helvetica Neue"/>
                  </a:rPr>
                  <a:t> 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600" dirty="0">
                    <a:latin typeface="Helvetica Neue"/>
                  </a:rPr>
                  <a:t> and if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latin typeface="Helvetica Neue"/>
                  </a:rPr>
                  <a:t> is </a:t>
                </a:r>
                <a:r>
                  <a:rPr lang="en-US" sz="3600" dirty="0" smtClean="0">
                    <a:latin typeface="Helvetica Neue"/>
                  </a:rPr>
                  <a:t>ignored</a:t>
                </a:r>
                <a:endParaRPr lang="en-US" sz="3600" dirty="0">
                  <a:latin typeface="Helvetica Neue"/>
                </a:endParaRPr>
              </a:p>
              <a:p>
                <a:endParaRPr lang="en-US" sz="36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3600" i="1">
                              <a:latin typeface="Cambria Math" charset="0"/>
                            </a:rPr>
                            <m:t>, .. . , 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sz="3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bg-BG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bg-BG" sz="3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m:rPr>
                              <m:nor/>
                            </m:rPr>
                            <a:rPr lang="en-US" sz="3600">
                              <a:latin typeface="Cambria Math" charset="0"/>
                            </a:rPr>
                            <m:t>exp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bg-BG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is-IS" sz="3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latin typeface="Cambria Math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600" i="1">
                                              <a:latin typeface="Cambria Math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i="1">
                                                  <a:latin typeface="Cambria Math" charset="0"/>
                                                  <a:ea typeface="Cambria Math" charset="0"/>
                                                  <a:cs typeface="Cambria Math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i="1">
                                                  <a:latin typeface="Cambria Math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600" i="1">
                                      <a:latin typeface="Cambria Math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6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6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600" dirty="0">
                  <a:latin typeface="Helvetica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82311"/>
                <a:ext cx="8952612" cy="3939737"/>
              </a:xfrm>
              <a:prstGeom prst="rect">
                <a:avLst/>
              </a:prstGeom>
              <a:blipFill>
                <a:blip r:embed="rId3"/>
                <a:stretch>
                  <a:fillRect l="-681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04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pPr algn="l"/>
            <a:r>
              <a:rPr lang="en-US" sz="3600" dirty="0" smtClean="0"/>
              <a:t>Statistical Inference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82311"/>
                <a:ext cx="8952612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7200" b="1" u="sng" dirty="0" smtClean="0">
                    <a:latin typeface="Helvetica Neue"/>
                  </a:rPr>
                  <a:t>Hypothesis Testing </a:t>
                </a:r>
                <a:r>
                  <a:rPr lang="en-US" sz="7200" dirty="0" smtClean="0">
                    <a:latin typeface="Helvetica Neue"/>
                  </a:rPr>
                  <a:t> </a:t>
                </a:r>
              </a:p>
              <a:p>
                <a:r>
                  <a:rPr lang="en-US" sz="7200" dirty="0" smtClean="0">
                    <a:latin typeface="Helvetica Neue"/>
                  </a:rPr>
                  <a:t>Parameter-based </a:t>
                </a:r>
                <a:r>
                  <a:rPr lang="en-US" sz="7200" dirty="0">
                    <a:latin typeface="Helvetica Neue"/>
                  </a:rPr>
                  <a:t>hypothesis testing</a:t>
                </a:r>
                <a:r>
                  <a:rPr lang="en-US" sz="7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7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m:rPr>
                        <m:nor/>
                      </m:rPr>
                      <a:rPr lang="en-US" sz="7200">
                        <a:latin typeface="Helvetica Neue"/>
                        <a:ea typeface="Cambria Math" charset="0"/>
                        <a:cs typeface="Cambria Math" charset="0"/>
                      </a:rPr>
                      <m:t>vs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 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</m:sub>
                    </m:sSub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: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72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≠</m:t>
                    </m:r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sz="72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7200" dirty="0">
                  <a:latin typeface="Helvetica Neue"/>
                </a:endParaRPr>
              </a:p>
              <a:p>
                <a:r>
                  <a:rPr lang="en-US" sz="7200" dirty="0" smtClean="0">
                    <a:latin typeface="Helvetica Neue"/>
                  </a:rPr>
                  <a:t>Distribution-based </a:t>
                </a:r>
                <a:r>
                  <a:rPr lang="en-US" sz="7200" dirty="0">
                    <a:latin typeface="Helvetica Neue"/>
                  </a:rPr>
                  <a:t>hypothesis testing:</a:t>
                </a:r>
              </a:p>
              <a:p>
                <a:endParaRPr lang="en-US" sz="7200" dirty="0">
                  <a:latin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7200" i="1">
                          <a:latin typeface="Cambria Math" charset="0"/>
                        </a:rPr>
                        <m:t>, .. . , 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7200" i="1">
                          <a:latin typeface="Cambria Math" charset="0"/>
                        </a:rPr>
                        <m:t> </m:t>
                      </m:r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𝑁</m:t>
                      </m:r>
                      <m:d>
                        <m:d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7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𝜇</m:t>
                          </m:r>
                          <m:r>
                            <a:rPr lang="en-US" sz="7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7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7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vs</m:t>
                      </m:r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sz="7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7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𝐻</m:t>
                          </m:r>
                        </m:e>
                        <m:sub>
                          <m:r>
                            <a:rPr lang="en-US" sz="7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normal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72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distribution</m:t>
                      </m:r>
                    </m:oMath>
                  </m:oMathPara>
                </a14:m>
                <a:endParaRPr lang="en-US" sz="7200" dirty="0">
                  <a:latin typeface="Helvetica" charset="0"/>
                </a:endParaRPr>
              </a:p>
              <a:p>
                <a:endParaRPr lang="en-US" sz="6000" i="1" dirty="0" smtClean="0">
                  <a:latin typeface="Helvetica" charset="0"/>
                </a:endParaRPr>
              </a:p>
              <a:p>
                <a:r>
                  <a:rPr lang="en-US" sz="7200" i="1" dirty="0" smtClean="0">
                    <a:latin typeface="Helvetica" charset="0"/>
                  </a:rPr>
                  <a:t>P-value </a:t>
                </a:r>
                <a:r>
                  <a:rPr lang="en-US" sz="7200" dirty="0">
                    <a:latin typeface="Helvetica" charset="0"/>
                  </a:rPr>
                  <a:t>= a measure of the plausibility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72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6000" dirty="0">
                  <a:latin typeface="Helvetica" charset="0"/>
                </a:endParaRPr>
              </a:p>
              <a:p>
                <a:r>
                  <a:rPr lang="en-US" sz="7200" i="1" dirty="0">
                    <a:latin typeface="Helvetica" charset="0"/>
                  </a:rPr>
                  <a:t>Significance Level </a:t>
                </a:r>
                <a:r>
                  <a:rPr lang="en-US" sz="7200" dirty="0">
                    <a:latin typeface="Helvetica" charset="0"/>
                  </a:rPr>
                  <a:t>= </a:t>
                </a:r>
                <a:r>
                  <a:rPr lang="en-US" sz="7200" dirty="0" smtClean="0">
                    <a:latin typeface="Helvetica" charset="0"/>
                  </a:rPr>
                  <a:t>the probability of type１error (reject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200" i="1">
                            <a:latin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sz="7200" i="1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7200" dirty="0">
                    <a:latin typeface="Helvetica" charset="0"/>
                  </a:rPr>
                  <a:t> when it is true)</a:t>
                </a:r>
              </a:p>
              <a:p>
                <a:endParaRPr lang="en-US" sz="5500" dirty="0">
                  <a:latin typeface="Helvetica" charset="0"/>
                </a:endParaRPr>
              </a:p>
              <a:p>
                <a:r>
                  <a:rPr lang="en-US" sz="7200" b="1" u="sng" dirty="0">
                    <a:latin typeface="Helvetica" charset="0"/>
                  </a:rPr>
                  <a:t>Confidence Interval</a:t>
                </a:r>
                <a:r>
                  <a:rPr lang="en-US" sz="7200" dirty="0">
                    <a:latin typeface="Helvetica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charset="0"/>
                      </a:rPr>
                      <m:t>(1−</m:t>
                    </m:r>
                    <m:r>
                      <a:rPr lang="en-US" sz="7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sz="72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7200" dirty="0">
                    <a:latin typeface="Helvetica" charset="0"/>
                  </a:rPr>
                  <a:t> confidence interval for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</m:oMath>
                </a14:m>
                <a:r>
                  <a:rPr lang="en-US" sz="7200" dirty="0">
                    <a:latin typeface="Helvetica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s-IS" sz="7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s-I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s-IS" sz="7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7200" i="1">
                            <a:latin typeface="Cambria Math" charset="0"/>
                          </a:rPr>
                          <m:t>−</m:t>
                        </m:r>
                        <m:r>
                          <a:rPr lang="en-US" sz="7200" i="1">
                            <a:latin typeface="Cambria Math" charset="0"/>
                          </a:rPr>
                          <m:t>𝑘</m:t>
                        </m:r>
                        <m:r>
                          <a:rPr lang="en-US" sz="7200" i="1">
                            <a:latin typeface="Cambria Math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7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7200" i="1">
                            <a:latin typeface="Cambria Math" charset="0"/>
                          </a:rPr>
                          <m:t>+</m:t>
                        </m:r>
                        <m:r>
                          <a:rPr lang="en-US" sz="7200" i="1">
                            <a:latin typeface="Cambria Math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7200" dirty="0">
                    <a:latin typeface="Helvetica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7200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7200" dirty="0">
                    <a:latin typeface="Helvetica" charset="0"/>
                  </a:rPr>
                  <a:t> </a:t>
                </a:r>
                <a:r>
                  <a:rPr lang="en-US" sz="7200" dirty="0" err="1" smtClean="0">
                    <a:latin typeface="Helvetica" charset="0"/>
                  </a:rPr>
                  <a:t>s.t.</a:t>
                </a:r>
                <a:endParaRPr lang="en-US" sz="7200" dirty="0">
                  <a:latin typeface="Helvetica" charset="0"/>
                </a:endParaRPr>
              </a:p>
              <a:p>
                <a:endParaRPr lang="en-US" sz="7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7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7200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is-IS" sz="7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7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  <m:r>
                                <a:rPr lang="en-US" sz="7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is-IS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s-IS" sz="7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s-IS" sz="7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7200" i="1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7200" i="1">
                                      <a:latin typeface="Cambria Math" charset="0"/>
                                    </a:rPr>
                                    <m:t>𝑘</m:t>
                                  </m:r>
                                  <m:r>
                                    <a:rPr lang="en-US" sz="7200" i="1">
                                      <a:latin typeface="Cambria Math" charset="0"/>
                                    </a:rPr>
                                    <m:t>,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7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2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72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7200" i="1">
                                      <a:latin typeface="Cambria Math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7200" i="1">
                          <a:latin typeface="Cambria Math" charset="0"/>
                        </a:rPr>
                        <m:t>=1−</m:t>
                      </m:r>
                      <m:r>
                        <a:rPr lang="en-US" sz="7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lang="en-US" sz="7200" dirty="0">
                  <a:latin typeface="Helvetica" charset="0"/>
                </a:endParaRPr>
              </a:p>
              <a:p>
                <a:endParaRPr lang="en-US" sz="72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82311"/>
                <a:ext cx="8952612" cy="3939737"/>
              </a:xfrm>
              <a:prstGeom prst="rect">
                <a:avLst/>
              </a:prstGeom>
              <a:blipFill>
                <a:blip r:embed="rId3"/>
                <a:stretch>
                  <a:fillRect l="-545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7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891652" cy="993775"/>
          </a:xfrm>
        </p:spPr>
        <p:txBody>
          <a:bodyPr/>
          <a:lstStyle/>
          <a:p>
            <a:pPr algn="l"/>
            <a:r>
              <a:rPr lang="en-US" sz="3600" dirty="0" smtClean="0"/>
              <a:t>Review of Basic Statistical Concepts</a:t>
            </a:r>
            <a:endParaRPr lang="en-US" sz="3600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44539" y="980073"/>
            <a:ext cx="8265119" cy="41634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i="1" u="sng" dirty="0" smtClean="0">
                <a:latin typeface="Helvetica Neue"/>
              </a:rPr>
              <a:t>Moments of a Distribution:</a:t>
            </a:r>
            <a:r>
              <a:rPr lang="en-US" sz="2400" dirty="0" smtClean="0">
                <a:latin typeface="Helvetica Neue"/>
              </a:rPr>
              <a:t> Fully characterizing the distribution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u="sng" dirty="0" smtClean="0">
                <a:latin typeface="Helvetica Neue"/>
              </a:rPr>
              <a:t>Estimation Methods</a:t>
            </a:r>
            <a:r>
              <a:rPr lang="en-US" sz="2400" dirty="0" smtClean="0">
                <a:latin typeface="Helvetica Neue"/>
              </a:rPr>
              <a:t>: Method of Moments versus Maximum Likelihood Estimation</a:t>
            </a:r>
            <a:endParaRPr lang="en-US" sz="2400" dirty="0">
              <a:latin typeface="Helvetica Neue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i="1" u="sng" dirty="0" smtClean="0">
                <a:latin typeface="Helvetica Neue"/>
              </a:rPr>
              <a:t>Basic Estimators</a:t>
            </a:r>
            <a:r>
              <a:rPr lang="en-US" sz="2400" dirty="0" smtClean="0">
                <a:latin typeface="Helvetica Neue"/>
              </a:rPr>
              <a:t>: Approach and Sampling Distribution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u="sng" dirty="0" smtClean="0">
                <a:latin typeface="Helvetica Neue"/>
              </a:rPr>
              <a:t>Multivariate data</a:t>
            </a:r>
            <a:r>
              <a:rPr lang="en-US" sz="2400" dirty="0" smtClean="0">
                <a:latin typeface="Helvetica Neue"/>
              </a:rPr>
              <a:t>: Joint, marginal, and conditional distribution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i="1" u="sng" dirty="0" smtClean="0">
                <a:latin typeface="Helvetica Neue"/>
              </a:rPr>
              <a:t>Statistical Inference</a:t>
            </a:r>
            <a:r>
              <a:rPr lang="en-US" sz="2400" dirty="0" smtClean="0">
                <a:latin typeface="Helvetica Neue"/>
              </a:rPr>
              <a:t>: Confidence intervals and Hypothesis Testing </a:t>
            </a:r>
          </a:p>
        </p:txBody>
      </p:sp>
    </p:spTree>
    <p:extLst>
      <p:ext uri="{BB962C8B-B14F-4D97-AF65-F5344CB8AC3E}">
        <p14:creationId xmlns:p14="http://schemas.microsoft.com/office/powerpoint/2010/main" val="13824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Moments of a Distribution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324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>
                    <a:latin typeface="Helvetica Neue"/>
                  </a:rPr>
                  <a:t>Moments of a random variable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>
                    <a:latin typeface="Helvetica Neue"/>
                  </a:rPr>
                  <a:t> with density</a:t>
                </a:r>
                <a:r>
                  <a:rPr lang="en-US" sz="2400" dirty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i="1" dirty="0">
                    <a:latin typeface="Helvetica Neue"/>
                  </a:rPr>
                  <a:t>-</a:t>
                </a:r>
                <a:r>
                  <a:rPr lang="en-US" sz="2400" i="1" dirty="0" err="1">
                    <a:latin typeface="Helvetica Neue"/>
                  </a:rPr>
                  <a:t>th</a:t>
                </a:r>
                <a:r>
                  <a:rPr lang="en-US" sz="2400" i="1" dirty="0">
                    <a:latin typeface="Helvetica Neue"/>
                  </a:rPr>
                  <a:t> </a:t>
                </a:r>
                <a:r>
                  <a:rPr lang="en-US" sz="2400" i="1" dirty="0" smtClean="0">
                    <a:latin typeface="Helvetica Neue"/>
                  </a:rPr>
                  <a:t>moment</a:t>
                </a:r>
                <a:r>
                  <a:rPr lang="en-US" sz="2400" i="1" dirty="0" smtClean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𝑙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ⅆ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i="1" dirty="0">
                    <a:latin typeface="Helvetica Neue"/>
                  </a:rPr>
                  <a:t>-</a:t>
                </a:r>
                <a:r>
                  <a:rPr lang="en-US" sz="2400" i="1" dirty="0" err="1">
                    <a:latin typeface="Helvetica Neue"/>
                  </a:rPr>
                  <a:t>th</a:t>
                </a:r>
                <a:r>
                  <a:rPr lang="en-US" sz="2400" i="1" dirty="0">
                    <a:latin typeface="Helvetica Neue"/>
                  </a:rPr>
                  <a:t> central </a:t>
                </a:r>
                <a:r>
                  <a:rPr lang="en-US" sz="2400" i="1" dirty="0" smtClean="0">
                    <a:latin typeface="Helvetica Neue"/>
                  </a:rPr>
                  <a:t>moment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𝑙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nary>
                      <m:naryPr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b>
                      <m:sup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charset="0"/>
                          </a:rPr>
                          <m:t>ⅆ</m:t>
                        </m:r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u="sng" dirty="0" smtClean="0">
                    <a:latin typeface="Helvetica" charset="0"/>
                  </a:rPr>
                  <a:t>Examples of moments</a:t>
                </a:r>
                <a:r>
                  <a:rPr lang="en-US" sz="2400" dirty="0" smtClean="0">
                    <a:latin typeface="Helvetica" charset="0"/>
                  </a:rPr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 Neue"/>
                  </a:rPr>
                  <a:t>Expectation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 smtClean="0">
                  <a:latin typeface="Helvetica Neu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 Neue"/>
                  </a:rPr>
                  <a:t>Variance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>
                  <a:latin typeface="Helvetica Neue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 Neue"/>
                  </a:rPr>
                  <a:t>Skewness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bg-B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Helvetica Neue"/>
                  </a:rPr>
                  <a:t>Kurtosis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𝐾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bg-B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𝜇</m:t>
                                </m:r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bg-BG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>
                  <a:latin typeface="Helvetica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324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8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pPr algn="l"/>
            <a:r>
              <a:rPr lang="en-US" sz="3600" dirty="0" smtClean="0"/>
              <a:t>Statistical Estimation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47477"/>
                <a:ext cx="8560726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latin typeface="Helvetica Neue"/>
                  </a:rPr>
                  <a:t>Parametric Statistics</a:t>
                </a:r>
                <a:r>
                  <a:rPr lang="en-US" sz="2400" dirty="0" smtClean="0">
                    <a:latin typeface="Helvetica Neue"/>
                  </a:rPr>
                  <a:t>: </a:t>
                </a:r>
                <a:r>
                  <a:rPr lang="en-US" sz="2400" dirty="0">
                    <a:latin typeface="Helvetica Neue"/>
                  </a:rPr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 Neue"/>
                  </a:rPr>
                  <a:t>(realizations) from a set of </a:t>
                </a:r>
                <a:r>
                  <a:rPr lang="en-US" sz="2400" dirty="0" smtClean="0">
                    <a:latin typeface="Helvetica Neue"/>
                  </a:rPr>
                  <a:t>random variables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 Neue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 Neue"/>
                  </a:rPr>
                  <a:t>is a density </a:t>
                </a:r>
                <a:r>
                  <a:rPr lang="en-US" sz="2400" dirty="0" smtClean="0">
                    <a:latin typeface="Helvetica Neue"/>
                  </a:rPr>
                  <a:t>function with </a:t>
                </a:r>
                <a:r>
                  <a:rPr lang="en-US" sz="2400" dirty="0">
                    <a:latin typeface="Helvetica Neue"/>
                  </a:rPr>
                  <a:t>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Helvetica Neue"/>
                  </a:rPr>
                  <a:t>which </a:t>
                </a:r>
                <a:r>
                  <a:rPr lang="en-US" sz="2400" dirty="0">
                    <a:latin typeface="Helvetica Neue"/>
                  </a:rPr>
                  <a:t>is assumed </a:t>
                </a:r>
                <a:r>
                  <a:rPr lang="en-US" sz="2400" u="sng" dirty="0">
                    <a:latin typeface="Helvetica Neue"/>
                  </a:rPr>
                  <a:t>unknown</a:t>
                </a:r>
                <a:endParaRPr lang="en-US" sz="2200" b="0" i="0" u="sng" dirty="0" smtClean="0">
                  <a:latin typeface="Helvetica Neue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Helvetica Neue"/>
                  </a:rPr>
                  <a:t>Estimation</a:t>
                </a:r>
                <a:r>
                  <a:rPr lang="en-US" sz="2400" dirty="0" smtClean="0">
                    <a:latin typeface="Helvetica Neue"/>
                  </a:rPr>
                  <a:t>: </a:t>
                </a:r>
                <a:r>
                  <a:rPr lang="en-US" sz="2400" dirty="0">
                    <a:latin typeface="Helvetica Neue"/>
                  </a:rPr>
                  <a:t>evaluate the unknown </a:t>
                </a:r>
                <a:r>
                  <a:rPr lang="en-US" sz="2400" dirty="0" smtClean="0">
                    <a:latin typeface="Helvetica Neue"/>
                  </a:rPr>
                  <a:t>parameter </a:t>
                </a:r>
                <a:r>
                  <a:rPr lang="en-US" sz="2400" dirty="0">
                    <a:latin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Helvetica Neue"/>
                  </a:rPr>
                  <a:t>using </a:t>
                </a:r>
                <a:r>
                  <a:rPr lang="en-US" sz="2400" dirty="0">
                    <a:latin typeface="Helvetica Neue"/>
                  </a:rPr>
                  <a:t>the set </a:t>
                </a:r>
                <a:r>
                  <a:rPr lang="en-US" sz="2400" dirty="0" smtClean="0">
                    <a:latin typeface="Helvetica Neue"/>
                  </a:rPr>
                  <a:t>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Helvetica Neue"/>
                  </a:rPr>
                  <a:t>and using the distribution of the </a:t>
                </a:r>
                <a:r>
                  <a:rPr lang="en-US" sz="2400" dirty="0" smtClean="0">
                    <a:latin typeface="Helvetica Neue"/>
                  </a:rPr>
                  <a:t>random variables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 Neue"/>
                  </a:rPr>
                  <a:t>from which we observe</a:t>
                </a:r>
                <a:r>
                  <a:rPr lang="en-US" sz="2400" dirty="0" smtClean="0">
                    <a:latin typeface="Helvetica Neue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>
                    <a:latin typeface="Helvetica Neue"/>
                  </a:rPr>
                  <a:t>Approaches:</a:t>
                </a:r>
                <a:r>
                  <a:rPr lang="en-US" sz="2400" dirty="0" smtClean="0">
                    <a:latin typeface="Helvetica Neue"/>
                  </a:rPr>
                  <a:t> </a:t>
                </a:r>
              </a:p>
              <a:p>
                <a:r>
                  <a:rPr lang="en-US" sz="2400" dirty="0">
                    <a:latin typeface="Helvetica Neue"/>
                  </a:rPr>
                  <a:t> </a:t>
                </a:r>
                <a:r>
                  <a:rPr lang="en-US" sz="2400" dirty="0" smtClean="0">
                    <a:latin typeface="Helvetica Neue"/>
                  </a:rPr>
                  <a:t>   </a:t>
                </a:r>
                <a:r>
                  <a:rPr lang="en-US" sz="2400" dirty="0">
                    <a:latin typeface="Helvetica Neue"/>
                  </a:rPr>
                  <a:t>1. Method of Moments (</a:t>
                </a:r>
                <a:r>
                  <a:rPr lang="en-US" sz="2400" dirty="0" smtClean="0">
                    <a:latin typeface="Helvetica Neue"/>
                  </a:rPr>
                  <a:t>MOM)</a:t>
                </a:r>
              </a:p>
              <a:p>
                <a:r>
                  <a:rPr lang="en-US" sz="2400" dirty="0">
                    <a:latin typeface="Helvetica Neue"/>
                  </a:rPr>
                  <a:t> </a:t>
                </a:r>
                <a:r>
                  <a:rPr lang="en-US" sz="2400" dirty="0" smtClean="0">
                    <a:latin typeface="Helvetica Neue"/>
                  </a:rPr>
                  <a:t>   2</a:t>
                </a:r>
                <a:r>
                  <a:rPr lang="en-US" sz="2400" dirty="0">
                    <a:latin typeface="Helvetica Neue"/>
                  </a:rPr>
                  <a:t>. Maximum Likelihood Estimation (MLE)</a:t>
                </a: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47477"/>
                <a:ext cx="8560726" cy="3939737"/>
              </a:xfrm>
              <a:prstGeom prst="rect">
                <a:avLst/>
              </a:prstGeom>
              <a:blipFill>
                <a:blip r:embed="rId3"/>
                <a:stretch>
                  <a:fillRect l="-1068" t="-1084" r="-1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pPr algn="l"/>
            <a:r>
              <a:rPr lang="en-US" sz="3600" dirty="0" smtClean="0"/>
              <a:t>Examples of Classic Estimators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995225"/>
                <a:ext cx="8560726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Given the </a:t>
                </a:r>
                <a:r>
                  <a:rPr lang="en-US" sz="2400" dirty="0">
                    <a:latin typeface="Helvetica" charset="0"/>
                  </a:rPr>
                  <a:t>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Helvetica" charset="0"/>
                  </a:rPr>
                  <a:t>}, estimate mean, variance, skewness and kurtosis </a:t>
                </a:r>
                <a:r>
                  <a:rPr lang="en-US" sz="2400" dirty="0" smtClean="0">
                    <a:latin typeface="Helvetica" charset="0"/>
                  </a:rPr>
                  <a:t>with</a:t>
                </a:r>
                <a:endParaRPr lang="en-US" sz="2400" dirty="0">
                  <a:latin typeface="Helvetica" charset="0"/>
                </a:endParaRPr>
              </a:p>
              <a:p>
                <a:r>
                  <a:rPr lang="en-US" sz="2400" i="1" dirty="0">
                    <a:latin typeface="Helvetica" charset="0"/>
                  </a:rPr>
                  <a:t>Sample mean</a:t>
                </a:r>
                <a:r>
                  <a:rPr lang="en-US" sz="2400" dirty="0">
                    <a:latin typeface="Helvetica" charset="0"/>
                  </a:rPr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i="1" dirty="0">
                    <a:latin typeface="Helvetica" charset="0"/>
                  </a:rPr>
                  <a:t>Sample Variance</a:t>
                </a:r>
                <a:r>
                  <a:rPr lang="en-US" sz="2400" dirty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i="1" dirty="0">
                    <a:latin typeface="Helvetica" charset="0"/>
                  </a:rPr>
                  <a:t>Sample skewness</a:t>
                </a:r>
                <a:r>
                  <a:rPr lang="en-US" sz="2400" dirty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i="1" dirty="0">
                    <a:latin typeface="Helvetica" charset="0"/>
                  </a:rPr>
                  <a:t>Sample kurtosis</a:t>
                </a:r>
                <a:r>
                  <a:rPr lang="en-US" sz="2400" dirty="0">
                    <a:latin typeface="Helvetica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𝐾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  <m:r>
                          <a:rPr lang="en-US" sz="2400" i="1">
                            <a:latin typeface="Cambria Math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is-I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charset="0"/>
                          </a:rPr>
                          <m:t>𝑖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is-I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s-I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995225"/>
                <a:ext cx="8560726" cy="3939737"/>
              </a:xfrm>
              <a:prstGeom prst="rect">
                <a:avLst/>
              </a:prstGeom>
              <a:blipFill>
                <a:blip r:embed="rId3"/>
                <a:stretch>
                  <a:fillRect l="-1068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87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9070072" cy="595579"/>
          </a:xfrm>
        </p:spPr>
        <p:txBody>
          <a:bodyPr/>
          <a:lstStyle/>
          <a:p>
            <a:pPr algn="l"/>
            <a:r>
              <a:rPr lang="en-US" sz="3200" dirty="0" smtClean="0"/>
              <a:t>Sampling Distributions of Estimators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977808"/>
                <a:ext cx="8952612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400" u="sng" dirty="0" smtClean="0">
                    <a:latin typeface="Helvetica Neue"/>
                    <a:ea typeface="Helvetica" charset="0"/>
                    <a:cs typeface="Helvetica" charset="0"/>
                  </a:rPr>
                  <a:t>Sampling</a:t>
                </a:r>
                <a:r>
                  <a:rPr lang="en-US" sz="2400" u="sng" dirty="0">
                    <a:latin typeface="Helvetica" charset="0"/>
                    <a:ea typeface="Helvetica" charset="0"/>
                    <a:cs typeface="Helvetica" charset="0"/>
                  </a:rPr>
                  <a:t> Distributions</a:t>
                </a:r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: Under normality </a:t>
                </a:r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assumption </a:t>
                </a:r>
              </a:p>
              <a:p>
                <a:endParaRPr lang="en-US" sz="2400" dirty="0" smtClean="0">
                  <a:latin typeface="Helvetica" charset="0"/>
                  <a:ea typeface="Helvetica" charset="0"/>
                  <a:cs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,…,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 ~ </m:t>
                      </m:r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𝑋</m:t>
                          </m:r>
                        </m:e>
                      </m:acc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 ~ </m:t>
                      </m:r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/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−1)</m:t>
                          </m:r>
                        </m:num>
                        <m:den>
                          <m:sSup>
                            <m:sSupPr>
                              <m:ctrlPr>
                                <a:rPr lang="bg-BG" sz="2400" i="1">
                                  <a:latin typeface="Cambria Math" panose="02040503050406030204" pitchFamily="18" charset="0"/>
                                  <a:ea typeface="Helvetica" charset="0"/>
                                  <a:cs typeface="Helvetica" charset="0"/>
                                </a:rPr>
                              </m:ctrlPr>
                            </m:sSupPr>
                            <m:e>
                              <m:r>
                                <a:rPr lang="bg-BG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Helvetica" charset="0"/>
                                  <a:cs typeface="Helvetica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charset="0"/>
                          <a:ea typeface="Helvetica" charset="0"/>
                          <a:cs typeface="Helvetica" charset="0"/>
                        </a:rPr>
                        <m:t> ~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Helvetica" charset="0"/>
                              <a:cs typeface="Helvetica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  <a:ea typeface="Helvetica" charset="0"/>
                              <a:cs typeface="Helvetica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  <a:p>
                <a:r>
                  <a:rPr lang="en-US" sz="2400" u="sng" dirty="0">
                    <a:latin typeface="Helvetica Neue"/>
                    <a:ea typeface="Helvetica" charset="0"/>
                    <a:cs typeface="Helvetica" charset="0"/>
                  </a:rPr>
                  <a:t>Properties of the Estimators</a:t>
                </a:r>
              </a:p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1. Unbiasedness</a:t>
                </a:r>
              </a:p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2. Consistency</a:t>
                </a: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977808"/>
                <a:ext cx="8952612" cy="3939737"/>
              </a:xfrm>
              <a:prstGeom prst="rect">
                <a:avLst/>
              </a:prstGeom>
              <a:blipFill>
                <a:blip r:embed="rId3"/>
                <a:stretch>
                  <a:fillRect l="-1021" t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r>
              <a:rPr lang="en-US" sz="3600" dirty="0"/>
              <a:t>Method of Moments </a:t>
            </a:r>
            <a:r>
              <a:rPr lang="en-US" sz="3600" dirty="0" smtClean="0"/>
              <a:t>Estimation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21351"/>
                <a:ext cx="8952612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latin typeface="Helvetica" charset="0"/>
                  </a:rPr>
                  <a:t>MOM Approach:</a:t>
                </a:r>
                <a:r>
                  <a:rPr lang="en-US" sz="2800" dirty="0" smtClean="0">
                    <a:latin typeface="Helvetica" charset="0"/>
                  </a:rPr>
                  <a:t> </a:t>
                </a:r>
                <a:r>
                  <a:rPr lang="en-US" sz="2800" dirty="0">
                    <a:latin typeface="Helvetica" charset="0"/>
                  </a:rPr>
                  <a:t>Equate the distribution moments to the observed </a:t>
                </a:r>
                <a:r>
                  <a:rPr lang="en-US" sz="2800" dirty="0" smtClean="0">
                    <a:latin typeface="Helvetica" charset="0"/>
                  </a:rPr>
                  <a:t>moments</a:t>
                </a:r>
                <a:endParaRPr lang="en-US" sz="28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s-I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>
                  <a:latin typeface="Helvetica" charset="0"/>
                </a:endParaRPr>
              </a:p>
              <a:p>
                <a:r>
                  <a:rPr lang="en-US" sz="2800" dirty="0">
                    <a:latin typeface="Helvetica" charset="0"/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 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latin typeface="Helvetica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𝑝</m:t>
                        </m:r>
                        <m:r>
                          <a:rPr lang="en-US" sz="2800" i="1">
                            <a:latin typeface="Cambria Math" charset="0"/>
                          </a:rPr>
                          <m:t>=1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:  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)=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bg-BG" sz="28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>
                  <a:latin typeface="Helvetica" charset="0"/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𝑝</m:t>
                        </m:r>
                        <m:r>
                          <a:rPr lang="en-US" sz="2800" i="1">
                            <a:latin typeface="Cambria Math" charset="0"/>
                          </a:rPr>
                          <m:t>=2</m:t>
                        </m:r>
                      </m:e>
                    </m:d>
                    <m:r>
                      <a:rPr lang="en-US" sz="2800" i="1">
                        <a:latin typeface="Cambria Math" charset="0"/>
                      </a:rPr>
                      <m:t> :  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is-I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>
                  <a:latin typeface="Helvetica" charset="0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21351"/>
                <a:ext cx="8952612" cy="3939737"/>
              </a:xfrm>
              <a:prstGeom prst="rect">
                <a:avLst/>
              </a:prstGeom>
              <a:blipFill>
                <a:blip r:embed="rId3"/>
                <a:stretch>
                  <a:fillRect l="-1361" t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3281970" y="1942012"/>
            <a:ext cx="849086" cy="728617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7099" y="1738491"/>
            <a:ext cx="2187885" cy="1252728"/>
          </a:xfrm>
          <a:prstGeom prst="ellipse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595579"/>
          </a:xfrm>
        </p:spPr>
        <p:txBody>
          <a:bodyPr/>
          <a:lstStyle/>
          <a:p>
            <a:pPr algn="l"/>
            <a:r>
              <a:rPr lang="en-US" sz="3600" dirty="0" smtClean="0"/>
              <a:t>Maximum Likelihood Estimation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2348" y="1047476"/>
                <a:ext cx="8952612" cy="393973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800" b="1" dirty="0" smtClean="0">
                    <a:latin typeface="Helvetica" charset="0"/>
                  </a:rPr>
                  <a:t>MLE Approach:</a:t>
                </a:r>
                <a:r>
                  <a:rPr lang="en-US" sz="2800" dirty="0" smtClean="0">
                    <a:latin typeface="Helvetica" charset="0"/>
                  </a:rPr>
                  <a:t> </a:t>
                </a:r>
                <a:r>
                  <a:rPr lang="en-US" sz="2800" dirty="0">
                    <a:latin typeface="Helvetica" charset="0"/>
                  </a:rPr>
                  <a:t>Maximize the likelihood function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Helvetica" charset="0"/>
                  </a:rPr>
                  <a:t>given </a:t>
                </a:r>
                <a:r>
                  <a:rPr lang="en-US" sz="2800" dirty="0">
                    <a:latin typeface="Helvetica" charset="0"/>
                  </a:rPr>
                  <a:t>the </a:t>
                </a:r>
                <a:r>
                  <a:rPr lang="en-US" sz="2800" dirty="0" smtClean="0">
                    <a:latin typeface="Helvetica" charset="0"/>
                  </a:rPr>
                  <a:t>data.</a:t>
                </a:r>
              </a:p>
              <a:p>
                <a:endParaRPr lang="en-US" sz="2800" dirty="0">
                  <a:latin typeface="Helvetica" charset="0"/>
                </a:endParaRPr>
              </a:p>
              <a:p>
                <a:r>
                  <a:rPr lang="en-US" sz="2800" dirty="0">
                    <a:latin typeface="Helvetica" charset="0"/>
                  </a:rPr>
                  <a:t>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 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;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) </m:t>
                    </m:r>
                  </m:oMath>
                </a14:m>
                <a:r>
                  <a:rPr lang="en-US" sz="2800" dirty="0">
                    <a:latin typeface="Helvetica" charset="0"/>
                  </a:rPr>
                  <a:t> under independence assumption</a:t>
                </a:r>
              </a:p>
              <a:p>
                <a:endParaRPr lang="en-US" sz="28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.. .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;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Helvetica" charset="0"/>
                </a:endParaRPr>
              </a:p>
              <a:p>
                <a:endParaRPr lang="en-US" sz="2800" dirty="0">
                  <a:latin typeface="Helvetica" charset="0"/>
                </a:endParaRPr>
              </a:p>
              <a:p>
                <a:r>
                  <a:rPr lang="en-US" sz="2800" dirty="0">
                    <a:latin typeface="Helvetica" charset="0"/>
                  </a:rPr>
                  <a:t>Likelihood function</a:t>
                </a:r>
              </a:p>
              <a:p>
                <a:endParaRPr lang="en-US" sz="28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, .. .,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charset="0"/>
                            </a:rPr>
                            <m:t>;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Helvetica" charset="0"/>
                </a:endParaRPr>
              </a:p>
              <a:p>
                <a:endParaRPr lang="en-US" sz="2800" dirty="0">
                  <a:latin typeface="Helvetica" charset="0"/>
                </a:endParaRPr>
              </a:p>
              <a:p>
                <a:r>
                  <a:rPr lang="en-US" sz="2800" dirty="0" smtClean="0"/>
                  <a:t>                                          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sz="28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charset="0"/>
                          </a:rPr>
                          <m:t>argmax</m:t>
                        </m:r>
                        <m:r>
                          <m:rPr>
                            <m:nor/>
                          </m:rPr>
                          <a:rPr lang="en-US" sz="2800" dirty="0">
                            <a:latin typeface="Helvetica" charset="0"/>
                          </a:rPr>
                          <m:t> 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Θ</m:t>
                        </m:r>
                      </m:sub>
                    </m:sSub>
                    <m:r>
                      <a:rPr lang="en-US" sz="2800" i="1">
                        <a:latin typeface="Cambria Math" charset="0"/>
                      </a:rPr>
                      <m:t> </m:t>
                    </m:r>
                    <m:r>
                      <a:rPr lang="en-US" sz="28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.. .,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2348" y="1047476"/>
                <a:ext cx="8952612" cy="3939737"/>
              </a:xfrm>
              <a:prstGeom prst="rect">
                <a:avLst/>
              </a:prstGeom>
              <a:blipFill>
                <a:blip r:embed="rId3"/>
                <a:stretch>
                  <a:fillRect l="-681" t="-2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6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B8D62D-BE99-40AF-BF97-BFAE812B12C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057fda7-913b-4ab6-8820-932873bcd66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16191</TotalTime>
  <Words>200</Words>
  <Application>Microsoft Office PowerPoint</Application>
  <PresentationFormat>On-screen Show (16:9)</PresentationFormat>
  <Paragraphs>101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Review of Basic Statistical Concepts</vt:lpstr>
      <vt:lpstr>Moments of a Distribution</vt:lpstr>
      <vt:lpstr>Statistical Estimation</vt:lpstr>
      <vt:lpstr>Examples of Classic Estimators</vt:lpstr>
      <vt:lpstr>Sampling Distributions of Estimators</vt:lpstr>
      <vt:lpstr>Method of Moments Estimation</vt:lpstr>
      <vt:lpstr>Maximum Likelihood Estimation</vt:lpstr>
      <vt:lpstr>Multivariate Distribution</vt:lpstr>
      <vt:lpstr>Statistical Inference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Serban, Nicoleta</cp:lastModifiedBy>
  <cp:revision>803</cp:revision>
  <dcterms:modified xsi:type="dcterms:W3CDTF">2017-09-15T01:39:30Z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