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90" r:id="rId5"/>
    <p:sldMasterId id="2147483684" r:id="rId6"/>
    <p:sldMasterId id="2147483654" r:id="rId7"/>
    <p:sldMasterId id="2147483652" r:id="rId8"/>
  </p:sldMasterIdLst>
  <p:notesMasterIdLst>
    <p:notesMasterId r:id="rId21"/>
  </p:notesMasterIdLst>
  <p:handoutMasterIdLst>
    <p:handoutMasterId r:id="rId22"/>
  </p:handoutMasterIdLst>
  <p:sldIdLst>
    <p:sldId id="434" r:id="rId9"/>
    <p:sldId id="408" r:id="rId10"/>
    <p:sldId id="498" r:id="rId11"/>
    <p:sldId id="446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42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434"/>
            <p14:sldId id="408"/>
            <p14:sldId id="498"/>
            <p14:sldId id="446"/>
            <p14:sldId id="502"/>
            <p14:sldId id="503"/>
            <p14:sldId id="504"/>
            <p14:sldId id="505"/>
            <p14:sldId id="506"/>
            <p14:sldId id="507"/>
            <p14:sldId id="508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gueroa, Shabana" initials="FS" lastIdx="16" clrIdx="0">
    <p:extLst/>
  </p:cmAuthor>
  <p:cmAuthor id="2" name="Figueroa, Shabana" initials="FS [2]" lastIdx="1" clrIdx="1">
    <p:extLst/>
  </p:cmAuthor>
  <p:cmAuthor id="3" name="Serban, Nicoleta" initials="SN" lastIdx="11" clrIdx="2">
    <p:extLst/>
  </p:cmAuthor>
  <p:cmAuthor id="4" name="Hu, Rui" initials="HR" lastIdx="1" clrIdx="3">
    <p:extLst/>
  </p:cmAuthor>
  <p:cmAuthor id="5" name="Hu, Rui" initials="HR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8E4221"/>
    <a:srgbClr val="3F6CAF"/>
    <a:srgbClr val="984807"/>
    <a:srgbClr val="993200"/>
    <a:srgbClr val="F8FFF1"/>
    <a:srgbClr val="EEB211"/>
    <a:srgbClr val="000000"/>
    <a:srgbClr val="F7FFEE"/>
    <a:srgbClr val="F5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5" autoAdjust="0"/>
    <p:restoredTop sz="89911" autoAdjust="0"/>
  </p:normalViewPr>
  <p:slideViewPr>
    <p:cSldViewPr snapToGrid="0">
      <p:cViewPr varScale="1">
        <p:scale>
          <a:sx n="66" d="100"/>
          <a:sy n="66" d="100"/>
        </p:scale>
        <p:origin x="56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38FA-185A-CF4F-BD02-7990310E47F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A93-C87A-E149-BF89-5D793380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7875" y="1200150"/>
            <a:ext cx="5759450" cy="32400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A14CED63-C5B3-475C-BA81-763BF086AFEA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582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47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7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09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211138" y="592138"/>
            <a:ext cx="4502150" cy="3478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4639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50" y="1436689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1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3" y="796334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25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6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342900" rtl="0" eaLnBrk="1" latinLnBrk="0" hangingPunct="1">
              <a:lnSpc>
                <a:spcPts val="1050"/>
              </a:lnSpc>
              <a:spcBef>
                <a:spcPct val="20000"/>
              </a:spcBef>
              <a:buFont typeface="Arial"/>
              <a:buNone/>
              <a:defRPr lang="en-US" sz="18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6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4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9" y="2896114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51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35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2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2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4"/>
            <a:ext cx="4705350" cy="3562526"/>
          </a:xfrm>
          <a:prstGeom prst="rect">
            <a:avLst/>
          </a:prstGeom>
        </p:spPr>
        <p:txBody>
          <a:bodyPr/>
          <a:lstStyle>
            <a:lvl1pPr marL="214313" indent="-214313">
              <a:buFont typeface="Arial"/>
              <a:buChar char="•"/>
              <a:defRPr sz="15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35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remaining essentially unchanged. </a:t>
            </a:r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5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32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02E78-3C88-9A40-B579-FA4DB2691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3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41300" y="492125"/>
            <a:ext cx="4491474" cy="3657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4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F0668-60AC-E24C-8E50-B74DE0FA4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3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5691763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268413"/>
            <a:ext cx="497840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400" kern="1200" dirty="0">
                <a:solidFill>
                  <a:srgbClr val="EEB21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pPr lvl="0"/>
            <a:r>
              <a:rPr lang="en-US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435697"/>
            <a:ext cx="4305091" cy="35833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49" y="4145592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Vitesse Thin" charset="0"/>
                <a:ea typeface="Vitesse Thin" charset="0"/>
                <a:cs typeface="Vitesse Thin" charset="0"/>
              </a:defRPr>
            </a:lvl1pPr>
          </a:lstStyle>
          <a:p>
            <a:pPr lvl="0"/>
            <a:r>
              <a:rPr lang="en-US"/>
              <a:t>Lesson name: e.g. R Examples</a:t>
            </a:r>
          </a:p>
          <a:p>
            <a:pPr lvl="0"/>
            <a:r>
              <a:rPr lang="en-US" err="1"/>
              <a:t>Subname</a:t>
            </a:r>
            <a:r>
              <a:rPr lang="en-US"/>
              <a:t> if applicable (e.g. Part II)</a:t>
            </a:r>
          </a:p>
          <a:p>
            <a:pPr lvl="0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8648" y="2758559"/>
            <a:ext cx="430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>
                <a:latin typeface="Vitesse" charset="0"/>
                <a:ea typeface="Vitesse" charset="0"/>
                <a:cs typeface="Vitesse" charset="0"/>
              </a:rPr>
              <a:t>Title</a:t>
            </a:r>
            <a:r>
              <a:rPr lang="en-US" b="1" i="1" baseline="0">
                <a:latin typeface="Vitesse" charset="0"/>
                <a:ea typeface="Vitesse" charset="0"/>
                <a:cs typeface="Vitesse" charset="0"/>
              </a:rPr>
              <a:t> Goes Here</a:t>
            </a:r>
            <a:endParaRPr lang="en-US" b="1" i="1">
              <a:latin typeface="Vitesse" charset="0"/>
              <a:ea typeface="Vitesse" charset="0"/>
              <a:cs typeface="Vitesse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8648" y="3070264"/>
            <a:ext cx="4305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0" i="0">
                <a:latin typeface="Vitesse Book" charset="0"/>
                <a:ea typeface="Vitesse Book" charset="0"/>
                <a:cs typeface="Vitesse Book" charset="0"/>
              </a:rPr>
              <a:t>School</a:t>
            </a:r>
            <a:r>
              <a:rPr lang="en-US" sz="1600" b="0" i="0" baseline="0">
                <a:latin typeface="Vitesse Book" charset="0"/>
                <a:ea typeface="Vitesse Book" charset="0"/>
                <a:cs typeface="Vitesse Book" charset="0"/>
              </a:rPr>
              <a:t> name goes here</a:t>
            </a:r>
            <a:endParaRPr lang="en-US" sz="1600" b="0" i="0">
              <a:latin typeface="Vitesse Book" charset="0"/>
              <a:ea typeface="Vitesse Book" charset="0"/>
              <a:cs typeface="Vitesse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350119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376363"/>
            <a:ext cx="5078814" cy="32861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591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2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768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6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Background-Shape-0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15" descr="honeycomb_gradi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1" y="3470730"/>
            <a:ext cx="966919" cy="167277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468692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4686928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Vitesse" charset="0"/>
          <a:ea typeface="Vitesse" charset="0"/>
          <a:cs typeface="Vitess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neycomb_gradient.png"/>
          <p:cNvPicPr>
            <a:picLocks noChangeAspect="1"/>
          </p:cNvPicPr>
          <p:nvPr userDrawn="1"/>
        </p:nvPicPr>
        <p:blipFill>
          <a:blip r:embed="rId10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5" name="Picture 4" descr="corner_logo_whi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1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er_logo_whit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1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-Background-Shap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ner_logo_blue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182" y="3514154"/>
            <a:ext cx="941818" cy="16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8" r:id="rId3"/>
    <p:sldLayoutId id="2147483670" r:id="rId4"/>
    <p:sldLayoutId id="2147483658" r:id="rId5"/>
    <p:sldLayoutId id="2147483649" r:id="rId6"/>
    <p:sldLayoutId id="2147483660" r:id="rId7"/>
    <p:sldLayoutId id="2147483675" r:id="rId8"/>
    <p:sldLayoutId id="2147483676" r:id="rId9"/>
    <p:sldLayoutId id="2147483677" r:id="rId10"/>
    <p:sldLayoutId id="2147483679" r:id="rId11"/>
    <p:sldLayoutId id="2147483680" r:id="rId12"/>
    <p:sldLayoutId id="2147483682" r:id="rId13"/>
    <p:sldLayoutId id="214748368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17956" y="192005"/>
            <a:ext cx="6293995" cy="7128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Time Series Analysis</a:t>
            </a:r>
          </a:p>
        </p:txBody>
      </p:sp>
      <p:sp>
        <p:nvSpPr>
          <p:cNvPr id="6" name="Text Placeholder 2"/>
          <p:cNvSpPr>
            <a:spLocks noGrp="1"/>
          </p:cNvSpPr>
          <p:nvPr/>
        </p:nvSpPr>
        <p:spPr>
          <a:xfrm>
            <a:off x="117956" y="703516"/>
            <a:ext cx="5511340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Basics of Time Series Analysis</a:t>
            </a:r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17957" y="2018346"/>
            <a:ext cx="4305091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Nicoleta Serban, Ph.D. </a:t>
            </a:r>
          </a:p>
        </p:txBody>
      </p:sp>
      <p:sp>
        <p:nvSpPr>
          <p:cNvPr id="8" name="Text Placeholder 4"/>
          <p:cNvSpPr>
            <a:spLocks noGrp="1"/>
          </p:cNvSpPr>
          <p:nvPr/>
        </p:nvSpPr>
        <p:spPr>
          <a:xfrm>
            <a:off x="108550" y="2376336"/>
            <a:ext cx="4305091" cy="25428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1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Associate Professor </a:t>
            </a:r>
          </a:p>
        </p:txBody>
      </p:sp>
      <p:sp>
        <p:nvSpPr>
          <p:cNvPr id="9" name="Text Placeholder 5"/>
          <p:cNvSpPr>
            <a:spLocks noGrp="1"/>
          </p:cNvSpPr>
          <p:nvPr/>
        </p:nvSpPr>
        <p:spPr>
          <a:xfrm>
            <a:off x="117956" y="4102100"/>
            <a:ext cx="4305091" cy="87811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Basic Definition and Examples</a:t>
            </a:r>
            <a:endParaRPr lang="en-US" sz="2000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117956" y="2661666"/>
            <a:ext cx="4305091" cy="322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Stewart School of Industrial and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7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Time Series: Objectives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368393" y="947075"/>
            <a:ext cx="8265119" cy="41110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400" b="1" u="sng" dirty="0">
                <a:latin typeface="Helvetica Neue"/>
              </a:rPr>
              <a:t>Description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Helvetica Neue"/>
              </a:rPr>
              <a:t>Plot the data and obtain simple descriptive measures of the</a:t>
            </a:r>
          </a:p>
          <a:p>
            <a:r>
              <a:rPr lang="en-US" sz="2400" dirty="0">
                <a:latin typeface="Helvetica Neue"/>
              </a:rPr>
              <a:t>main properties of the series.</a:t>
            </a:r>
          </a:p>
          <a:p>
            <a:endParaRPr lang="en-US" sz="2400" dirty="0">
              <a:latin typeface="Helvetica Neue"/>
            </a:endParaRPr>
          </a:p>
          <a:p>
            <a:r>
              <a:rPr lang="en-US" sz="2400" b="1" u="sng" dirty="0">
                <a:latin typeface="Helvetica Neue"/>
              </a:rPr>
              <a:t>Explanation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Helvetica Neue"/>
              </a:rPr>
              <a:t>Find a model to describe the time dependence in data.</a:t>
            </a:r>
          </a:p>
          <a:p>
            <a:endParaRPr lang="en-US" sz="2400" dirty="0">
              <a:latin typeface="Helvetica Neue"/>
            </a:endParaRPr>
          </a:p>
          <a:p>
            <a:r>
              <a:rPr lang="en-US" sz="2400" b="1" u="sng" dirty="0">
                <a:latin typeface="Helvetica Neue"/>
              </a:rPr>
              <a:t>Forecasting</a:t>
            </a:r>
          </a:p>
          <a:p>
            <a:r>
              <a:rPr lang="en-US" sz="2400" dirty="0">
                <a:latin typeface="Helvetica Neue"/>
              </a:rPr>
              <a:t>Given a finite sample from the series (observations), forecast</a:t>
            </a:r>
          </a:p>
          <a:p>
            <a:r>
              <a:rPr lang="en-US" sz="2400" dirty="0">
                <a:latin typeface="Helvetica Neue"/>
              </a:rPr>
              <a:t>the next value or the next several values.</a:t>
            </a:r>
          </a:p>
          <a:p>
            <a:endParaRPr lang="en-US" sz="2400" dirty="0">
              <a:latin typeface="Helvetica Neue"/>
            </a:endParaRPr>
          </a:p>
          <a:p>
            <a:r>
              <a:rPr lang="en-US" sz="2400" b="1" u="sng" dirty="0">
                <a:latin typeface="Helvetica Neue"/>
              </a:rPr>
              <a:t>Control/Tuning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Helvetica Neue"/>
              </a:rPr>
              <a:t>After forecasting, adjust various control/tune parameters.</a:t>
            </a:r>
          </a:p>
          <a:p>
            <a:pPr>
              <a:lnSpc>
                <a:spcPct val="110000"/>
              </a:lnSpc>
            </a:pPr>
            <a:endParaRPr lang="en-US" sz="2200" dirty="0" smtClean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15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Time Series Analysis: Approaches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390905" y="1032475"/>
            <a:ext cx="8265119" cy="41110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>
                <a:latin typeface="Helvetica Neue"/>
              </a:rPr>
              <a:t>Time </a:t>
            </a:r>
            <a:r>
              <a:rPr lang="en-US" sz="2400" b="1" u="sng" dirty="0">
                <a:latin typeface="Helvetica Neue"/>
              </a:rPr>
              <a:t>domain approach</a:t>
            </a:r>
          </a:p>
          <a:p>
            <a:endParaRPr lang="en-US" sz="2400" b="1" u="sng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Assume that correlation between adjacent points in time can be explained through dependence of the current value on past values.</a:t>
            </a:r>
          </a:p>
          <a:p>
            <a:endParaRPr lang="en-US" sz="2400" b="1" u="sng" dirty="0">
              <a:latin typeface="Helvetica Neue"/>
            </a:endParaRPr>
          </a:p>
          <a:p>
            <a:r>
              <a:rPr lang="en-US" sz="2400" b="1" u="sng" dirty="0">
                <a:latin typeface="Helvetica Neue"/>
              </a:rPr>
              <a:t>Frequency domain </a:t>
            </a:r>
            <a:r>
              <a:rPr lang="en-US" sz="2400" b="1" u="sng" dirty="0" smtClean="0">
                <a:latin typeface="Helvetica Neue"/>
              </a:rPr>
              <a:t>approach</a:t>
            </a:r>
          </a:p>
          <a:p>
            <a:endParaRPr lang="en-US" sz="2400" dirty="0" smtClean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 Neue"/>
              </a:rPr>
              <a:t>Characteristics </a:t>
            </a:r>
            <a:r>
              <a:rPr lang="en-US" sz="2400" dirty="0">
                <a:latin typeface="Helvetica Neue"/>
              </a:rPr>
              <a:t>of interest relate to periodic (systematic) sinusoidal variations in the data, often caused by biological, physical, or environmental phenomena.</a:t>
            </a:r>
          </a:p>
          <a:p>
            <a:pPr>
              <a:lnSpc>
                <a:spcPct val="110000"/>
              </a:lnSpc>
            </a:pPr>
            <a:endParaRPr lang="en-US" sz="2200" dirty="0" smtClean="0"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944" y="1032474"/>
            <a:ext cx="8422169" cy="1867479"/>
          </a:xfrm>
          <a:prstGeom prst="rect">
            <a:avLst/>
          </a:prstGeom>
          <a:ln w="1905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5"/>
          <a:stretch/>
        </p:blipFill>
        <p:spPr>
          <a:xfrm>
            <a:off x="1357951" y="1162494"/>
            <a:ext cx="2605548" cy="34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 </a:t>
            </a:r>
            <a:r>
              <a:rPr lang="en-US" sz="3600" dirty="0" smtClean="0"/>
              <a:t>this lesson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1268454"/>
            <a:ext cx="4914900" cy="18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7520052" cy="993775"/>
          </a:xfrm>
        </p:spPr>
        <p:txBody>
          <a:bodyPr/>
          <a:lstStyle/>
          <a:p>
            <a:r>
              <a:rPr lang="en-US" altLang="zh-CN" sz="3600" dirty="0" smtClean="0"/>
              <a:t>Formal Definition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2349" y="1068169"/>
                <a:ext cx="785513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effectLst/>
                    <a:latin typeface="Helvetica Neue"/>
                  </a:rPr>
                  <a:t>A </a:t>
                </a:r>
                <a:r>
                  <a:rPr lang="en-US" sz="2000" i="1" dirty="0" smtClean="0">
                    <a:effectLst/>
                    <a:latin typeface="Helvetica Neue"/>
                  </a:rPr>
                  <a:t>stochastic process </a:t>
                </a:r>
                <a:r>
                  <a:rPr lang="en-US" sz="2000" dirty="0" smtClean="0">
                    <a:effectLst/>
                    <a:latin typeface="Helvetica Neue"/>
                  </a:rPr>
                  <a:t>is a collection of random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 smtClean="0">
                    <a:effectLst/>
                    <a:latin typeface="Helvetica Neue"/>
                  </a:rPr>
                  <a:t>, defined on a probability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effectLst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000" dirty="0" smtClean="0">
                    <a:effectLst/>
                    <a:latin typeface="Helvetica Neue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49" y="1068169"/>
                <a:ext cx="7855131" cy="707886"/>
              </a:xfrm>
              <a:prstGeom prst="rect">
                <a:avLst/>
              </a:prstGeom>
              <a:blipFill>
                <a:blip r:embed="rId3"/>
                <a:stretch>
                  <a:fillRect l="-776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0905" y="2061944"/>
                <a:ext cx="7334377" cy="1015663"/>
              </a:xfrm>
              <a:prstGeom prst="rect">
                <a:avLst/>
              </a:prstGeom>
              <a:ln w="19050">
                <a:solidFill>
                  <a:srgbClr val="1F497D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effectLst/>
                    <a:latin typeface="Helvetica Neue"/>
                  </a:rPr>
                  <a:t>A </a:t>
                </a:r>
                <a:r>
                  <a:rPr lang="en-US" sz="2000" i="1" dirty="0" smtClean="0">
                    <a:effectLst/>
                    <a:latin typeface="Helvetica Neue"/>
                  </a:rPr>
                  <a:t>time series </a:t>
                </a:r>
                <a:r>
                  <a:rPr lang="en-US" sz="2000" dirty="0" smtClean="0">
                    <a:effectLst/>
                    <a:latin typeface="Helvetica Neue"/>
                  </a:rPr>
                  <a:t>is a stochastic process in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effectLst/>
                    <a:latin typeface="Helvetica Neue"/>
                  </a:rPr>
                  <a:t> is a set of time points, usually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charset="0"/>
                        </a:rPr>
                        <m:t>𝑇</m:t>
                      </m:r>
                      <m:r>
                        <a:rPr lang="en-US" sz="2000" b="0" i="1" smtClean="0">
                          <a:effectLst/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charset="0"/>
                            </a:rPr>
                            <m:t>0, </m:t>
                          </m:r>
                          <m:r>
                            <a:rPr lang="en-US" sz="2000" b="0" i="1" smtClean="0">
                              <a:effectLst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±1, ±2, .. .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charset="0"/>
                            </a:rPr>
                            <m:t>1, 2, 3, .. .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charset="0"/>
                        </a:rPr>
                        <m:t>, </m:t>
                      </m:r>
                      <m:d>
                        <m:dPr>
                          <m:begChr m:val="["/>
                          <m:endChr m:val=""/>
                          <m:ctrlPr>
                            <a:rPr lang="pt-BR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charset="0"/>
                            </a:rPr>
                            <m:t>0,</m:t>
                          </m:r>
                          <m:d>
                            <m:dPr>
                              <m:begChr m:val=""/>
                              <m:ctrlPr>
                                <a:rPr lang="de-DE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e>
                          </m:d>
                          <m:r>
                            <a:rPr lang="en-US" sz="2000" b="0" i="1" smtClean="0">
                              <a:effectLst/>
                              <a:latin typeface="Cambria Math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effectLst/>
                              <a:latin typeface="Cambria Math" charset="0"/>
                            </a:rPr>
                            <m:t>or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effectLst/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s-I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effectLst/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∞, 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Helvetica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05" y="2061944"/>
                <a:ext cx="7334377" cy="1015663"/>
              </a:xfrm>
              <a:prstGeom prst="rect">
                <a:avLst/>
              </a:prstGeom>
              <a:blipFill>
                <a:blip r:embed="rId4"/>
                <a:stretch>
                  <a:fillRect l="-746" t="-1765" b="-72941"/>
                </a:stretch>
              </a:blipFill>
              <a:ln w="19050">
                <a:solidFill>
                  <a:srgbClr val="1F497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52349" y="3518267"/>
            <a:ext cx="7611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effectLst/>
                <a:latin typeface="Helvetica Neue"/>
              </a:rPr>
              <a:t>Note</a:t>
            </a:r>
            <a:r>
              <a:rPr lang="en-US" sz="2000" dirty="0" smtClean="0">
                <a:effectLst/>
                <a:latin typeface="Helvetica Neue"/>
              </a:rPr>
              <a:t>: The term “time series” is also used to refer to the realization of such a process (observed time series).</a:t>
            </a:r>
            <a:endParaRPr lang="en-US" sz="200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818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Example: Time Series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344539" y="970929"/>
            <a:ext cx="8265119" cy="4111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</a:rPr>
              <a:t>Monthly sales of Australian red wine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</a:rPr>
              <a:t>Monthly </a:t>
            </a:r>
            <a:r>
              <a:rPr lang="en-US" sz="2200" dirty="0">
                <a:latin typeface="Helvetica Neue"/>
              </a:rPr>
              <a:t>accidental deaths in the U.S</a:t>
            </a:r>
            <a:r>
              <a:rPr lang="en-US" sz="2200" dirty="0" smtClean="0">
                <a:latin typeface="Helvetica Neue"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</a:rPr>
              <a:t>Daily </a:t>
            </a:r>
            <a:r>
              <a:rPr lang="en-US" sz="2200" dirty="0">
                <a:latin typeface="Helvetica Neue"/>
              </a:rPr>
              <a:t>Average Temperature from La </a:t>
            </a:r>
            <a:r>
              <a:rPr lang="en-US" sz="2200" dirty="0" err="1">
                <a:latin typeface="Helvetica Neue"/>
              </a:rPr>
              <a:t>Harpe</a:t>
            </a:r>
            <a:r>
              <a:rPr lang="en-US" sz="2200" dirty="0">
                <a:latin typeface="Helvetica Neue"/>
              </a:rPr>
              <a:t> station in </a:t>
            </a:r>
            <a:r>
              <a:rPr lang="en-US" sz="2200" dirty="0" smtClean="0">
                <a:latin typeface="Helvetica Neue"/>
              </a:rPr>
              <a:t>Hancock County</a:t>
            </a:r>
            <a:r>
              <a:rPr lang="en-US" sz="2200" dirty="0">
                <a:latin typeface="Helvetica Neue"/>
              </a:rPr>
              <a:t>, </a:t>
            </a:r>
            <a:r>
              <a:rPr lang="en-US" sz="2200" dirty="0" smtClean="0">
                <a:latin typeface="Helvetica Neue"/>
              </a:rPr>
              <a:t>Illinois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</a:rPr>
              <a:t>Daily stock price </a:t>
            </a:r>
            <a:r>
              <a:rPr lang="en-US" sz="2200" dirty="0">
                <a:latin typeface="Helvetica Neue"/>
              </a:rPr>
              <a:t>of </a:t>
            </a:r>
            <a:r>
              <a:rPr lang="en-US" sz="2200" dirty="0" smtClean="0">
                <a:latin typeface="Helvetica Neue"/>
              </a:rPr>
              <a:t> IBM stock 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</a:rPr>
              <a:t>US </a:t>
            </a:r>
            <a:r>
              <a:rPr lang="en-US" sz="2200" dirty="0">
                <a:latin typeface="Helvetica Neue"/>
              </a:rPr>
              <a:t>monthly interest </a:t>
            </a:r>
            <a:r>
              <a:rPr lang="en-US" sz="2200" dirty="0" smtClean="0">
                <a:latin typeface="Helvetica Neue"/>
              </a:rPr>
              <a:t>rates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</a:rPr>
              <a:t>US </a:t>
            </a:r>
            <a:r>
              <a:rPr lang="en-US" sz="2200" dirty="0">
                <a:latin typeface="Helvetica Neue"/>
              </a:rPr>
              <a:t>yearly GDP </a:t>
            </a:r>
            <a:endParaRPr lang="en-US" sz="2200" dirty="0" smtClean="0">
              <a:latin typeface="Helvetica Neue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</a:rPr>
              <a:t>1-minute </a:t>
            </a:r>
            <a:r>
              <a:rPr lang="en-US" sz="2200" dirty="0">
                <a:latin typeface="Helvetica Neue"/>
              </a:rPr>
              <a:t>intraday </a:t>
            </a:r>
            <a:r>
              <a:rPr lang="en-US" sz="2200" dirty="0" smtClean="0">
                <a:latin typeface="Helvetica Neue"/>
              </a:rPr>
              <a:t>S&amp;P500 return   </a:t>
            </a:r>
            <a:endParaRPr lang="en-US" sz="2200" dirty="0">
              <a:latin typeface="Helvetica Neue"/>
            </a:endParaRPr>
          </a:p>
          <a:p>
            <a:pPr lvl="1" indent="0">
              <a:lnSpc>
                <a:spcPct val="110000"/>
              </a:lnSpc>
              <a:buNone/>
            </a:pPr>
            <a:endParaRPr lang="en-US" sz="2200" dirty="0">
              <a:solidFill>
                <a:prstClr val="black"/>
              </a:solidFill>
              <a:latin typeface="Helvetica Neue"/>
            </a:endParaRPr>
          </a:p>
          <a:p>
            <a:pPr>
              <a:lnSpc>
                <a:spcPct val="110000"/>
              </a:lnSpc>
            </a:pPr>
            <a:endParaRPr lang="en-US" sz="2200" dirty="0" smtClean="0">
              <a:latin typeface="Helvetica Neue"/>
            </a:endParaRPr>
          </a:p>
          <a:p>
            <a:pPr lvl="1" indent="0">
              <a:lnSpc>
                <a:spcPct val="110000"/>
              </a:lnSpc>
              <a:buNone/>
            </a:pPr>
            <a:endParaRPr lang="en-US" sz="2200" dirty="0" smtClean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449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Time Series: Characteristics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368393" y="947075"/>
            <a:ext cx="8265119" cy="41110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Helvetica Neue"/>
              </a:rPr>
              <a:t>T</a:t>
            </a:r>
            <a:r>
              <a:rPr lang="en-US" sz="2200" b="1" dirty="0" smtClean="0">
                <a:latin typeface="Helvetica Neue"/>
              </a:rPr>
              <a:t>rend</a:t>
            </a:r>
            <a:r>
              <a:rPr lang="en-US" sz="2200" dirty="0" smtClean="0">
                <a:latin typeface="Helvetica Neue"/>
              </a:rPr>
              <a:t>: </a:t>
            </a:r>
            <a:r>
              <a:rPr lang="en-US" sz="2200" dirty="0">
                <a:latin typeface="Helvetica Neue"/>
              </a:rPr>
              <a:t>long-term increase or decrease in the </a:t>
            </a:r>
            <a:r>
              <a:rPr lang="en-US" sz="2200" dirty="0" smtClean="0">
                <a:latin typeface="Helvetica Neue"/>
              </a:rPr>
              <a:t>data over time</a:t>
            </a:r>
            <a:endParaRPr lang="en-US" sz="2200" dirty="0">
              <a:latin typeface="Helvetica Neue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Helvetica Neue"/>
              </a:rPr>
              <a:t>Seasonality</a:t>
            </a:r>
            <a:r>
              <a:rPr lang="en-US" sz="2200" dirty="0" smtClean="0">
                <a:latin typeface="Helvetica Neue"/>
              </a:rPr>
              <a:t>: </a:t>
            </a:r>
            <a:r>
              <a:rPr lang="en-US" sz="2200" dirty="0">
                <a:latin typeface="Helvetica Neue"/>
              </a:rPr>
              <a:t>influenced by seasonal factors (e.g. quarter of the </a:t>
            </a:r>
            <a:r>
              <a:rPr lang="en-US" sz="2200" dirty="0" smtClean="0">
                <a:latin typeface="Helvetica Neue"/>
              </a:rPr>
              <a:t>year, month</a:t>
            </a:r>
            <a:r>
              <a:rPr lang="en-US" sz="2200" dirty="0">
                <a:latin typeface="Helvetica Neue"/>
              </a:rPr>
              <a:t>, or day of the </a:t>
            </a:r>
            <a:r>
              <a:rPr lang="en-US" sz="2200" dirty="0" smtClean="0">
                <a:latin typeface="Helvetica Neue"/>
              </a:rPr>
              <a:t>week)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Helvetica Neue"/>
              </a:rPr>
              <a:t>Periodicity</a:t>
            </a:r>
            <a:r>
              <a:rPr lang="en-US" sz="2200" dirty="0" smtClean="0">
                <a:latin typeface="Helvetica Neue"/>
              </a:rPr>
              <a:t>: </a:t>
            </a:r>
            <a:r>
              <a:rPr lang="en-US" sz="2200" dirty="0">
                <a:latin typeface="Helvetica Neue"/>
              </a:rPr>
              <a:t>exact repetition in regular pattern (seasonal series </a:t>
            </a:r>
            <a:r>
              <a:rPr lang="en-US" sz="2200" dirty="0" smtClean="0">
                <a:latin typeface="Helvetica Neue"/>
              </a:rPr>
              <a:t>often called </a:t>
            </a:r>
            <a:r>
              <a:rPr lang="en-US" sz="2200" dirty="0">
                <a:latin typeface="Helvetica Neue"/>
              </a:rPr>
              <a:t>periodic, although they do not exactly repeat </a:t>
            </a:r>
            <a:r>
              <a:rPr lang="en-US" sz="2200" dirty="0" smtClean="0">
                <a:latin typeface="Helvetica Neue"/>
              </a:rPr>
              <a:t>themselves)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Helvetica Neue"/>
              </a:rPr>
              <a:t>Cyclical trend</a:t>
            </a:r>
            <a:r>
              <a:rPr lang="en-US" sz="2200" dirty="0" smtClean="0">
                <a:latin typeface="Helvetica Neue"/>
              </a:rPr>
              <a:t>: </a:t>
            </a:r>
            <a:r>
              <a:rPr lang="en-US" sz="2200" dirty="0">
                <a:latin typeface="Helvetica Neue"/>
              </a:rPr>
              <a:t>data exhibit rises and falls that are not of a fixed </a:t>
            </a:r>
            <a:r>
              <a:rPr lang="en-US" sz="2200" dirty="0" smtClean="0">
                <a:latin typeface="Helvetica Neue"/>
              </a:rPr>
              <a:t>period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Helvetica Neue"/>
              </a:rPr>
              <a:t>Heteroskedasticity</a:t>
            </a:r>
            <a:r>
              <a:rPr lang="en-US" sz="2200" dirty="0" smtClean="0">
                <a:latin typeface="Helvetica Neue"/>
              </a:rPr>
              <a:t>: varying variance</a:t>
            </a:r>
            <a:r>
              <a:rPr lang="en-US" sz="2200" dirty="0">
                <a:latin typeface="Helvetica Neue"/>
              </a:rPr>
              <a:t> </a:t>
            </a:r>
            <a:r>
              <a:rPr lang="en-US" sz="2200" dirty="0" smtClean="0">
                <a:latin typeface="Helvetica Neue"/>
              </a:rPr>
              <a:t>with time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Helvetica Neue"/>
              </a:rPr>
              <a:t>Dependence</a:t>
            </a:r>
            <a:r>
              <a:rPr lang="en-US" sz="2200" dirty="0" smtClean="0">
                <a:latin typeface="Helvetica Neue"/>
              </a:rPr>
              <a:t>: positive (</a:t>
            </a:r>
            <a:r>
              <a:rPr lang="en-US" sz="2200" dirty="0">
                <a:latin typeface="Helvetica Neue"/>
              </a:rPr>
              <a:t>successive observations are similar) or </a:t>
            </a:r>
            <a:r>
              <a:rPr lang="en-US" sz="2200" dirty="0" smtClean="0">
                <a:latin typeface="Helvetica Neue"/>
              </a:rPr>
              <a:t>negative (successive </a:t>
            </a:r>
            <a:r>
              <a:rPr lang="en-US" sz="2200" dirty="0">
                <a:latin typeface="Helvetica Neue"/>
              </a:rPr>
              <a:t>observations are dissimilar)</a:t>
            </a:r>
          </a:p>
          <a:p>
            <a:pPr>
              <a:lnSpc>
                <a:spcPct val="110000"/>
              </a:lnSpc>
            </a:pPr>
            <a:endParaRPr lang="en-US" sz="2200" dirty="0" smtClean="0">
              <a:latin typeface="Helvetica Neue"/>
            </a:endParaRPr>
          </a:p>
          <a:p>
            <a:pPr lvl="1" indent="0">
              <a:lnSpc>
                <a:spcPct val="110000"/>
              </a:lnSpc>
              <a:buNone/>
            </a:pPr>
            <a:endParaRPr lang="en-US" sz="2200" dirty="0" smtClean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335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Example: GDP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1095181"/>
            <a:ext cx="7904498" cy="35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Example: Daily IBM Stock Price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7" y="984877"/>
            <a:ext cx="8096666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Example: S&amp;P500 Intraday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87" y="890955"/>
            <a:ext cx="7087239" cy="41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Is Time Series Analysis Necessary?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latin typeface="Helvetica Neue"/>
                  </a:rPr>
                  <a:t>Time Series ⇒ Dependence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Helvetica Neue"/>
                  </a:rPr>
                  <a:t>D</a:t>
                </a:r>
                <a:r>
                  <a:rPr lang="en-US" sz="2200" dirty="0" smtClean="0">
                    <a:latin typeface="Helvetica Neue"/>
                  </a:rPr>
                  <a:t>ata </a:t>
                </a:r>
                <a:r>
                  <a:rPr lang="en-US" sz="2200" dirty="0">
                    <a:latin typeface="Helvetica Neue"/>
                  </a:rPr>
                  <a:t>redundancy: number of degrees of freedom is </a:t>
                </a:r>
                <a:r>
                  <a:rPr lang="en-US" sz="2200" dirty="0" smtClean="0">
                    <a:latin typeface="Helvetica Neue"/>
                  </a:rPr>
                  <a:t>smaller than </a:t>
                </a:r>
                <a:r>
                  <a:rPr lang="en-US" sz="2200" dirty="0">
                    <a:latin typeface="Helvetica Neue"/>
                  </a:rPr>
                  <a:t>T (T is the number of observations</a:t>
                </a:r>
                <a:r>
                  <a:rPr lang="en-US" sz="2200" dirty="0" smtClean="0">
                    <a:latin typeface="Helvetica Neue"/>
                  </a:rPr>
                  <a:t>)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Helvetica Neue"/>
                  </a:rPr>
                  <a:t>Data sampling: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>
                    <a:latin typeface="Helvetica Neue"/>
                  </a:rPr>
                  <a:t> concentrated about a small part of </a:t>
                </a:r>
                <a:r>
                  <a:rPr lang="en-US" sz="2200" dirty="0" smtClean="0">
                    <a:latin typeface="Helvetica Neue"/>
                  </a:rPr>
                  <a:t>the probability space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b="1" dirty="0">
                    <a:latin typeface="Helvetica Neue"/>
                  </a:rPr>
                  <a:t>Ignoring dependence leads to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Helvetica Neue"/>
                  </a:rPr>
                  <a:t>I</a:t>
                </a:r>
                <a:r>
                  <a:rPr lang="en-US" sz="2200" dirty="0" smtClean="0">
                    <a:latin typeface="Helvetica Neue"/>
                  </a:rPr>
                  <a:t>nefficient </a:t>
                </a:r>
                <a:r>
                  <a:rPr lang="en-US" sz="2200" dirty="0">
                    <a:latin typeface="Helvetica Neue"/>
                  </a:rPr>
                  <a:t>estimates of regression </a:t>
                </a:r>
                <a:r>
                  <a:rPr lang="en-US" sz="2200" dirty="0" smtClean="0">
                    <a:latin typeface="Helvetica Neue"/>
                  </a:rPr>
                  <a:t>parameters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Helvetica Neue"/>
                  </a:rPr>
                  <a:t>P</a:t>
                </a:r>
                <a:r>
                  <a:rPr lang="en-US" sz="2200" dirty="0" smtClean="0">
                    <a:latin typeface="Helvetica Neue"/>
                  </a:rPr>
                  <a:t>oor predictions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Helvetica Neue"/>
                  </a:rPr>
                  <a:t>S</a:t>
                </a:r>
                <a:r>
                  <a:rPr lang="en-US" sz="2200" dirty="0" smtClean="0">
                    <a:latin typeface="Helvetica Neue"/>
                  </a:rPr>
                  <a:t>tandard </a:t>
                </a:r>
                <a:r>
                  <a:rPr lang="en-US" sz="2200" dirty="0">
                    <a:latin typeface="Helvetica Neue"/>
                  </a:rPr>
                  <a:t>errors unrealistically small (too narrow CI </a:t>
                </a:r>
                <a:r>
                  <a:rPr lang="en-US" sz="2200" dirty="0" smtClean="0">
                    <a:latin typeface="Helvetica Neue"/>
                  </a:rPr>
                  <a:t>⇒ improper </a:t>
                </a:r>
                <a:r>
                  <a:rPr lang="en-US" sz="2200" dirty="0">
                    <a:latin typeface="Helvetica Neue"/>
                  </a:rPr>
                  <a:t>inferences</a:t>
                </a:r>
                <a:r>
                  <a:rPr lang="en-US" sz="2200" dirty="0" smtClean="0">
                    <a:latin typeface="Helvetica Neue"/>
                  </a:rPr>
                  <a:t>)</a:t>
                </a:r>
                <a:endParaRPr lang="en-US" sz="2200" dirty="0">
                  <a:latin typeface="Helvetica Neue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  <a:blipFill>
                <a:blip r:embed="rId3"/>
                <a:stretch>
                  <a:fillRect l="-959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347E77A7-2B37-4C4C-98D0-4FAA10DB4A58}"/>
    </a:ext>
  </a:extLst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001C2D1D-E3C7-1F40-85E2-5B0FD0A83E00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C8FB9013-53DF-0348-872B-A68C29C4A68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4" ma:contentTypeDescription="Create a new document." ma:contentTypeScope="" ma:versionID="93db545676783a71a92c456b471b0a8b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targetNamespace="http://schemas.microsoft.com/office/2006/metadata/properties" ma:root="true" ma:fieldsID="1e1586ca1b53aa448b4e9fddfe24baf2" ns1:_="" ns2:_="">
    <xsd:import namespace="http://schemas.microsoft.com/sharepoint/v3"/>
    <xsd:import namespace="b057fda7-913b-4ab6-8820-932873bcd66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66AAC9-B2D0-46BD-87E7-92BBFA7E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B8D62D-BE99-40AF-BF97-BFAE812B12CE}">
  <ds:schemaRefs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b057fda7-913b-4ab6-8820-932873bcd66c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28EF043-B0E6-49AE-B312-D395614284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16722</TotalTime>
  <Words>419</Words>
  <Application>Microsoft Office PowerPoint</Application>
  <PresentationFormat>On-screen Show (16:9)</PresentationFormat>
  <Paragraphs>73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MS PGothic</vt:lpstr>
      <vt:lpstr>宋体</vt:lpstr>
      <vt:lpstr>Arial</vt:lpstr>
      <vt:lpstr>Calibri</vt:lpstr>
      <vt:lpstr>Cambria Math</vt:lpstr>
      <vt:lpstr>Helvetica</vt:lpstr>
      <vt:lpstr>Helvetica Neue</vt:lpstr>
      <vt:lpstr>Vitesse</vt:lpstr>
      <vt:lpstr>Vitesse Bold</vt:lpstr>
      <vt:lpstr>Vitesse Book</vt:lpstr>
      <vt:lpstr>Vitesse Medium</vt:lpstr>
      <vt:lpstr>Vitesse Thin</vt:lpstr>
      <vt:lpstr>1_Office Theme</vt:lpstr>
      <vt:lpstr>Full Page Layout</vt:lpstr>
      <vt:lpstr>Half Page Slash</vt:lpstr>
      <vt:lpstr>3_Office Theme</vt:lpstr>
      <vt:lpstr>2_Office Theme</vt:lpstr>
      <vt:lpstr>PowerPoint Presentation</vt:lpstr>
      <vt:lpstr>About this lesson</vt:lpstr>
      <vt:lpstr>Formal Definition</vt:lpstr>
      <vt:lpstr>Example: Time Series</vt:lpstr>
      <vt:lpstr>Time Series: Characteristics</vt:lpstr>
      <vt:lpstr>Example: GDP</vt:lpstr>
      <vt:lpstr>Example: Daily IBM Stock Price</vt:lpstr>
      <vt:lpstr>Example: S&amp;P500 Intraday</vt:lpstr>
      <vt:lpstr>Is Time Series Analysis Necessary?</vt:lpstr>
      <vt:lpstr>Time Series: Objectives</vt:lpstr>
      <vt:lpstr>Time Series Analysis: Approaches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Serban, Nicoleta</dc:creator>
  <cp:lastModifiedBy>Serban, Nicoleta</cp:lastModifiedBy>
  <cp:revision>850</cp:revision>
  <dcterms:modified xsi:type="dcterms:W3CDTF">2017-09-14T14:29:31Z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