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  <p:sldMasterId id="2147483690" r:id="rId5"/>
    <p:sldMasterId id="2147483684" r:id="rId6"/>
    <p:sldMasterId id="2147483654" r:id="rId7"/>
    <p:sldMasterId id="2147483652" r:id="rId8"/>
  </p:sldMasterIdLst>
  <p:notesMasterIdLst>
    <p:notesMasterId r:id="rId19"/>
  </p:notesMasterIdLst>
  <p:handoutMasterIdLst>
    <p:handoutMasterId r:id="rId20"/>
  </p:handoutMasterIdLst>
  <p:sldIdLst>
    <p:sldId id="434" r:id="rId9"/>
    <p:sldId id="408" r:id="rId10"/>
    <p:sldId id="507" r:id="rId11"/>
    <p:sldId id="514" r:id="rId12"/>
    <p:sldId id="508" r:id="rId13"/>
    <p:sldId id="511" r:id="rId14"/>
    <p:sldId id="512" r:id="rId15"/>
    <p:sldId id="513" r:id="rId16"/>
    <p:sldId id="515" r:id="rId17"/>
    <p:sldId id="425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434"/>
            <p14:sldId id="408"/>
            <p14:sldId id="507"/>
            <p14:sldId id="514"/>
            <p14:sldId id="508"/>
            <p14:sldId id="511"/>
            <p14:sldId id="512"/>
            <p14:sldId id="513"/>
            <p14:sldId id="515"/>
            <p14:sldId id="4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gueroa, Shabana" initials="FS" lastIdx="16" clrIdx="0">
    <p:extLst/>
  </p:cmAuthor>
  <p:cmAuthor id="2" name="Figueroa, Shabana" initials="FS [2]" lastIdx="1" clrIdx="1">
    <p:extLst/>
  </p:cmAuthor>
  <p:cmAuthor id="3" name="Serban, Nicoleta" initials="SN" lastIdx="11" clrIdx="2">
    <p:extLst/>
  </p:cmAuthor>
  <p:cmAuthor id="4" name="Hu, Rui" initials="HR" lastIdx="1" clrIdx="3">
    <p:extLst/>
  </p:cmAuthor>
  <p:cmAuthor id="5" name="Hu, Rui" initials="HR [2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8E4221"/>
    <a:srgbClr val="3F6CAF"/>
    <a:srgbClr val="984807"/>
    <a:srgbClr val="993200"/>
    <a:srgbClr val="F8FFF1"/>
    <a:srgbClr val="EEB211"/>
    <a:srgbClr val="000000"/>
    <a:srgbClr val="F7FFEE"/>
    <a:srgbClr val="F5F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12" autoAdjust="0"/>
    <p:restoredTop sz="89892" autoAdjust="0"/>
  </p:normalViewPr>
  <p:slideViewPr>
    <p:cSldViewPr snapToGrid="0">
      <p:cViewPr varScale="1">
        <p:scale>
          <a:sx n="133" d="100"/>
          <a:sy n="133" d="100"/>
        </p:scale>
        <p:origin x="1256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040" y="8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20" Type="http://schemas.openxmlformats.org/officeDocument/2006/relationships/handoutMaster" Target="handoutMasters/handoutMaster1.xml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9/15/17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738FA-185A-CF4F-BD02-7990310E47F3}" type="datetimeFigureOut">
              <a:rPr lang="en-US" smtClean="0"/>
              <a:t>9/15/17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F7A93-C87A-E149-BF89-5D793380F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7A93-C87A-E149-BF89-5D793380F19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78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32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76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27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56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78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92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9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211138" y="592138"/>
            <a:ext cx="4502150" cy="34782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2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274639"/>
            <a:ext cx="5520941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28650" y="1436689"/>
            <a:ext cx="4375430" cy="2994025"/>
          </a:xfrm>
          <a:prstGeom prst="rect">
            <a:avLst/>
          </a:prstGeom>
        </p:spPr>
        <p:txBody>
          <a:bodyPr/>
          <a:lstStyle>
            <a:lvl1pPr>
              <a:defRPr>
                <a:latin typeface="Vitesse Book" charset="0"/>
                <a:ea typeface="Vitesse Book" charset="0"/>
                <a:cs typeface="Vitesse Book" charset="0"/>
              </a:defRPr>
            </a:lvl1pPr>
            <a:lvl2pPr>
              <a:defRPr>
                <a:latin typeface="Vitesse Book" charset="0"/>
                <a:ea typeface="Vitesse Book" charset="0"/>
                <a:cs typeface="Vitesse Book" charset="0"/>
              </a:defRPr>
            </a:lvl2pPr>
            <a:lvl3pPr>
              <a:defRPr>
                <a:latin typeface="Vitesse Book" charset="0"/>
                <a:ea typeface="Vitesse Book" charset="0"/>
                <a:cs typeface="Vitesse Book" charset="0"/>
              </a:defRPr>
            </a:lvl3pPr>
            <a:lvl4pPr>
              <a:defRPr>
                <a:latin typeface="Vitesse Book" charset="0"/>
                <a:ea typeface="Vitesse Book" charset="0"/>
                <a:cs typeface="Vitesse Book" charset="0"/>
              </a:defRPr>
            </a:lvl4pPr>
            <a:lvl5pPr>
              <a:defRPr>
                <a:latin typeface="Vitesse Book" charset="0"/>
                <a:ea typeface="Vitesse Book" charset="0"/>
                <a:cs typeface="Vitesse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1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3" y="796334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25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 smtClean="0"/>
              <a:t>Module Name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6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342900" rtl="0" eaLnBrk="1" latinLnBrk="0" hangingPunct="1">
              <a:lnSpc>
                <a:spcPts val="1050"/>
              </a:lnSpc>
              <a:spcBef>
                <a:spcPct val="20000"/>
              </a:spcBef>
              <a:buFont typeface="Arial"/>
              <a:buNone/>
              <a:defRPr lang="en-US" sz="18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6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smtClean="0"/>
              <a:t>Title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4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Lesson name: e.g. R Examples</a:t>
            </a:r>
          </a:p>
          <a:p>
            <a:pPr lvl="0"/>
            <a:r>
              <a:rPr lang="en-US" dirty="0" err="1" smtClean="0"/>
              <a:t>Subname</a:t>
            </a:r>
            <a:r>
              <a:rPr lang="en-US" dirty="0" smtClean="0"/>
              <a:t> if applicable (e.g. Part II)</a:t>
            </a:r>
          </a:p>
          <a:p>
            <a:pPr lvl="0"/>
            <a:endParaRPr lang="en-US" dirty="0" smtClean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9" y="2896114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School Name</a:t>
            </a:r>
          </a:p>
          <a:p>
            <a:pPr lvl="0"/>
            <a:endParaRPr lang="en-US" dirty="0" smtClean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51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35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2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2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05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4"/>
            <a:ext cx="4705350" cy="3562526"/>
          </a:xfrm>
          <a:prstGeom prst="rect">
            <a:avLst/>
          </a:prstGeom>
        </p:spPr>
        <p:txBody>
          <a:bodyPr/>
          <a:lstStyle>
            <a:lvl1pPr marL="214313" indent="-214313">
              <a:buFont typeface="Arial"/>
              <a:buChar char="•"/>
              <a:defRPr sz="15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text.</a:t>
            </a:r>
          </a:p>
          <a:p>
            <a:endParaRPr lang="en-US" sz="135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35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35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350" dirty="0" smtClean="0"/>
              <a:t>remaining essentially unchanged. </a:t>
            </a:r>
            <a:endParaRPr lang="en-US" sz="135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104932"/>
            <a:ext cx="4213956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9752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823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5520941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28649" y="1436688"/>
            <a:ext cx="4375430" cy="2994025"/>
          </a:xfrm>
          <a:prstGeom prst="rect">
            <a:avLst/>
          </a:prstGeom>
        </p:spPr>
        <p:txBody>
          <a:bodyPr/>
          <a:lstStyle>
            <a:lvl1pPr>
              <a:defRPr>
                <a:latin typeface="Vitesse Book" charset="0"/>
                <a:ea typeface="Vitesse Book" charset="0"/>
                <a:cs typeface="Vitesse Book" charset="0"/>
              </a:defRPr>
            </a:lvl1pPr>
            <a:lvl2pPr>
              <a:defRPr>
                <a:latin typeface="Vitesse Book" charset="0"/>
                <a:ea typeface="Vitesse Book" charset="0"/>
                <a:cs typeface="Vitesse Book" charset="0"/>
              </a:defRPr>
            </a:lvl2pPr>
            <a:lvl3pPr>
              <a:defRPr>
                <a:latin typeface="Vitesse Book" charset="0"/>
                <a:ea typeface="Vitesse Book" charset="0"/>
                <a:cs typeface="Vitesse Book" charset="0"/>
              </a:defRPr>
            </a:lvl3pPr>
            <a:lvl4pPr>
              <a:defRPr>
                <a:latin typeface="Vitesse Book" charset="0"/>
                <a:ea typeface="Vitesse Book" charset="0"/>
                <a:cs typeface="Vitesse Book" charset="0"/>
              </a:defRPr>
            </a:lvl4pPr>
            <a:lvl5pPr>
              <a:defRPr>
                <a:latin typeface="Vitesse Book" charset="0"/>
                <a:ea typeface="Vitesse Book" charset="0"/>
                <a:cs typeface="Vitesse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8327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02E78-3C88-9A40-B579-FA4DB2691E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39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241300" y="492125"/>
            <a:ext cx="4491474" cy="3657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34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F0668-60AC-E24C-8E50-B74DE0FA4F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3234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5691763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b="1" i="0" kern="1200" dirty="0">
                <a:solidFill>
                  <a:schemeClr val="tx1"/>
                </a:solidFill>
                <a:latin typeface="Vitesse" charset="0"/>
                <a:ea typeface="Vitesse" charset="0"/>
                <a:cs typeface="Vitesse" charset="0"/>
              </a:defRPr>
            </a:lvl1pPr>
          </a:lstStyle>
          <a:p>
            <a:r>
              <a:rPr lang="en-US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268413"/>
            <a:ext cx="497840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4400" kern="1200" dirty="0">
                <a:solidFill>
                  <a:srgbClr val="EEB21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pPr lvl="0"/>
            <a:r>
              <a:rPr lang="en-US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2435697"/>
            <a:ext cx="4305091" cy="358335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Vitesse Book" charset="0"/>
                <a:ea typeface="Vitesse Book" charset="0"/>
                <a:cs typeface="Vitesse Book" charset="0"/>
              </a:defRPr>
            </a:lvl1pPr>
          </a:lstStyle>
          <a:p>
            <a:pPr lvl="0"/>
            <a:r>
              <a:rPr lang="en-US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8649" y="4145592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Vitesse Thin" charset="0"/>
                <a:ea typeface="Vitesse Thin" charset="0"/>
                <a:cs typeface="Vitesse Thin" charset="0"/>
              </a:defRPr>
            </a:lvl1pPr>
          </a:lstStyle>
          <a:p>
            <a:pPr lvl="0"/>
            <a:r>
              <a:rPr lang="en-US"/>
              <a:t>Lesson name: e.g. R Examples</a:t>
            </a:r>
          </a:p>
          <a:p>
            <a:pPr lvl="0"/>
            <a:r>
              <a:rPr lang="en-US" err="1"/>
              <a:t>Subname</a:t>
            </a:r>
            <a:r>
              <a:rPr lang="en-US"/>
              <a:t> if applicable (e.g. Part II)</a:t>
            </a:r>
          </a:p>
          <a:p>
            <a:pPr lvl="0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28648" y="2758559"/>
            <a:ext cx="4305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i="1">
                <a:latin typeface="Vitesse" charset="0"/>
                <a:ea typeface="Vitesse" charset="0"/>
                <a:cs typeface="Vitesse" charset="0"/>
              </a:rPr>
              <a:t>Title</a:t>
            </a:r>
            <a:r>
              <a:rPr lang="en-US" b="1" i="1" baseline="0">
                <a:latin typeface="Vitesse" charset="0"/>
                <a:ea typeface="Vitesse" charset="0"/>
                <a:cs typeface="Vitesse" charset="0"/>
              </a:rPr>
              <a:t> Goes Here</a:t>
            </a:r>
            <a:endParaRPr lang="en-US" b="1" i="1">
              <a:latin typeface="Vitesse" charset="0"/>
              <a:ea typeface="Vitesse" charset="0"/>
              <a:cs typeface="Vitesse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28648" y="3070264"/>
            <a:ext cx="43050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0" i="0">
                <a:latin typeface="Vitesse Book" charset="0"/>
                <a:ea typeface="Vitesse Book" charset="0"/>
                <a:cs typeface="Vitesse Book" charset="0"/>
              </a:rPr>
              <a:t>School</a:t>
            </a:r>
            <a:r>
              <a:rPr lang="en-US" sz="1600" b="0" i="0" baseline="0">
                <a:latin typeface="Vitesse Book" charset="0"/>
                <a:ea typeface="Vitesse Book" charset="0"/>
                <a:cs typeface="Vitesse Book" charset="0"/>
              </a:rPr>
              <a:t> name goes here</a:t>
            </a:r>
            <a:endParaRPr lang="en-US" sz="1600" b="0" i="0">
              <a:latin typeface="Vitesse Book" charset="0"/>
              <a:ea typeface="Vitesse Book" charset="0"/>
              <a:cs typeface="Vitesse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5520941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28649" y="1436688"/>
            <a:ext cx="4375430" cy="2994025"/>
          </a:xfrm>
          <a:prstGeom prst="rect">
            <a:avLst/>
          </a:prstGeom>
        </p:spPr>
        <p:txBody>
          <a:bodyPr/>
          <a:lstStyle>
            <a:lvl1pPr>
              <a:defRPr>
                <a:latin typeface="Vitesse Book" charset="0"/>
                <a:ea typeface="Vitesse Book" charset="0"/>
                <a:cs typeface="Vitesse Book" charset="0"/>
              </a:defRPr>
            </a:lvl1pPr>
            <a:lvl2pPr>
              <a:defRPr>
                <a:latin typeface="Vitesse Book" charset="0"/>
                <a:ea typeface="Vitesse Book" charset="0"/>
                <a:cs typeface="Vitesse Book" charset="0"/>
              </a:defRPr>
            </a:lvl2pPr>
            <a:lvl3pPr>
              <a:defRPr>
                <a:latin typeface="Vitesse Book" charset="0"/>
                <a:ea typeface="Vitesse Book" charset="0"/>
                <a:cs typeface="Vitesse Book" charset="0"/>
              </a:defRPr>
            </a:lvl3pPr>
            <a:lvl4pPr>
              <a:defRPr>
                <a:latin typeface="Vitesse Book" charset="0"/>
                <a:ea typeface="Vitesse Book" charset="0"/>
                <a:cs typeface="Vitesse Book" charset="0"/>
              </a:defRPr>
            </a:lvl4pPr>
            <a:lvl5pPr>
              <a:defRPr>
                <a:latin typeface="Vitesse Book" charset="0"/>
                <a:ea typeface="Vitesse Book" charset="0"/>
                <a:cs typeface="Vitesse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5350119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b="1" i="0" kern="1200" dirty="0">
                <a:solidFill>
                  <a:schemeClr val="tx1"/>
                </a:solidFill>
                <a:latin typeface="Vitesse" charset="0"/>
                <a:ea typeface="Vitesse" charset="0"/>
                <a:cs typeface="Vitesse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28650" y="1376363"/>
            <a:ext cx="5078814" cy="3286125"/>
          </a:xfrm>
          <a:prstGeom prst="rect">
            <a:avLst/>
          </a:prstGeom>
        </p:spPr>
        <p:txBody>
          <a:bodyPr/>
          <a:lstStyle>
            <a:lvl1pPr>
              <a:defRPr>
                <a:latin typeface="Vitesse Book" charset="0"/>
                <a:ea typeface="Vitesse Book" charset="0"/>
                <a:cs typeface="Vitesse Book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85911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01257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07684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7951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22129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263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 smtClean="0"/>
              <a:t>Module Name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endParaRPr lang="en-US" dirty="0" smtClean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Lesson name: e.g. R Examples</a:t>
            </a:r>
          </a:p>
          <a:p>
            <a:pPr lvl="0"/>
            <a:r>
              <a:rPr lang="en-US" dirty="0" err="1" smtClean="0"/>
              <a:t>Subname</a:t>
            </a:r>
            <a:r>
              <a:rPr lang="en-US" dirty="0" smtClean="0"/>
              <a:t> if applicable (e.g. Part II)</a:t>
            </a:r>
          </a:p>
          <a:p>
            <a:pPr lvl="0"/>
            <a:endParaRPr lang="en-US" dirty="0" smtClean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School Name</a:t>
            </a:r>
          </a:p>
          <a:p>
            <a:pPr lvl="0"/>
            <a:endParaRPr lang="en-US" dirty="0" smtClean="0"/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4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2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 smtClean="0"/>
              <a:t>of the printing and typesetting industry. </a:t>
            </a: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33538" y="1110075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28815" y="1110075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093392"/>
            <a:ext cx="8110832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theme" Target="../theme/theme2.xml"/><Relationship Id="rId10" Type="http://schemas.openxmlformats.org/officeDocument/2006/relationships/image" Target="../media/image4.png"/><Relationship Id="rId11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theme" Target="../theme/theme3.xml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0.xml"/><Relationship Id="rId15" Type="http://schemas.openxmlformats.org/officeDocument/2006/relationships/theme" Target="../theme/theme5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lue-Background-Shape-02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6" name="Picture 15" descr="honeycomb_gradient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15250" cy="5143500"/>
          </a:xfrm>
          <a:prstGeom prst="rect">
            <a:avLst/>
          </a:prstGeom>
        </p:spPr>
      </p:pic>
      <p:pic>
        <p:nvPicPr>
          <p:cNvPr id="12" name="Picture 11" descr="corner_logo_white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80" y="3470730"/>
            <a:ext cx="966919" cy="1672770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28650" y="274638"/>
            <a:ext cx="4686928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4686928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1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Vitesse" charset="0"/>
          <a:ea typeface="Vitesse" charset="0"/>
          <a:cs typeface="Vitesse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oneycomb_gradient.png"/>
          <p:cNvPicPr>
            <a:picLocks noChangeAspect="1"/>
          </p:cNvPicPr>
          <p:nvPr userDrawn="1"/>
        </p:nvPicPr>
        <p:blipFill>
          <a:blip r:embed="rId10" cstate="print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15250" cy="5143500"/>
          </a:xfrm>
          <a:prstGeom prst="rect">
            <a:avLst/>
          </a:prstGeom>
        </p:spPr>
      </p:pic>
      <p:pic>
        <p:nvPicPr>
          <p:cNvPr id="5" name="Picture 4" descr="corner_logo_white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80" y="3470730"/>
            <a:ext cx="966919" cy="167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1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rner_logo_white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80" y="3470730"/>
            <a:ext cx="966919" cy="167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3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-Background-Shape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2" name="Picture 11" descr="corner_logo_whit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80" y="3470730"/>
            <a:ext cx="966919" cy="167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6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rner_logo_blue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182" y="3514154"/>
            <a:ext cx="941818" cy="162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5" r:id="rId2"/>
    <p:sldLayoutId id="2147483668" r:id="rId3"/>
    <p:sldLayoutId id="2147483670" r:id="rId4"/>
    <p:sldLayoutId id="2147483658" r:id="rId5"/>
    <p:sldLayoutId id="2147483649" r:id="rId6"/>
    <p:sldLayoutId id="2147483660" r:id="rId7"/>
    <p:sldLayoutId id="2147483675" r:id="rId8"/>
    <p:sldLayoutId id="2147483676" r:id="rId9"/>
    <p:sldLayoutId id="2147483677" r:id="rId10"/>
    <p:sldLayoutId id="2147483679" r:id="rId11"/>
    <p:sldLayoutId id="2147483680" r:id="rId12"/>
    <p:sldLayoutId id="2147483682" r:id="rId13"/>
    <p:sldLayoutId id="2147483683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117956" y="192005"/>
            <a:ext cx="6149029" cy="71284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Time Series Analysis</a:t>
            </a:r>
          </a:p>
        </p:txBody>
      </p:sp>
      <p:sp>
        <p:nvSpPr>
          <p:cNvPr id="6" name="Text Placeholder 2"/>
          <p:cNvSpPr>
            <a:spLocks noGrp="1"/>
          </p:cNvSpPr>
          <p:nvPr/>
        </p:nvSpPr>
        <p:spPr>
          <a:xfrm>
            <a:off x="117956" y="703516"/>
            <a:ext cx="5511340" cy="54223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Basics of Time Series Analysis</a:t>
            </a:r>
          </a:p>
        </p:txBody>
      </p:sp>
      <p:sp>
        <p:nvSpPr>
          <p:cNvPr id="7" name="Text Placeholder 3"/>
          <p:cNvSpPr>
            <a:spLocks noGrp="1"/>
          </p:cNvSpPr>
          <p:nvPr/>
        </p:nvSpPr>
        <p:spPr>
          <a:xfrm>
            <a:off x="117957" y="2018346"/>
            <a:ext cx="4305091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Nicoleta Serban, Ph.D. </a:t>
            </a:r>
          </a:p>
        </p:txBody>
      </p:sp>
      <p:sp>
        <p:nvSpPr>
          <p:cNvPr id="8" name="Text Placeholder 4"/>
          <p:cNvSpPr>
            <a:spLocks noGrp="1"/>
          </p:cNvSpPr>
          <p:nvPr/>
        </p:nvSpPr>
        <p:spPr>
          <a:xfrm>
            <a:off x="108550" y="2376336"/>
            <a:ext cx="4305091" cy="254281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1" kern="1200" baseline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Associate Professor </a:t>
            </a:r>
          </a:p>
        </p:txBody>
      </p:sp>
      <p:sp>
        <p:nvSpPr>
          <p:cNvPr id="9" name="Text Placeholder 5"/>
          <p:cNvSpPr>
            <a:spLocks noGrp="1"/>
          </p:cNvSpPr>
          <p:nvPr/>
        </p:nvSpPr>
        <p:spPr>
          <a:xfrm>
            <a:off x="117956" y="4102100"/>
            <a:ext cx="4305091" cy="87811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Decomposition: Trend Estimation</a:t>
            </a:r>
            <a:endParaRPr lang="en-US" sz="2000" dirty="0"/>
          </a:p>
        </p:txBody>
      </p:sp>
      <p:sp>
        <p:nvSpPr>
          <p:cNvPr id="10" name="Text Placeholder 6"/>
          <p:cNvSpPr>
            <a:spLocks noGrp="1"/>
          </p:cNvSpPr>
          <p:nvPr/>
        </p:nvSpPr>
        <p:spPr>
          <a:xfrm>
            <a:off x="117956" y="2661666"/>
            <a:ext cx="4305091" cy="322253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Stewart School of Industrial and Systems Engineering</a:t>
            </a:r>
          </a:p>
        </p:txBody>
      </p:sp>
    </p:spTree>
    <p:extLst>
      <p:ext uri="{BB962C8B-B14F-4D97-AF65-F5344CB8AC3E}">
        <p14:creationId xmlns:p14="http://schemas.microsoft.com/office/powerpoint/2010/main" val="114720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05"/>
          <a:stretch/>
        </p:blipFill>
        <p:spPr>
          <a:xfrm>
            <a:off x="1357951" y="1162494"/>
            <a:ext cx="2605548" cy="349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8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About </a:t>
            </a:r>
            <a:r>
              <a:rPr lang="en-US" sz="3600" dirty="0" smtClean="0"/>
              <a:t>this lesson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49" y="1268454"/>
            <a:ext cx="4914900" cy="187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8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pPr algn="l"/>
            <a:r>
              <a:rPr lang="en-US" sz="3600" dirty="0" smtClean="0"/>
              <a:t>Time Series: Basics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68393" y="947075"/>
                <a:ext cx="8265119" cy="4111025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2200" b="1" dirty="0" smtClean="0">
                    <a:latin typeface="Helvetica Neue"/>
                  </a:rPr>
                  <a:t>Data</a:t>
                </a:r>
                <a:r>
                  <a:rPr lang="en-US" sz="2200" dirty="0" smtClean="0">
                    <a:latin typeface="Helvetica Neue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200" dirty="0" smtClean="0">
                    <a:latin typeface="Helvetica Neue"/>
                  </a:rPr>
                  <a:t>where </a:t>
                </a:r>
                <a:r>
                  <a:rPr lang="en-US" sz="2200" i="1" dirty="0" smtClean="0">
                    <a:latin typeface="Helvetica Neue"/>
                  </a:rPr>
                  <a:t>t</a:t>
                </a:r>
                <a:r>
                  <a:rPr lang="en-US" sz="2200" dirty="0" smtClean="0">
                    <a:latin typeface="Helvetica Neue"/>
                  </a:rPr>
                  <a:t> indexes time, e.g. minute, hour, day, month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200" b="1" dirty="0" smtClean="0">
                    <a:latin typeface="Helvetica Neue"/>
                  </a:rPr>
                  <a:t>Model</a:t>
                </a:r>
                <a:r>
                  <a:rPr lang="en-US" sz="2200" dirty="0" smtClean="0">
                    <a:latin typeface="Helvetica Neue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Helvetica Neue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Helvetica Neue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Helvetica Neue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200" dirty="0" smtClean="0">
                  <a:latin typeface="Helvetica Neue"/>
                </a:endParaRP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Helvetica Neue"/>
                  </a:rPr>
                  <a:t> is a trend component;</a:t>
                </a: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>
                    <a:latin typeface="Helvetica Neue"/>
                  </a:rPr>
                  <a:t> is a </a:t>
                </a:r>
                <a:r>
                  <a:rPr lang="en-US" sz="2200" dirty="0" smtClean="0">
                    <a:latin typeface="Helvetica Neue"/>
                  </a:rPr>
                  <a:t>seasonality component with known periodicity </a:t>
                </a:r>
                <a:r>
                  <a:rPr lang="en-US" sz="2200" i="1" dirty="0" smtClean="0">
                    <a:latin typeface="Helvetica Neue"/>
                  </a:rPr>
                  <a:t>d</a:t>
                </a:r>
                <a:r>
                  <a:rPr lang="en-US" sz="2200" dirty="0">
                    <a:latin typeface="Helvetica Neue"/>
                  </a:rPr>
                  <a:t> </a:t>
                </a:r>
                <a:r>
                  <a:rPr lang="en-US" sz="2200" dirty="0" smtClean="0">
                    <a:latin typeface="Helvetica Neue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Helvetica Neue"/>
                  </a:rPr>
                  <a:t>)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2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200" dirty="0" smtClean="0">
                  <a:latin typeface="Helvetica Neue"/>
                </a:endParaRP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>
                    <a:latin typeface="Helvetica Neue"/>
                  </a:rPr>
                  <a:t> is a </a:t>
                </a:r>
                <a:r>
                  <a:rPr lang="en-US" sz="2200" dirty="0" smtClean="0">
                    <a:latin typeface="Helvetica Neue"/>
                  </a:rPr>
                  <a:t>stationary component, i.e.  its probability distribution does </a:t>
                </a:r>
                <a:r>
                  <a:rPr lang="en-US" sz="2200" dirty="0">
                    <a:latin typeface="Helvetica Neue"/>
                  </a:rPr>
                  <a:t>not change when shifted in time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200" b="1" dirty="0" smtClean="0">
                    <a:latin typeface="Helvetica Neue"/>
                  </a:rPr>
                  <a:t>Approach</a:t>
                </a:r>
                <a:r>
                  <a:rPr lang="en-US" sz="2200" dirty="0" smtClean="0">
                    <a:latin typeface="Helvetica Neue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Helvetica Neue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Helvetica Neue"/>
                  </a:rPr>
                  <a:t> are first estimated and subtracted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Helvetica Neue"/>
                  </a:rPr>
                  <a:t> to have left the stationary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Helvetica Neue"/>
                  </a:rPr>
                  <a:t> to be model using time series modeling approaches.</a:t>
                </a: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68393" y="947075"/>
                <a:ext cx="8265119" cy="4111025"/>
              </a:xfrm>
              <a:prstGeom prst="rect">
                <a:avLst/>
              </a:prstGeom>
              <a:blipFill>
                <a:blip r:embed="rId3"/>
                <a:stretch>
                  <a:fillRect l="-959"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57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pPr algn="l"/>
            <a:r>
              <a:rPr lang="en-US" sz="3600" dirty="0" smtClean="0"/>
              <a:t>Time Series: Basics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68393" y="947075"/>
                <a:ext cx="8265119" cy="4111025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2200" b="1" dirty="0" smtClean="0">
                    <a:latin typeface="Helvetica Neue"/>
                  </a:rPr>
                  <a:t>Data</a:t>
                </a:r>
                <a:r>
                  <a:rPr lang="en-US" sz="2200" dirty="0" smtClean="0">
                    <a:latin typeface="Helvetica Neue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200" dirty="0" smtClean="0">
                    <a:latin typeface="Helvetica Neue"/>
                  </a:rPr>
                  <a:t>where </a:t>
                </a:r>
                <a:r>
                  <a:rPr lang="en-US" sz="2200" i="1" dirty="0" smtClean="0">
                    <a:latin typeface="Helvetica Neue"/>
                  </a:rPr>
                  <a:t>t</a:t>
                </a:r>
                <a:r>
                  <a:rPr lang="en-US" sz="2200" dirty="0" smtClean="0">
                    <a:latin typeface="Helvetica Neue"/>
                  </a:rPr>
                  <a:t> indexes time, e.g. minute, hour, day, month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200" b="1" dirty="0" smtClean="0">
                    <a:latin typeface="Helvetica Neue"/>
                  </a:rPr>
                  <a:t>Model</a:t>
                </a:r>
                <a:r>
                  <a:rPr lang="en-US" sz="2200" dirty="0" smtClean="0">
                    <a:latin typeface="Helvetica Neue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Helvetica Neue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Helvetica Neue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Helvetica Neue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200" dirty="0" smtClean="0">
                  <a:latin typeface="Helvetica Neue"/>
                </a:endParaRP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Helvetica Neue"/>
                  </a:rPr>
                  <a:t> is a trend component;</a:t>
                </a: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>
                    <a:latin typeface="Helvetica Neue"/>
                  </a:rPr>
                  <a:t> is a </a:t>
                </a:r>
                <a:r>
                  <a:rPr lang="en-US" sz="2200" dirty="0" smtClean="0">
                    <a:latin typeface="Helvetica Neue"/>
                  </a:rPr>
                  <a:t>seasonality component with known periodicity </a:t>
                </a:r>
                <a:r>
                  <a:rPr lang="en-US" sz="2200" i="1" dirty="0" smtClean="0">
                    <a:latin typeface="Helvetica Neue"/>
                  </a:rPr>
                  <a:t>d</a:t>
                </a:r>
                <a:r>
                  <a:rPr lang="en-US" sz="2200" dirty="0">
                    <a:latin typeface="Helvetica Neue"/>
                  </a:rPr>
                  <a:t> </a:t>
                </a:r>
                <a:r>
                  <a:rPr lang="en-US" sz="2200" dirty="0" smtClean="0">
                    <a:latin typeface="Helvetica Neue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Helvetica Neue"/>
                  </a:rPr>
                  <a:t>)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2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200" dirty="0" smtClean="0">
                  <a:latin typeface="Helvetica Neue"/>
                </a:endParaRP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>
                    <a:latin typeface="Helvetica Neue"/>
                  </a:rPr>
                  <a:t> is a </a:t>
                </a:r>
                <a:r>
                  <a:rPr lang="en-US" sz="2200" dirty="0" smtClean="0">
                    <a:latin typeface="Helvetica Neue"/>
                  </a:rPr>
                  <a:t>stationary component, i.e.  its probability distribution does </a:t>
                </a:r>
                <a:r>
                  <a:rPr lang="en-US" sz="2200" dirty="0">
                    <a:latin typeface="Helvetica Neue"/>
                  </a:rPr>
                  <a:t>not change when shifted in time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200" b="1" dirty="0" smtClean="0">
                    <a:latin typeface="Helvetica Neue"/>
                  </a:rPr>
                  <a:t>Approach</a:t>
                </a:r>
                <a:r>
                  <a:rPr lang="en-US" sz="2200" dirty="0" smtClean="0">
                    <a:latin typeface="Helvetica Neue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Helvetica Neue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Helvetica Neue"/>
                  </a:rPr>
                  <a:t> are first estimated and subtracted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Helvetica Neue"/>
                  </a:rPr>
                  <a:t> to have left the stationary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Helvetica Neue"/>
                  </a:rPr>
                  <a:t> to be model using time series modeling approaches.</a:t>
                </a: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68393" y="947075"/>
                <a:ext cx="8265119" cy="4111025"/>
              </a:xfrm>
              <a:prstGeom prst="rect">
                <a:avLst/>
              </a:prstGeom>
              <a:blipFill>
                <a:blip r:embed="rId3"/>
                <a:stretch>
                  <a:fillRect l="-959"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20831" y="1799925"/>
            <a:ext cx="8331470" cy="416141"/>
          </a:xfrm>
          <a:prstGeom prst="rect">
            <a:avLst/>
          </a:prstGeom>
          <a:ln w="19050">
            <a:solidFill>
              <a:srgbClr val="1F497D"/>
            </a:solidFill>
          </a:ln>
        </p:spPr>
        <p:txBody>
          <a:bodyPr wrap="square">
            <a:spAutoFit/>
          </a:bodyPr>
          <a:lstStyle/>
          <a:p>
            <a:endParaRPr lang="en-US" sz="2000" dirty="0"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26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pPr algn="l"/>
            <a:r>
              <a:rPr lang="en-US" sz="3600" dirty="0" smtClean="0"/>
              <a:t>Time Series: Trend Estimation </a:t>
            </a:r>
            <a:endParaRPr lang="en-US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377101" y="1103830"/>
            <a:ext cx="8265119" cy="37642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b="1" dirty="0">
                <a:latin typeface="Helvetica" charset="0"/>
              </a:rPr>
              <a:t>Elimination of Trend </a:t>
            </a:r>
            <a:r>
              <a:rPr lang="en-US" sz="2400" b="1" dirty="0" smtClean="0">
                <a:latin typeface="Helvetica" charset="0"/>
              </a:rPr>
              <a:t>(no Seasonality)</a:t>
            </a:r>
            <a:endParaRPr lang="en-US" sz="2400" dirty="0">
              <a:latin typeface="Helvetica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Helvetica" charset="0"/>
              </a:rPr>
              <a:t>Estimate trend and remove it, 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Helvetica" charset="0"/>
              </a:rPr>
              <a:t>Difference </a:t>
            </a:r>
            <a:r>
              <a:rPr lang="en-US" sz="2400" dirty="0">
                <a:latin typeface="Helvetica" charset="0"/>
              </a:rPr>
              <a:t>the data to remove the trend directly.</a:t>
            </a:r>
          </a:p>
          <a:p>
            <a:endParaRPr lang="en-US" sz="2400" dirty="0">
              <a:latin typeface="Helvetica" charset="0"/>
            </a:endParaRPr>
          </a:p>
          <a:p>
            <a:r>
              <a:rPr lang="en-US" sz="2400" b="1" dirty="0" smtClean="0">
                <a:latin typeface="Helvetica" charset="0"/>
              </a:rPr>
              <a:t>Estimation Methods</a:t>
            </a:r>
            <a:endParaRPr lang="en-US" sz="2400" dirty="0">
              <a:latin typeface="Helvetica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Helvetica" charset="0"/>
              </a:rPr>
              <a:t>Moving Average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Helvetica" charset="0"/>
              </a:rPr>
              <a:t>Parametric </a:t>
            </a:r>
            <a:r>
              <a:rPr lang="en-US" sz="2400" dirty="0">
                <a:latin typeface="Helvetica" charset="0"/>
              </a:rPr>
              <a:t>Regression (Linear, Quadratic, etc.)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Helvetica" charset="0"/>
              </a:rPr>
              <a:t>Non-Parametric Regression</a:t>
            </a:r>
            <a:endParaRPr lang="en-US" sz="24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17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pPr algn="l"/>
            <a:r>
              <a:rPr lang="en-US" sz="3600" dirty="0" smtClean="0"/>
              <a:t>Trend: Moving Average 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77101" y="1103830"/>
                <a:ext cx="8265119" cy="2867279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r>
                  <a:rPr lang="en-US" sz="2200" dirty="0" smtClean="0">
                    <a:latin typeface="Helvetica" charset="0"/>
                  </a:rPr>
                  <a:t>Estimate </a:t>
                </a:r>
                <a:r>
                  <a:rPr lang="en-US" sz="2200" dirty="0">
                    <a:latin typeface="Helvetica" charset="0"/>
                  </a:rPr>
                  <a:t>the trend </a:t>
                </a:r>
                <a:r>
                  <a:rPr lang="en-US" sz="2200" dirty="0" smtClean="0">
                    <a:latin typeface="Helvetica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2200" dirty="0" smtClean="0">
                    <a:latin typeface="Helvetica" charset="0"/>
                  </a:rPr>
                  <a:t> with a width of the moving window </a:t>
                </a:r>
                <a:r>
                  <a:rPr lang="en-US" sz="2200" i="1" dirty="0" smtClean="0">
                    <a:latin typeface="Helvetica" charset="0"/>
                  </a:rPr>
                  <a:t>d</a:t>
                </a:r>
                <a:r>
                  <a:rPr lang="en-US" sz="2200" dirty="0" smtClean="0">
                    <a:latin typeface="Helvetica" charset="0"/>
                  </a:rPr>
                  <a:t>:</a:t>
                </a:r>
                <a:endParaRPr lang="en-US" sz="2200" dirty="0">
                  <a:latin typeface="Helvetica" charset="0"/>
                </a:endParaRPr>
              </a:p>
              <a:p>
                <a:r>
                  <a:rPr lang="en-US" sz="2200" dirty="0">
                    <a:latin typeface="Helvetica" charset="0"/>
                  </a:rPr>
                  <a:t>If </a:t>
                </a:r>
                <a:r>
                  <a:rPr lang="en-US" sz="2200" dirty="0" smtClean="0">
                    <a:latin typeface="Helvetica" charset="0"/>
                  </a:rPr>
                  <a:t>the width is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</a:rPr>
                      <m:t>𝑑</m:t>
                    </m:r>
                    <m:r>
                      <a:rPr lang="en-US" sz="2200" i="1">
                        <a:latin typeface="Cambria Math" charset="0"/>
                      </a:rPr>
                      <m:t>=2</m:t>
                    </m:r>
                    <m:r>
                      <a:rPr lang="en-US" sz="2200" i="1">
                        <a:latin typeface="Cambria Math" charset="0"/>
                      </a:rPr>
                      <m:t>𝑞</m:t>
                    </m:r>
                  </m:oMath>
                </a14:m>
                <a:r>
                  <a:rPr lang="en-US" sz="2200" dirty="0" smtClean="0">
                    <a:latin typeface="Helvetica" charset="0"/>
                  </a:rPr>
                  <a:t>, use</a:t>
                </a:r>
                <a:endParaRPr lang="en-US" sz="2200" dirty="0">
                  <a:latin typeface="Helvetic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2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charset="0"/>
                            </a:rPr>
                            <m:t>𝑑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sz="2200" i="1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sz="22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𝑞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200" i="1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200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𝑞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200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𝑞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sz="2200" i="1">
                              <a:latin typeface="Cambria Math" charset="0"/>
                            </a:rPr>
                            <m:t>+ .. . +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𝑞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200" i="1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bg-BG" sz="22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+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𝑞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200" i="1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200" i="1">
                          <a:latin typeface="Cambria Math" charset="0"/>
                        </a:rPr>
                        <m:t>.</m:t>
                      </m:r>
                    </m:oMath>
                  </m:oMathPara>
                </a14:m>
                <a:endParaRPr lang="en-US" sz="2200" dirty="0">
                  <a:latin typeface="Helvetica" charset="0"/>
                </a:endParaRPr>
              </a:p>
              <a:p>
                <a:r>
                  <a:rPr lang="en-US" sz="2200" dirty="0" smtClean="0">
                    <a:latin typeface="Helvetica" charset="0"/>
                  </a:rPr>
                  <a:t>If the width is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</a:rPr>
                      <m:t>𝑑</m:t>
                    </m:r>
                    <m:r>
                      <a:rPr lang="en-US" sz="2200" i="1">
                        <a:latin typeface="Cambria Math" charset="0"/>
                      </a:rPr>
                      <m:t>=2</m:t>
                    </m:r>
                    <m:r>
                      <a:rPr lang="en-US" sz="2200" i="1">
                        <a:latin typeface="Cambria Math" charset="0"/>
                      </a:rPr>
                      <m:t>𝑞</m:t>
                    </m:r>
                    <m:r>
                      <a:rPr lang="en-US" sz="2200" i="1">
                        <a:latin typeface="Cambria Math" charset="0"/>
                      </a:rPr>
                      <m:t>+1</m:t>
                    </m:r>
                  </m:oMath>
                </a14:m>
                <a:r>
                  <a:rPr lang="en-US" sz="2200" dirty="0" smtClean="0">
                    <a:latin typeface="Helvetica" charset="0"/>
                  </a:rPr>
                  <a:t>, use</a:t>
                </a:r>
                <a:endParaRPr lang="en-US" sz="2200" dirty="0">
                  <a:latin typeface="Helvetic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22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2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charset="0"/>
                            </a:rPr>
                            <m:t>𝑑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22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charset="0"/>
                            </a:rPr>
                            <m:t>=−</m:t>
                          </m:r>
                          <m:r>
                            <a:rPr lang="en-US" sz="2200" i="1">
                              <a:latin typeface="Cambria Math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200" i="1">
                              <a:latin typeface="Cambria Math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>
                  <a:latin typeface="Helvetica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77101" y="1103830"/>
                <a:ext cx="8265119" cy="2867279"/>
              </a:xfrm>
              <a:prstGeom prst="rect">
                <a:avLst/>
              </a:prstGeom>
              <a:blipFill>
                <a:blip r:embed="rId3"/>
                <a:stretch>
                  <a:fillRect l="-959" t="-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52348" y="3912420"/>
            <a:ext cx="7871374" cy="1107996"/>
          </a:xfrm>
          <a:prstGeom prst="rect">
            <a:avLst/>
          </a:prstGeom>
          <a:noFill/>
          <a:ln w="1905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Helvetica Neue"/>
              </a:rPr>
              <a:t>The width selection reflects the bias-variance trade-off: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Helvetica Neue"/>
              </a:rPr>
              <a:t>If width large, then the trend is smooth (i.e. low variability)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Helvetica Neue"/>
              </a:rPr>
              <a:t> </a:t>
            </a:r>
            <a:r>
              <a:rPr lang="en-US" sz="2200" dirty="0">
                <a:latin typeface="Helvetica Neue"/>
              </a:rPr>
              <a:t>If width </a:t>
            </a:r>
            <a:r>
              <a:rPr lang="en-US" sz="2200" dirty="0" smtClean="0">
                <a:latin typeface="Helvetica Neue"/>
              </a:rPr>
              <a:t>small, </a:t>
            </a:r>
            <a:r>
              <a:rPr lang="en-US" sz="2200" dirty="0">
                <a:latin typeface="Helvetica Neue"/>
              </a:rPr>
              <a:t>then the trend is </a:t>
            </a:r>
            <a:r>
              <a:rPr lang="en-US" sz="2200" dirty="0" smtClean="0">
                <a:latin typeface="Helvetica Neue"/>
              </a:rPr>
              <a:t>not smooth </a:t>
            </a:r>
            <a:r>
              <a:rPr lang="en-US" sz="2200" dirty="0">
                <a:latin typeface="Helvetica Neue"/>
              </a:rPr>
              <a:t>(i.e. low </a:t>
            </a:r>
            <a:r>
              <a:rPr lang="en-US" sz="2200" dirty="0" smtClean="0">
                <a:latin typeface="Helvetica Neue"/>
              </a:rPr>
              <a:t>bias)</a:t>
            </a:r>
            <a:endParaRPr lang="en-US" sz="22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477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pPr algn="l"/>
            <a:r>
              <a:rPr lang="en-US" sz="3600" dirty="0" smtClean="0"/>
              <a:t>Trend: Parametric Regression 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77101" y="1103830"/>
                <a:ext cx="8265119" cy="3764262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Helvetica" charset="0"/>
                  </a:rPr>
                  <a:t>Estimate </a:t>
                </a:r>
                <a:r>
                  <a:rPr lang="en-US" sz="2400" dirty="0">
                    <a:latin typeface="Helvetica" charset="0"/>
                  </a:rPr>
                  <a:t>the trend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latin typeface="Helvetica" charset="0"/>
                  </a:rPr>
                  <a:t>assuming a polynomial in </a:t>
                </a:r>
                <a:r>
                  <a:rPr lang="en-US" sz="2400" i="1" dirty="0" smtClean="0">
                    <a:latin typeface="Helvetica" charset="0"/>
                  </a:rPr>
                  <a:t>t</a:t>
                </a:r>
                <a:r>
                  <a:rPr lang="en-US" sz="2400" dirty="0" smtClean="0">
                    <a:latin typeface="Helvetica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Helvetica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Helvetica" charset="0"/>
                  </a:rPr>
                  <a:t>Commonly use small order polynomial (p=1 or 2)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Helvetica" charset="0"/>
                  </a:rPr>
                  <a:t>Estimation approach: Fit a linear regression model where the predicting variables are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>
                    <a:latin typeface="Helvetica" charset="0"/>
                  </a:rPr>
                  <a:t>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Helvetica" charset="0"/>
                  </a:rPr>
                  <a:t>,…,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Helvetica" charset="0"/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Helvetica" charset="0"/>
                  </a:rPr>
                  <a:t>Which terms to keep? Use model selection to select among the </a:t>
                </a:r>
                <a:r>
                  <a:rPr lang="en-US" sz="2400" dirty="0">
                    <a:latin typeface="Helvetica" charset="0"/>
                  </a:rPr>
                  <a:t>predicting </a:t>
                </a:r>
                <a:r>
                  <a:rPr lang="en-US" sz="2400" dirty="0" smtClean="0">
                    <a:latin typeface="Helvetica" charset="0"/>
                  </a:rPr>
                  <a:t>variables. 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Helvetica" charset="0"/>
                  </a:rPr>
                  <a:t>Cautious!</a:t>
                </a:r>
                <a:r>
                  <a:rPr lang="en-US" sz="2400" dirty="0" smtClean="0">
                    <a:latin typeface="Helvetica" charset="0"/>
                  </a:rPr>
                  <a:t> Strong correlation among the </a:t>
                </a:r>
                <a:r>
                  <a:rPr lang="en-US" sz="2400" dirty="0">
                    <a:latin typeface="Helvetica" charset="0"/>
                  </a:rPr>
                  <a:t>predicting </a:t>
                </a:r>
                <a:r>
                  <a:rPr lang="en-US" sz="2400" dirty="0" smtClean="0">
                    <a:latin typeface="Helvetica" charset="0"/>
                  </a:rPr>
                  <a:t>variables.</a:t>
                </a:r>
                <a:endParaRPr lang="en-US" sz="2400" dirty="0">
                  <a:latin typeface="Helvetica" charset="0"/>
                </a:endParaRPr>
              </a:p>
              <a:p>
                <a:endParaRPr lang="en-US" sz="2400" dirty="0">
                  <a:latin typeface="Helvetica" charset="0"/>
                </a:endParaRPr>
              </a:p>
              <a:p>
                <a:endParaRPr lang="en-US" sz="2400" dirty="0">
                  <a:latin typeface="Helvetica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77101" y="1103830"/>
                <a:ext cx="8265119" cy="3764262"/>
              </a:xfrm>
              <a:prstGeom prst="rect">
                <a:avLst/>
              </a:prstGeom>
              <a:blipFill rotWithShape="0">
                <a:blip r:embed="rId3"/>
                <a:stretch>
                  <a:fillRect l="-1180" t="-12621" r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481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pPr algn="l"/>
            <a:r>
              <a:rPr lang="en-US" sz="3600" dirty="0" smtClean="0"/>
              <a:t>Trend: Non- Parametric Regression 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39434" y="978644"/>
                <a:ext cx="8265119" cy="3764262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 smtClean="0">
                    <a:latin typeface="Helvetica" charset="0"/>
                  </a:rPr>
                  <a:t>Estimate </a:t>
                </a:r>
                <a:r>
                  <a:rPr lang="en-US" sz="2400" dirty="0">
                    <a:latin typeface="Helvetica" charset="0"/>
                  </a:rPr>
                  <a:t>the trend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latin typeface="Helvetica" charset="0"/>
                  </a:rPr>
                  <a:t>with </a:t>
                </a:r>
                <a:r>
                  <a:rPr lang="en-US" sz="2400" i="1" dirty="0" smtClean="0">
                    <a:latin typeface="Helvetica" charset="0"/>
                  </a:rPr>
                  <a:t>t</a:t>
                </a:r>
                <a:r>
                  <a:rPr lang="en-US" sz="2400" dirty="0" smtClean="0">
                    <a:latin typeface="Helvetica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 smtClean="0">
                    <a:latin typeface="Helvetica" charset="0"/>
                  </a:rPr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 smtClean="0">
                    <a:latin typeface="Helvetica" charset="0"/>
                  </a:rPr>
                  <a:t>Kernel Regression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sz="2400" dirty="0" smtClean="0">
                    <a:latin typeface="Helvetica" charset="0"/>
                  </a:rPr>
                  <a:t> 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Helvetica" charset="0"/>
                  </a:rPr>
                  <a:t> a weight function depending on a kernel function.</a:t>
                </a:r>
              </a:p>
              <a:p>
                <a:r>
                  <a:rPr lang="en-US" sz="2400" dirty="0" smtClean="0">
                    <a:latin typeface="Helvetica" charset="0"/>
                  </a:rPr>
                  <a:t>2. </a:t>
                </a:r>
                <a:r>
                  <a:rPr lang="en-US" sz="2400" b="1" dirty="0" smtClean="0">
                    <a:latin typeface="Helvetica" charset="0"/>
                  </a:rPr>
                  <a:t>Local Polynomial Regression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Helvetica" charset="0"/>
                  </a:rPr>
                  <a:t>An extension of the kernel regression and the polynomial regression: fit a local polynomial within a width of a data point     </a:t>
                </a:r>
              </a:p>
              <a:p>
                <a:r>
                  <a:rPr lang="en-US" sz="2400" dirty="0" smtClean="0">
                    <a:latin typeface="Helvetica" charset="0"/>
                  </a:rPr>
                  <a:t>3. </a:t>
                </a:r>
                <a:r>
                  <a:rPr lang="en-US" sz="2400" b="1" dirty="0" smtClean="0">
                    <a:latin typeface="Helvetica" charset="0"/>
                  </a:rPr>
                  <a:t>Other Approaches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Helvetica" charset="0"/>
                  </a:rPr>
                  <a:t>Splines regression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Helvetica" charset="0"/>
                  </a:rPr>
                  <a:t>Wavelets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Helvetica" charset="0"/>
                  </a:rPr>
                  <a:t>Orthogonal basis function decomposition</a:t>
                </a:r>
              </a:p>
              <a:p>
                <a:endParaRPr lang="en-US" sz="2400" dirty="0" smtClean="0">
                  <a:latin typeface="Helvetica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>
                  <a:latin typeface="Helvetica" charset="0"/>
                </a:endParaRPr>
              </a:p>
              <a:p>
                <a:endParaRPr lang="en-US" sz="2400" dirty="0">
                  <a:latin typeface="Helvetica" charset="0"/>
                </a:endParaRPr>
              </a:p>
              <a:p>
                <a:endParaRPr lang="en-US" sz="2400" dirty="0">
                  <a:latin typeface="Helvetica" charset="0"/>
                </a:endParaRPr>
              </a:p>
              <a:p>
                <a:endParaRPr lang="en-US" sz="2400" dirty="0">
                  <a:latin typeface="Helvetica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39434" y="978644"/>
                <a:ext cx="8265119" cy="3764262"/>
              </a:xfrm>
              <a:prstGeom prst="rect">
                <a:avLst/>
              </a:prstGeom>
              <a:blipFill>
                <a:blip r:embed="rId3"/>
                <a:stretch>
                  <a:fillRect l="-959" t="-1945" b="-2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56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pPr algn="l"/>
            <a:r>
              <a:rPr lang="en-US" sz="3600" dirty="0" smtClean="0"/>
              <a:t>Trend: Non- Parametric Regression 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52348" y="1321969"/>
            <a:ext cx="8267743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Helvetica Neue"/>
              </a:rPr>
              <a:t>Which one to choose?</a:t>
            </a:r>
          </a:p>
          <a:p>
            <a:pPr marL="342900" indent="-342900">
              <a:buFontTx/>
              <a:buChar char="→"/>
            </a:pPr>
            <a:r>
              <a:rPr lang="en-US" sz="2200" dirty="0" smtClean="0">
                <a:latin typeface="Helvetica Neue"/>
              </a:rPr>
              <a:t>Local polynomial regression is preferred over kernel regression since it overcomes boundary problems and its performance is not dependent on the design of the time points</a:t>
            </a:r>
          </a:p>
          <a:p>
            <a:pPr marL="342900" indent="-342900">
              <a:buFontTx/>
              <a:buChar char="→"/>
            </a:pPr>
            <a:r>
              <a:rPr lang="en-US" sz="2200" dirty="0" smtClean="0">
                <a:latin typeface="Helvetica Neue"/>
              </a:rPr>
              <a:t>Other methods are to be selected depending on the level of smoothness of the function to be estimated</a:t>
            </a:r>
          </a:p>
          <a:p>
            <a:pPr marL="342900" indent="-342900">
              <a:buFontTx/>
              <a:buChar char="→"/>
            </a:pPr>
            <a:r>
              <a:rPr lang="en-US" sz="2200" dirty="0" smtClean="0">
                <a:latin typeface="Helvetica Neue"/>
              </a:rPr>
              <a:t>For estimating the trend in time series, local polynomial or splines regression will perform well in most cases</a:t>
            </a:r>
          </a:p>
        </p:txBody>
      </p:sp>
    </p:spTree>
    <p:extLst>
      <p:ext uri="{BB962C8B-B14F-4D97-AF65-F5344CB8AC3E}">
        <p14:creationId xmlns:p14="http://schemas.microsoft.com/office/powerpoint/2010/main" val="123617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MSA PPT Template 2017-sf-edited" id="{3DD67A12-536E-DC47-ACF6-6675ECE525C5}" vid="{347E77A7-2B37-4C4C-98D0-4FAA10DB4A58}"/>
    </a:ext>
  </a:extLst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MSA PPT Template 2017-sf-edited" id="{3DD67A12-536E-DC47-ACF6-6675ECE525C5}" vid="{001C2D1D-E3C7-1F40-85E2-5B0FD0A83E00}"/>
    </a:ext>
  </a:extLst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MSA PPT Template 2017-sf-edited" id="{3DD67A12-536E-DC47-ACF6-6675ECE525C5}" vid="{C8FB9013-53DF-0348-872B-A68C29C4A68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4" ma:contentTypeDescription="Create a new document." ma:contentTypeScope="" ma:versionID="93db545676783a71a92c456b471b0a8b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targetNamespace="http://schemas.microsoft.com/office/2006/metadata/properties" ma:root="true" ma:fieldsID="1e1586ca1b53aa448b4e9fddfe24baf2" ns1:_="" ns2:_="">
    <xsd:import namespace="http://schemas.microsoft.com/sharepoint/v3"/>
    <xsd:import namespace="b057fda7-913b-4ab6-8820-932873bcd66c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B8D62D-BE99-40AF-BF97-BFAE812B12CE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b057fda7-913b-4ab6-8820-932873bcd66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066AAC9-B2D0-46BD-87E7-92BBFA7E1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8EF043-B0E6-49AE-B312-D395614284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16926</TotalTime>
  <Words>249</Words>
  <Application>Microsoft Macintosh PowerPoint</Application>
  <PresentationFormat>On-screen Show (16:9)</PresentationFormat>
  <Paragraphs>73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Arial</vt:lpstr>
      <vt:lpstr>Calibri</vt:lpstr>
      <vt:lpstr>Cambria Math</vt:lpstr>
      <vt:lpstr>Helvetica</vt:lpstr>
      <vt:lpstr>Helvetica Neue</vt:lpstr>
      <vt:lpstr>Vitesse</vt:lpstr>
      <vt:lpstr>Vitesse Bold</vt:lpstr>
      <vt:lpstr>Vitesse Book</vt:lpstr>
      <vt:lpstr>Vitesse Medium</vt:lpstr>
      <vt:lpstr>Vitesse Thin</vt:lpstr>
      <vt:lpstr>1_Office Theme</vt:lpstr>
      <vt:lpstr>Full Page Layout</vt:lpstr>
      <vt:lpstr>Half Page Slash</vt:lpstr>
      <vt:lpstr>3_Office Theme</vt:lpstr>
      <vt:lpstr>2_Office Theme</vt:lpstr>
      <vt:lpstr>PowerPoint Presentation</vt:lpstr>
      <vt:lpstr>About this lesson</vt:lpstr>
      <vt:lpstr>Time Series: Basics</vt:lpstr>
      <vt:lpstr>Time Series: Basics</vt:lpstr>
      <vt:lpstr>Time Series: Trend Estimation </vt:lpstr>
      <vt:lpstr>Trend: Moving Average </vt:lpstr>
      <vt:lpstr>Trend: Parametric Regression </vt:lpstr>
      <vt:lpstr>Trend: Non- Parametric Regression </vt:lpstr>
      <vt:lpstr>Trend: Non- Parametric Regression 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Serban, Nicoleta</dc:creator>
  <cp:lastModifiedBy>Microsoft Office User</cp:lastModifiedBy>
  <cp:revision>875</cp:revision>
  <dcterms:modified xsi:type="dcterms:W3CDTF">2017-09-15T14:17:45Z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