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3"/>
  </p:notesMasterIdLst>
  <p:handoutMasterIdLst>
    <p:handoutMasterId r:id="rId24"/>
  </p:handoutMasterIdLst>
  <p:sldIdLst>
    <p:sldId id="434" r:id="rId9"/>
    <p:sldId id="408" r:id="rId10"/>
    <p:sldId id="514" r:id="rId11"/>
    <p:sldId id="515" r:id="rId12"/>
    <p:sldId id="518" r:id="rId13"/>
    <p:sldId id="511" r:id="rId14"/>
    <p:sldId id="519" r:id="rId15"/>
    <p:sldId id="516" r:id="rId16"/>
    <p:sldId id="520" r:id="rId17"/>
    <p:sldId id="517" r:id="rId18"/>
    <p:sldId id="521" r:id="rId19"/>
    <p:sldId id="513" r:id="rId20"/>
    <p:sldId id="522" r:id="rId21"/>
    <p:sldId id="42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14"/>
            <p14:sldId id="515"/>
            <p14:sldId id="518"/>
            <p14:sldId id="511"/>
            <p14:sldId id="519"/>
            <p14:sldId id="516"/>
            <p14:sldId id="520"/>
            <p14:sldId id="517"/>
            <p14:sldId id="521"/>
            <p14:sldId id="513"/>
            <p14:sldId id="522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4" autoAdjust="0"/>
    <p:restoredTop sz="89911" autoAdjust="0"/>
  </p:normalViewPr>
  <p:slideViewPr>
    <p:cSldViewPr snapToGrid="0">
      <p:cViewPr varScale="1">
        <p:scale>
          <a:sx n="66" d="100"/>
          <a:sy n="66" d="100"/>
        </p:scale>
        <p:origin x="5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MS PGothic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C1340CC-78E1-404E-942C-7AB62C289CB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1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4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6015215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Trend Estimation: Data Example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/>
              <a:t>Trend</a:t>
            </a:r>
            <a:r>
              <a:rPr lang="en-US" sz="3600" dirty="0" smtClean="0"/>
              <a:t>: </a:t>
            </a:r>
            <a:r>
              <a:rPr lang="en-US" sz="3600" dirty="0"/>
              <a:t>Non- Parametric Regression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9" y="1054882"/>
            <a:ext cx="857465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Local Polynomial Trend Estimation</a:t>
            </a:r>
          </a:p>
          <a:p>
            <a:pPr>
              <a:defRPr/>
            </a:pP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loc.fit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loess(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temp~time.pts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temp.fit.loc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loc.fit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),start=1879,frequency=12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Splines Trend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Estimation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library(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mgcv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gam(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temp~s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temp.fit.gam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gam.fit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),start=1879,frequency=12)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Is there a trend? 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="Temperature")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temp.fit.loc,lwd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=2,col="brown")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temp.fit.gam,lwd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=2,col="red")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abline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temp.fit.loc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[1],0,lwd=2,col="blue")</a:t>
            </a:r>
          </a:p>
        </p:txBody>
      </p:sp>
    </p:spTree>
    <p:extLst>
      <p:ext uri="{BB962C8B-B14F-4D97-AF65-F5344CB8AC3E}">
        <p14:creationId xmlns:p14="http://schemas.microsoft.com/office/powerpoint/2010/main" val="14194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/>
              <a:t>Trend</a:t>
            </a:r>
            <a:r>
              <a:rPr lang="en-US" sz="3600" dirty="0" smtClean="0"/>
              <a:t>: </a:t>
            </a:r>
            <a:r>
              <a:rPr lang="en-US" sz="3600" dirty="0"/>
              <a:t>Non- Parametric Regression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8" y="1454554"/>
            <a:ext cx="7533509" cy="30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Comparison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9" y="1054882"/>
            <a:ext cx="857465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Compare all estimated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trends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all.val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c(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temp.fit.mav,temp.fit.lm,temp.fit.gam,temp.fit.loc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ylim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c(min(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all.val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),max(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all.val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temp.fit.lm,lwd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=2,col="green",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ylim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ylim,ylab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="Temperature")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temp.fit.mav,lwd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=2,col="purple")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temp.fit.gam,lwd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=2,col="red")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temp.fit.loc,lwd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=2,col="brown")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legend(x=1900,y=64,legend=c("MAV","LM","GAM","LOESS"),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lty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1, col=c("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purple","green","red","brown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"))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Comparison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8" y="1443589"/>
            <a:ext cx="7384919" cy="28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Example: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Temperature in Atlanta, Georgia</a:t>
            </a:r>
            <a:endParaRPr lang="en-US" sz="3600" dirty="0"/>
          </a:p>
        </p:txBody>
      </p: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252349" y="1493338"/>
            <a:ext cx="77554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r>
              <a:rPr lang="en-US" altLang="en-US" b="1" dirty="0" smtClean="0">
                <a:latin typeface="Helvetica Neue" charset="0"/>
                <a:ea typeface="Helvetica Neue" charset="0"/>
                <a:cs typeface="Helvetica Neue" charset="0"/>
              </a:rPr>
              <a:t>Data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: Average monthly temperature records starting in 1879 until 2016. </a:t>
            </a:r>
          </a:p>
          <a:p>
            <a:endParaRPr lang="en-US" alt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Available from the iWearherNet.com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Neue" charset="0"/>
                <a:ea typeface="Helvetica Neue" charset="0"/>
                <a:cs typeface="Helvetica Neue" charset="0"/>
              </a:rPr>
              <a:t> The Weather Bureau (now the National Weather Service) began keeping weather records for 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Atlanta for </a:t>
            </a:r>
            <a:r>
              <a:rPr lang="en-US" altLang="en-US" dirty="0">
                <a:latin typeface="Helvetica Neue" charset="0"/>
                <a:ea typeface="Helvetica Neue" charset="0"/>
                <a:cs typeface="Helvetica Neue" charset="0"/>
              </a:rPr>
              <a:t>138 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years since October </a:t>
            </a:r>
            <a:r>
              <a:rPr lang="en-US" altLang="en-US" dirty="0">
                <a:latin typeface="Helvetica Neue" charset="0"/>
                <a:ea typeface="Helvetica Neue" charset="0"/>
                <a:cs typeface="Helvetica Neue" charset="0"/>
              </a:rPr>
              <a:t>1, 1878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Provided in Fahrenheit degrees</a:t>
            </a:r>
            <a:endParaRPr lang="en-US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349" y="4009020"/>
            <a:ext cx="7355392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Helvetica Neue" charset="0"/>
                <a:ea typeface="Helvetica Neue" charset="0"/>
                <a:cs typeface="Helvetica Neue" charset="0"/>
              </a:rPr>
              <a:t>Do we find an increasing trend </a:t>
            </a:r>
            <a:r>
              <a:rPr lang="en-US" altLang="en-US" dirty="0" smtClean="0">
                <a:latin typeface="Helvetica Neue" charset="0"/>
                <a:ea typeface="Helvetica Neue" charset="0"/>
                <a:cs typeface="Helvetica Neue" charset="0"/>
              </a:rPr>
              <a:t>in temperature in Atlanta?</a:t>
            </a:r>
            <a:endParaRPr lang="en-US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Example in R</a:t>
            </a:r>
            <a:endParaRPr lang="en-US" sz="3600" dirty="0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52349" y="1051686"/>
            <a:ext cx="82994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Time Series Plot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data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read.table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("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AvTempAtlanta.txt",header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ames(data)</a:t>
            </a:r>
          </a:p>
          <a:p>
            <a:pPr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[1] "Year"   "Jan"    "Feb"    "Mar"    "Apr"    "May"    "Jun"    "Jul"    "Aug"    "Sep"   </a:t>
            </a:r>
          </a:p>
          <a:p>
            <a:pPr>
              <a:defRPr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[11] "Oct"    "Nov"    "Dec"    "Annual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"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as.vector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(t(data[,-c(1,14)]))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temp,start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=1879,frequency=12)</a:t>
            </a:r>
          </a:p>
          <a:p>
            <a:pPr>
              <a:defRPr/>
            </a:pP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(temp,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="Temperature")</a:t>
            </a:r>
          </a:p>
        </p:txBody>
      </p:sp>
    </p:spTree>
    <p:extLst>
      <p:ext uri="{BB962C8B-B14F-4D97-AF65-F5344CB8AC3E}">
        <p14:creationId xmlns:p14="http://schemas.microsoft.com/office/powerpoint/2010/main" val="33555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Example in 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9" y="1417999"/>
            <a:ext cx="8299468" cy="31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Moving Average 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9" y="1054882"/>
            <a:ext cx="857465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Create equally spaced time points for fitting trends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c(1:length(temp))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c(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- min(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))/max(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Fit a moving average 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mav.fit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ksmooth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, temp, kernel = "box")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temp.fit.mav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mav.fit$y,start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=1902,frequency=12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Is there a trend? 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="Temperature")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temp.fit.mav,lwd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=2,col="purple")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abline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temp.fit.mav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[1],0,lwd=2,col="blue")</a:t>
            </a:r>
          </a:p>
        </p:txBody>
      </p:sp>
    </p:spTree>
    <p:extLst>
      <p:ext uri="{BB962C8B-B14F-4D97-AF65-F5344CB8AC3E}">
        <p14:creationId xmlns:p14="http://schemas.microsoft.com/office/powerpoint/2010/main" val="3847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Moving Average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824"/>
            <a:ext cx="7625729" cy="29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/>
              <a:t>Trend: Parametric Regression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349" y="1054882"/>
            <a:ext cx="857465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Fit a parametric </a:t>
            </a: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quadratic polynomial </a:t>
            </a:r>
            <a:endParaRPr lang="en-US" i="1" dirty="0" smtClean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x1 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time.pts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x2 = time.pts^2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lm(temp~x1+x2)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summary(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           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fr-FR" dirty="0" err="1" smtClean="0">
                <a:latin typeface="Helvetica Neue" charset="0"/>
                <a:ea typeface="Helvetica Neue" charset="0"/>
                <a:cs typeface="Helvetica Neue" charset="0"/>
              </a:rPr>
              <a:t>Estimate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Std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Error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 t value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 Pr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(&gt;|t|)    </a:t>
            </a:r>
          </a:p>
          <a:p>
            <a:pPr>
              <a:defRPr/>
            </a:pP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Intercept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)  61.4247     0.9841  62.420 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&lt;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2e-16 ***</a:t>
            </a:r>
          </a:p>
          <a:p>
            <a:pPr>
              <a:defRPr/>
            </a:pP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x1         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    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-1.5723     4.5481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-0.346    0.730    </a:t>
            </a:r>
          </a:p>
          <a:p>
            <a:pPr>
              <a:defRPr/>
            </a:pP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x2           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   3.4937     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4.4062 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0.793    0.428 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8E4221"/>
                </a:solidFill>
                <a:latin typeface="Helvetica Neue" charset="0"/>
                <a:ea typeface="Helvetica Neue" charset="0"/>
                <a:cs typeface="Helvetica Neue" charset="0"/>
              </a:rPr>
              <a:t>## Is there a trend? </a:t>
            </a:r>
            <a:endParaRPr lang="en-US" i="1" dirty="0">
              <a:solidFill>
                <a:srgbClr val="1F497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temp.fit.lm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 = 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(fitted(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lm.fit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),start=1879,frequency=12)</a:t>
            </a:r>
          </a:p>
          <a:p>
            <a:pPr>
              <a:defRPr/>
            </a:pP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ts.plot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temp,ylab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="Temperature")</a:t>
            </a:r>
          </a:p>
          <a:p>
            <a:pPr>
              <a:defRPr/>
            </a:pP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lines(</a:t>
            </a:r>
            <a:r>
              <a:rPr lang="en-US" i="1" dirty="0" err="1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temp.fit.lm,lwd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=2,col="green")</a:t>
            </a:r>
          </a:p>
          <a:p>
            <a:pPr>
              <a:defRPr/>
            </a:pP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abline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i="1" dirty="0" err="1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temp.fit.lm</a:t>
            </a:r>
            <a:r>
              <a:rPr lang="en-US" i="1" dirty="0" smtClean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[1</a:t>
            </a:r>
            <a:r>
              <a:rPr lang="en-US" i="1" dirty="0">
                <a:solidFill>
                  <a:srgbClr val="1F497D"/>
                </a:solidFill>
                <a:latin typeface="Helvetica Neue" charset="0"/>
                <a:ea typeface="Helvetica Neue" charset="0"/>
                <a:cs typeface="Helvetica Neue" charset="0"/>
              </a:rPr>
              <a:t>],0,lwd=2,col="blue")</a:t>
            </a:r>
          </a:p>
        </p:txBody>
      </p:sp>
    </p:spTree>
    <p:extLst>
      <p:ext uri="{BB962C8B-B14F-4D97-AF65-F5344CB8AC3E}">
        <p14:creationId xmlns:p14="http://schemas.microsoft.com/office/powerpoint/2010/main" val="7872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r>
              <a:rPr lang="en-US" sz="3600" dirty="0"/>
              <a:t>Trend: Parametric Regression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8" y="1388061"/>
            <a:ext cx="7776955" cy="30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B8D62D-BE99-40AF-BF97-BFAE812B12CE}">
  <ds:schemaRefs>
    <ds:schemaRef ds:uri="http://purl.org/dc/terms/"/>
    <ds:schemaRef ds:uri="http://purl.org/dc/dcmitype/"/>
    <ds:schemaRef ds:uri="http://schemas.microsoft.com/sharepoint/v3"/>
    <ds:schemaRef ds:uri="http://purl.org/dc/elements/1.1/"/>
    <ds:schemaRef ds:uri="b057fda7-913b-4ab6-8820-932873bcd66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17747</TotalTime>
  <Words>472</Words>
  <Application>Microsoft Office PowerPoint</Application>
  <PresentationFormat>On-screen Show (16:9)</PresentationFormat>
  <Paragraphs>90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MS PGothic</vt:lpstr>
      <vt:lpstr>Arial</vt:lpstr>
      <vt:lpstr>Calibri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Data Example:  Temperature in Atlanta, Georgia</vt:lpstr>
      <vt:lpstr>Data Example in R</vt:lpstr>
      <vt:lpstr>Data Example in R</vt:lpstr>
      <vt:lpstr>Trend: Moving Average </vt:lpstr>
      <vt:lpstr>Trend: Moving Average </vt:lpstr>
      <vt:lpstr>Trend: Parametric Regression </vt:lpstr>
      <vt:lpstr>Trend: Parametric Regression </vt:lpstr>
      <vt:lpstr>Trend: Non- Parametric Regression </vt:lpstr>
      <vt:lpstr>Trend: Non- Parametric Regression </vt:lpstr>
      <vt:lpstr>Trend: Comparison </vt:lpstr>
      <vt:lpstr>Trend: Comparison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Serban, Nicoleta</cp:lastModifiedBy>
  <cp:revision>884</cp:revision>
  <dcterms:modified xsi:type="dcterms:W3CDTF">2017-09-14T14:35:05Z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