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20"/>
  </p:notesMasterIdLst>
  <p:handoutMasterIdLst>
    <p:handoutMasterId r:id="rId21"/>
  </p:handoutMasterIdLst>
  <p:sldIdLst>
    <p:sldId id="434" r:id="rId9"/>
    <p:sldId id="408" r:id="rId10"/>
    <p:sldId id="519" r:id="rId11"/>
    <p:sldId id="509" r:id="rId12"/>
    <p:sldId id="514" r:id="rId13"/>
    <p:sldId id="515" r:id="rId14"/>
    <p:sldId id="517" r:id="rId15"/>
    <p:sldId id="510" r:id="rId16"/>
    <p:sldId id="518" r:id="rId17"/>
    <p:sldId id="516" r:id="rId18"/>
    <p:sldId id="42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519"/>
            <p14:sldId id="509"/>
            <p14:sldId id="514"/>
            <p14:sldId id="515"/>
            <p14:sldId id="517"/>
            <p14:sldId id="510"/>
            <p14:sldId id="518"/>
            <p14:sldId id="516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7" autoAdjust="0"/>
    <p:restoredTop sz="89911" autoAdjust="0"/>
  </p:normalViewPr>
  <p:slideViewPr>
    <p:cSldViewPr snapToGrid="0">
      <p:cViewPr varScale="1">
        <p:scale>
          <a:sx n="66" d="100"/>
          <a:sy n="66" d="100"/>
        </p:scale>
        <p:origin x="56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_logo_blu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82" y="3514154"/>
            <a:ext cx="941818" cy="1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5859098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Analysis</a:t>
            </a: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Decomposition: Seasonality Estimation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891652" cy="616276"/>
          </a:xfrm>
        </p:spPr>
        <p:txBody>
          <a:bodyPr/>
          <a:lstStyle/>
          <a:p>
            <a:pPr algn="l"/>
            <a:r>
              <a:rPr lang="en-US" sz="3200" dirty="0" smtClean="0"/>
              <a:t>Time Series: Trend &amp; Seasonality (cont’d)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77101" y="1103830"/>
                <a:ext cx="8265119" cy="278237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200" u="sng" dirty="0" smtClean="0"/>
                  <a:t>Define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𝑡</m:t>
                        </m:r>
                        <m:r>
                          <a:rPr lang="en-US" sz="2200" i="1">
                            <a:latin typeface="Cambria Math" charset="0"/>
                          </a:rPr>
                          <m:t>−</m:t>
                        </m:r>
                        <m:r>
                          <a:rPr lang="en-US" sz="2200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s-I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>
                  <a:latin typeface="Helvetica" charset="0"/>
                </a:endParaRPr>
              </a:p>
              <a:p>
                <a:endParaRPr lang="en-US" sz="2200" dirty="0" smtClean="0">
                  <a:latin typeface="Helvetica" charset="0"/>
                </a:endParaRPr>
              </a:p>
              <a:p>
                <a:r>
                  <a:rPr lang="en-US" sz="2200" dirty="0" smtClean="0">
                    <a:latin typeface="Helvetica" charset="0"/>
                  </a:rPr>
                  <a:t>Then apply the differencing operator </a:t>
                </a:r>
                <a:endParaRPr lang="en-US" sz="22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                                       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                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Helvetica" charset="0"/>
                </a:endParaRPr>
              </a:p>
              <a:p>
                <a:r>
                  <a:rPr lang="en-US" sz="2200" dirty="0" err="1">
                    <a:latin typeface="Helvetica" charset="0"/>
                  </a:rPr>
                  <a:t>deseasonalized</a:t>
                </a:r>
                <a:r>
                  <a:rPr lang="en-US" sz="2200" dirty="0">
                    <a:latin typeface="Helvetica" charset="0"/>
                  </a:rPr>
                  <a:t> data</a:t>
                </a:r>
                <a:r>
                  <a:rPr lang="en-US" sz="2400" dirty="0">
                    <a:latin typeface="Helvetica" charset="0"/>
                  </a:rPr>
                  <a:t>.</a:t>
                </a:r>
              </a:p>
              <a:p>
                <a:endParaRPr lang="en-US" sz="2400" dirty="0" smtClean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7101" y="1103830"/>
                <a:ext cx="8265119" cy="2782370"/>
              </a:xfrm>
              <a:prstGeom prst="rect">
                <a:avLst/>
              </a:prstGeom>
              <a:blipFill>
                <a:blip r:embed="rId3"/>
                <a:stretch>
                  <a:fillRect l="-959" t="-656" b="-2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2348" y="3854669"/>
            <a:ext cx="8088763" cy="1107996"/>
          </a:xfrm>
          <a:prstGeom prst="rect">
            <a:avLst/>
          </a:prstGeom>
          <a:noFill/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/>
              </a:rPr>
              <a:t>This method is recommended when the time series is observed over a long period of time to allow for differencing over long periodicities/seasonality</a:t>
            </a:r>
            <a:endParaRPr lang="en-US" sz="2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940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Basics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Data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 smtClean="0">
                    <a:latin typeface="Helvetica Neue"/>
                  </a:rPr>
                  <a:t>where </a:t>
                </a:r>
                <a:r>
                  <a:rPr lang="en-US" sz="2200" i="1" dirty="0" smtClean="0">
                    <a:latin typeface="Helvetica Neue"/>
                  </a:rPr>
                  <a:t>t</a:t>
                </a:r>
                <a:r>
                  <a:rPr lang="en-US" sz="2200" dirty="0" smtClean="0">
                    <a:latin typeface="Helvetica Neue"/>
                  </a:rPr>
                  <a:t> indexes time, e.g. minute, hour, day, month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Model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 smtClean="0">
                  <a:latin typeface="Helvetica Neue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is a trend component;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/>
                  </a:rPr>
                  <a:t> is a </a:t>
                </a:r>
                <a:r>
                  <a:rPr lang="en-US" sz="2200" dirty="0" smtClean="0">
                    <a:latin typeface="Helvetica Neue"/>
                  </a:rPr>
                  <a:t>seasonality component with known periodicity </a:t>
                </a:r>
                <a:r>
                  <a:rPr lang="en-US" sz="2200" i="1" dirty="0" smtClean="0">
                    <a:latin typeface="Helvetica Neue"/>
                  </a:rPr>
                  <a:t>d</a:t>
                </a:r>
                <a:r>
                  <a:rPr lang="en-US" sz="2200" dirty="0">
                    <a:latin typeface="Helvetica Neue"/>
                  </a:rPr>
                  <a:t> </a:t>
                </a:r>
                <a:r>
                  <a:rPr lang="en-US" sz="2200" dirty="0" smtClean="0">
                    <a:latin typeface="Helvetica Neue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)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 smtClean="0">
                  <a:latin typeface="Helvetica Neue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/>
                  </a:rPr>
                  <a:t> is a </a:t>
                </a:r>
                <a:r>
                  <a:rPr lang="en-US" sz="2200" dirty="0" smtClean="0">
                    <a:latin typeface="Helvetica Neue"/>
                  </a:rPr>
                  <a:t>stationary component, i.e.  its probability distribution does </a:t>
                </a:r>
                <a:r>
                  <a:rPr lang="en-US" sz="2200" dirty="0">
                    <a:latin typeface="Helvetica Neue"/>
                  </a:rPr>
                  <a:t>not change when shifted in time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Approach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are first estimated and subtracted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to have left the stationary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to be model using time series modeling approaches.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959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8393" y="2237792"/>
            <a:ext cx="8309919" cy="764795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5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Seasonality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68393" y="947075"/>
            <a:ext cx="8265119" cy="4111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1" dirty="0">
                <a:latin typeface="Helvetica Neue"/>
              </a:rPr>
              <a:t>Elimination of </a:t>
            </a:r>
            <a:r>
              <a:rPr lang="en-US" sz="2000" b="1" dirty="0" smtClean="0">
                <a:latin typeface="Helvetica Neue"/>
              </a:rPr>
              <a:t>Seasonality </a:t>
            </a:r>
            <a:r>
              <a:rPr lang="en-US" sz="2000" b="1" dirty="0">
                <a:latin typeface="Helvetica Neue"/>
              </a:rPr>
              <a:t>when there is </a:t>
            </a:r>
            <a:r>
              <a:rPr lang="en-US" sz="2000" b="1" dirty="0" smtClean="0">
                <a:latin typeface="Helvetica Neue"/>
              </a:rPr>
              <a:t>no Trend</a:t>
            </a:r>
            <a:endParaRPr lang="en-US" sz="2000" dirty="0"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 Neue"/>
              </a:rPr>
              <a:t>Estimate </a:t>
            </a:r>
            <a:r>
              <a:rPr lang="en-US" sz="2000" dirty="0" smtClean="0">
                <a:latin typeface="Helvetica Neue"/>
              </a:rPr>
              <a:t>seasonality </a:t>
            </a:r>
            <a:r>
              <a:rPr lang="en-US" sz="2000" dirty="0">
                <a:latin typeface="Helvetica Neue"/>
              </a:rPr>
              <a:t>and remove it,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 Neue"/>
              </a:rPr>
              <a:t>Difference the data to remove the </a:t>
            </a:r>
            <a:r>
              <a:rPr lang="en-US" sz="2000" dirty="0" smtClean="0">
                <a:latin typeface="Helvetica Neue"/>
              </a:rPr>
              <a:t>seasonality </a:t>
            </a:r>
            <a:r>
              <a:rPr lang="en-US" sz="2000" dirty="0">
                <a:latin typeface="Helvetica Neue"/>
              </a:rPr>
              <a:t>directly.</a:t>
            </a:r>
          </a:p>
          <a:p>
            <a:endParaRPr lang="en-US" sz="2000" dirty="0">
              <a:latin typeface="Helvetica Neue"/>
            </a:endParaRPr>
          </a:p>
          <a:p>
            <a:r>
              <a:rPr lang="en-US" sz="2000" b="1" dirty="0" smtClean="0">
                <a:latin typeface="Helvetica Neue"/>
              </a:rPr>
              <a:t>Seasonality </a:t>
            </a:r>
            <a:r>
              <a:rPr lang="en-US" sz="2000" b="1" dirty="0">
                <a:latin typeface="Helvetica Neue"/>
              </a:rPr>
              <a:t>Estimation Methods</a:t>
            </a:r>
            <a:endParaRPr lang="en-US" sz="2000" dirty="0"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Helvetica Neue"/>
              </a:rPr>
              <a:t>Seasonal Average</a:t>
            </a:r>
            <a:endParaRPr lang="en-US" sz="2000" dirty="0"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 Neue"/>
              </a:rPr>
              <a:t>Parametric </a:t>
            </a:r>
            <a:r>
              <a:rPr lang="en-US" sz="2000" dirty="0" smtClean="0">
                <a:latin typeface="Helvetica Neue"/>
              </a:rPr>
              <a:t>Regression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Neue"/>
              </a:rPr>
              <a:t>Fit </a:t>
            </a:r>
            <a:r>
              <a:rPr lang="en-US" sz="2000" dirty="0">
                <a:latin typeface="Helvetica Neue"/>
              </a:rPr>
              <a:t>a mean for each </a:t>
            </a:r>
            <a:r>
              <a:rPr lang="en-US" sz="2000" dirty="0" smtClean="0">
                <a:latin typeface="Helvetica Neue"/>
              </a:rPr>
              <a:t>seasonality group (e.g. month</a:t>
            </a:r>
            <a:r>
              <a:rPr lang="en-US" sz="2000" dirty="0">
                <a:latin typeface="Helvetica Neue"/>
              </a:rPr>
              <a:t>) </a:t>
            </a:r>
            <a:r>
              <a:rPr lang="en-US" sz="2000" dirty="0" smtClean="0">
                <a:latin typeface="Helvetica Neue"/>
              </a:rPr>
              <a:t>using linear regression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Neue"/>
              </a:rPr>
              <a:t>Use </a:t>
            </a:r>
            <a:r>
              <a:rPr lang="en-US" sz="2000" dirty="0">
                <a:latin typeface="Helvetica Neue"/>
              </a:rPr>
              <a:t>a cosine-sin curve to </a:t>
            </a:r>
            <a:r>
              <a:rPr lang="en-US" sz="2000" dirty="0" smtClean="0">
                <a:latin typeface="Helvetica Neue"/>
              </a:rPr>
              <a:t>fit </a:t>
            </a:r>
            <a:r>
              <a:rPr lang="en-US" sz="2000" dirty="0">
                <a:latin typeface="Helvetica Neue"/>
              </a:rPr>
              <a:t>the seasonal component</a:t>
            </a:r>
          </a:p>
        </p:txBody>
      </p:sp>
    </p:spTree>
    <p:extLst>
      <p:ext uri="{BB962C8B-B14F-4D97-AF65-F5344CB8AC3E}">
        <p14:creationId xmlns:p14="http://schemas.microsoft.com/office/powerpoint/2010/main" val="40860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Seasonality: Averaging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77101" y="1103830"/>
                <a:ext cx="8265119" cy="376426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charset="0"/>
                      </a:rPr>
                      <m:t>k</m:t>
                    </m:r>
                    <m:r>
                      <a:rPr lang="en-US" sz="2400" i="1" dirty="0">
                        <a:latin typeface="Cambria Math" charset="0"/>
                      </a:rPr>
                      <m:t>=1, 2, .. . ,</m:t>
                    </m:r>
                    <m:r>
                      <a:rPr lang="en-US" sz="2400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 compute the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of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𝑡𝑖𝑚𝑒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𝑑𝑜𝑚𝑎𝑖𝑛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Then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7101" y="1103830"/>
                <a:ext cx="8265119" cy="3764262"/>
              </a:xfrm>
              <a:prstGeom prst="rect">
                <a:avLst/>
              </a:prstGeom>
              <a:blipFill>
                <a:blip r:embed="rId3"/>
                <a:stretch>
                  <a:fillRect l="-1180" t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6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Seasonality: Seasonal Means Model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77101" y="1103830"/>
                <a:ext cx="8265119" cy="376426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latin typeface="Helvetica Neue"/>
                  </a:rPr>
                  <a:t>Model</a:t>
                </a:r>
                <a:r>
                  <a:rPr lang="en-US" sz="2400" dirty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 Neue"/>
                  </a:rPr>
                  <a:t> </a:t>
                </a:r>
                <a:r>
                  <a:rPr lang="en-US" sz="2400" dirty="0" smtClean="0">
                    <a:latin typeface="Helvetica Neue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>
                    <a:latin typeface="Helvetica Neue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Helvetica" charset="0"/>
                  </a:rPr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>
                  <a:latin typeface="Helvetica" charset="0"/>
                </a:endParaRPr>
              </a:p>
              <a:p>
                <a:r>
                  <a:rPr lang="en-US" sz="2400" b="1" dirty="0" smtClean="0">
                    <a:latin typeface="Helvetica" charset="0"/>
                  </a:rPr>
                  <a:t>Approach</a:t>
                </a:r>
                <a:r>
                  <a:rPr lang="en-US" sz="2400" dirty="0" smtClean="0">
                    <a:latin typeface="Helvetica" charset="0"/>
                  </a:rPr>
                  <a:t>: </a:t>
                </a:r>
                <a:r>
                  <a:rPr lang="en-US" sz="2400" dirty="0">
                    <a:latin typeface="Helvetica Neue"/>
                  </a:rPr>
                  <a:t>Fit a mean for each seasonality group (e.g. month) using linear regression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ANOVA model: Group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Helvetica" charset="0"/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𝑗𝑑</m:t>
                    </m:r>
                  </m:oMath>
                </a14:m>
                <a:endParaRPr lang="en-US" sz="2400" dirty="0" smtClean="0"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Dummy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Helvetica" charset="0"/>
                  </a:rPr>
                  <a:t>= 1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𝑗𝑑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 and 0 otherwise</a:t>
                </a:r>
                <a:endParaRPr lang="en-US" sz="2400" dirty="0"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 Fit a linear regression model with </a:t>
                </a:r>
                <a:r>
                  <a:rPr lang="en-US" sz="2400" i="1" dirty="0" smtClean="0">
                    <a:latin typeface="Helvetica" charset="0"/>
                  </a:rPr>
                  <a:t>d-1</a:t>
                </a:r>
                <a:r>
                  <a:rPr lang="en-US" sz="2400" dirty="0" smtClean="0">
                    <a:latin typeface="Helvetica" charset="0"/>
                  </a:rPr>
                  <a:t> dummy variables if a model with intercept or with </a:t>
                </a:r>
                <a:r>
                  <a:rPr lang="en-US" sz="2400" i="1" dirty="0" smtClean="0">
                    <a:latin typeface="Helvetica" charset="0"/>
                  </a:rPr>
                  <a:t>d</a:t>
                </a:r>
                <a:r>
                  <a:rPr lang="en-US" sz="2400" dirty="0" smtClean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</a:rPr>
                  <a:t>dummy variables if a model </a:t>
                </a:r>
                <a:r>
                  <a:rPr lang="en-US" sz="2400" dirty="0" smtClean="0">
                    <a:latin typeface="Helvetica" charset="0"/>
                  </a:rPr>
                  <a:t>without </a:t>
                </a:r>
                <a:r>
                  <a:rPr lang="en-US" sz="2400" dirty="0">
                    <a:latin typeface="Helvetica" charset="0"/>
                  </a:rPr>
                  <a:t>intercept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7101" y="1103830"/>
                <a:ext cx="8265119" cy="3764262"/>
              </a:xfrm>
              <a:prstGeom prst="rect">
                <a:avLst/>
              </a:prstGeom>
              <a:blipFill>
                <a:blip r:embed="rId3"/>
                <a:stretch>
                  <a:fillRect l="-1180" t="-647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Seasonality: Cosine-Sine Model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68095" y="1086413"/>
                <a:ext cx="8591053" cy="3764262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 smtClean="0">
                    <a:latin typeface="Helvetica Neue"/>
                  </a:rPr>
                  <a:t>Model</a:t>
                </a:r>
                <a:r>
                  <a:rPr lang="en-US" sz="2400" dirty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 Neue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latin typeface="Helvetica Neue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b="1" dirty="0">
                    <a:latin typeface="Helvetica" charset="0"/>
                  </a:rPr>
                  <a:t>Approach</a:t>
                </a:r>
                <a:r>
                  <a:rPr lang="en-US" sz="2400" dirty="0" smtClean="0">
                    <a:latin typeface="Helvetica" charset="0"/>
                  </a:rPr>
                  <a:t>: Assume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 is the amplitude,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 is the frequency (1/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 is the period)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 is the phase (</a:t>
                </a:r>
                <a:r>
                  <a:rPr lang="en-US" sz="2400" dirty="0">
                    <a:latin typeface="Helvetica" charset="0"/>
                  </a:rPr>
                  <a:t>sets the set the arbitrary origin on the time </a:t>
                </a:r>
                <a:r>
                  <a:rPr lang="en-US" sz="2400" dirty="0" smtClean="0">
                    <a:latin typeface="Helvetica" charset="0"/>
                  </a:rPr>
                  <a:t>axis).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 smtClean="0">
                    <a:latin typeface="Helvetica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) </a:t>
                </a:r>
                <a:endParaRPr lang="en-US" sz="2400" dirty="0" smtClean="0"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Fit a linear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Helvetica" charset="0"/>
                  </a:rPr>
                  <a:t>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latin typeface="Helvetica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Helvetica" charset="0"/>
                  </a:rPr>
                  <a:t> regression coefficients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If seasonality has multiple frequencies (e.g. month, week), we can use different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 (two predicting variables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)</a:t>
                </a:r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68095" y="1086413"/>
                <a:ext cx="8591053" cy="3764262"/>
              </a:xfrm>
              <a:prstGeom prst="rect">
                <a:avLst/>
              </a:prstGeom>
              <a:blipFill>
                <a:blip r:embed="rId3"/>
                <a:stretch>
                  <a:fillRect l="-923" t="-14563" r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7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Trend &amp; Seasonality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77101" y="1103830"/>
                <a:ext cx="8265119" cy="3764262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r>
                  <a:rPr lang="en-US" sz="2400" u="sng" dirty="0" smtClean="0">
                    <a:latin typeface="Helvetica" charset="0"/>
                  </a:rPr>
                  <a:t>Step </a:t>
                </a:r>
                <a:r>
                  <a:rPr lang="en-US" sz="2400" u="sng" dirty="0">
                    <a:latin typeface="Helvetica" charset="0"/>
                  </a:rPr>
                  <a:t>1</a:t>
                </a:r>
                <a:r>
                  <a:rPr lang="en-US" sz="2400" dirty="0">
                    <a:latin typeface="Helvetica" charset="0"/>
                  </a:rPr>
                  <a:t>. Estimate the trend </a:t>
                </a:r>
                <a:r>
                  <a:rPr lang="en-US" sz="2400" dirty="0" smtClean="0">
                    <a:latin typeface="Helvetica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Helvetica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𝑡</m:t>
                    </m:r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𝑞</m:t>
                    </m:r>
                    <m:r>
                      <a:rPr lang="en-US" sz="2400" i="1" dirty="0">
                        <a:latin typeface="Cambria Math" charset="0"/>
                      </a:rPr>
                      <m:t>+1 .. . </m:t>
                    </m:r>
                    <m:r>
                      <a:rPr lang="en-US" sz="2400" i="1" dirty="0">
                        <a:latin typeface="Cambria Math" charset="0"/>
                      </a:rPr>
                      <m:t>𝑛</m:t>
                    </m:r>
                    <m:r>
                      <a:rPr lang="en-US" sz="2400" i="1" dirty="0">
                        <a:latin typeface="Cambria Math" charset="0"/>
                      </a:rPr>
                      <m:t>−</m:t>
                    </m:r>
                    <m:r>
                      <a:rPr lang="en-US" sz="2400" i="1" dirty="0">
                        <a:latin typeface="Cambria Math" charset="0"/>
                      </a:rPr>
                      <m:t>𝑞</m:t>
                    </m:r>
                  </m:oMath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u="sng" dirty="0">
                    <a:latin typeface="Helvetica" charset="0"/>
                  </a:rPr>
                  <a:t>Step 2</a:t>
                </a:r>
                <a:r>
                  <a:rPr lang="en-US" sz="2400" dirty="0">
                    <a:latin typeface="Helvetica" charset="0"/>
                  </a:rPr>
                  <a:t>. Estimate seasonal </a:t>
                </a:r>
                <a:r>
                  <a:rPr lang="en-US" sz="2400" dirty="0" smtClean="0">
                    <a:latin typeface="Helvetica" charset="0"/>
                  </a:rPr>
                  <a:t>components: </a:t>
                </a:r>
              </a:p>
              <a:p>
                <a:r>
                  <a:rPr lang="en-US" sz="2400" dirty="0" smtClean="0">
                    <a:latin typeface="Helvetica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charset="0"/>
                      </a:rPr>
                      <m:t>k</m:t>
                    </m:r>
                    <m:r>
                      <a:rPr lang="en-US" sz="2400" i="1" dirty="0">
                        <a:latin typeface="Cambria Math" charset="0"/>
                      </a:rPr>
                      <m:t>=1, 2, .. . ,</m:t>
                    </m:r>
                    <m:r>
                      <a:rPr lang="en-US" sz="2400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 compute the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 smtClean="0">
                    <a:latin typeface="Helvetica" charset="0"/>
                  </a:rPr>
                  <a:t>of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𝑞</m:t>
                          </m:r>
                          <m:r>
                            <a:rPr lang="hr-HR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𝑗𝑑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𝑗</m:t>
                        </m:r>
                        <m:r>
                          <a:rPr lang="en-US" sz="24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>
                  <a:latin typeface="Helvetica" charset="0"/>
                </a:endParaRPr>
              </a:p>
              <a:p>
                <a:r>
                  <a:rPr lang="en-US" sz="2400" u="sng" dirty="0">
                    <a:latin typeface="Helvetica" charset="0"/>
                  </a:rPr>
                  <a:t>Step </a:t>
                </a:r>
                <a:r>
                  <a:rPr lang="en-US" sz="2400" u="sng" dirty="0" smtClean="0">
                    <a:latin typeface="Helvetica" charset="0"/>
                  </a:rPr>
                  <a:t>3</a:t>
                </a:r>
                <a:r>
                  <a:rPr lang="en-US" sz="2400" dirty="0" smtClean="0">
                    <a:latin typeface="Helvetica" charset="0"/>
                  </a:rPr>
                  <a:t>. </a:t>
                </a:r>
                <a:r>
                  <a:rPr lang="en-US" sz="2400" dirty="0">
                    <a:latin typeface="Helvetica" charset="0"/>
                  </a:rPr>
                  <a:t>Re-estimate the </a:t>
                </a:r>
                <a:r>
                  <a:rPr lang="en-US" sz="2400" dirty="0" smtClean="0">
                    <a:latin typeface="Helvetica" charset="0"/>
                  </a:rPr>
                  <a:t>trend from the “</a:t>
                </a:r>
                <a:r>
                  <a:rPr lang="en-US" sz="2400" dirty="0" err="1" smtClean="0">
                    <a:latin typeface="Helvetica" charset="0"/>
                  </a:rPr>
                  <a:t>deseasonalized</a:t>
                </a:r>
                <a:r>
                  <a:rPr lang="en-US" sz="2400" dirty="0" smtClean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</a:rPr>
                  <a:t>data</a:t>
                </a:r>
                <a:r>
                  <a:rPr lang="en-US" sz="2400" dirty="0" smtClean="0">
                    <a:latin typeface="Helvetica" charset="0"/>
                  </a:rPr>
                  <a:t>"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>
                    <a:latin typeface="Helvetica" charset="0"/>
                  </a:rPr>
                  <a:t>A new set of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of the trend </a:t>
                </a:r>
                <a:r>
                  <a:rPr lang="en-US" sz="2400" dirty="0" smtClean="0">
                    <a:latin typeface="Helvetica" charset="0"/>
                  </a:rPr>
                  <a:t>based on the </a:t>
                </a:r>
                <a:r>
                  <a:rPr lang="en-US" sz="2400" dirty="0" err="1">
                    <a:latin typeface="Helvetica" charset="0"/>
                  </a:rPr>
                  <a:t>deseasonalized</a:t>
                </a:r>
                <a:r>
                  <a:rPr lang="en-US" sz="2400" dirty="0">
                    <a:latin typeface="Helvetica" charset="0"/>
                  </a:rPr>
                  <a:t> data.</a:t>
                </a:r>
              </a:p>
              <a:p>
                <a:endParaRPr lang="en-US" sz="2400" dirty="0" smtClean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7101" y="1103830"/>
                <a:ext cx="8265119" cy="3764262"/>
              </a:xfrm>
              <a:prstGeom prst="rect">
                <a:avLst/>
              </a:prstGeom>
              <a:blipFill>
                <a:blip r:embed="rId3"/>
                <a:stretch>
                  <a:fillRect l="-959" t="-971" b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8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200" dirty="0" smtClean="0"/>
              <a:t>Time Series: Trend &amp; Seasonality (cont’d) 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77101" y="1103830"/>
            <a:ext cx="8265119" cy="376426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en-US" sz="2400" u="sng" dirty="0" smtClean="0">
              <a:latin typeface="Helvetica" charset="0"/>
            </a:endParaRPr>
          </a:p>
          <a:p>
            <a:r>
              <a:rPr lang="en-US" sz="2400" u="sng" dirty="0" smtClean="0">
                <a:latin typeface="Helvetica" charset="0"/>
              </a:rPr>
              <a:t>Seasonality</a:t>
            </a:r>
            <a:r>
              <a:rPr lang="en-US" sz="2400" dirty="0" smtClean="0">
                <a:latin typeface="Helvetica" charset="0"/>
              </a:rPr>
              <a:t>: Set the predicting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charset="0"/>
              </a:rPr>
              <a:t>Dummy variables for the seasonal effects (ANOVA)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charset="0"/>
              </a:rPr>
              <a:t>Cosine and sine variables </a:t>
            </a:r>
          </a:p>
          <a:p>
            <a:r>
              <a:rPr lang="en-US" sz="2400" u="sng" dirty="0" smtClean="0">
                <a:latin typeface="Helvetica" charset="0"/>
              </a:rPr>
              <a:t>Trend</a:t>
            </a:r>
            <a:r>
              <a:rPr lang="en-US" sz="2400" dirty="0" smtClean="0">
                <a:latin typeface="Helvetica" charset="0"/>
              </a:rPr>
              <a:t>: Set the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charset="0"/>
              </a:rPr>
              <a:t>Parametric Regression: Polynomial predicting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charset="0"/>
              </a:rPr>
              <a:t>Nonparametric Regression</a:t>
            </a:r>
          </a:p>
          <a:p>
            <a:r>
              <a:rPr lang="en-US" sz="2400" u="sng" dirty="0" smtClean="0">
                <a:latin typeface="Helvetica" charset="0"/>
              </a:rPr>
              <a:t>Trend and</a:t>
            </a:r>
            <a:r>
              <a:rPr lang="en-US" sz="2400" u="sng" dirty="0">
                <a:latin typeface="Helvetica" charset="0"/>
              </a:rPr>
              <a:t> Seasonality</a:t>
            </a:r>
            <a:r>
              <a:rPr lang="en-US" sz="2400" dirty="0" smtClean="0">
                <a:latin typeface="Helvetica" charset="0"/>
              </a:rPr>
              <a:t>: Joint modeling</a:t>
            </a:r>
            <a:r>
              <a:rPr lang="en-US" sz="2400" u="sng" dirty="0" smtClean="0">
                <a:latin typeface="Helvetica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charset="0"/>
              </a:rPr>
              <a:t>Linear regression: Seasonality predicting variables and polynomial predicting variables in </a:t>
            </a:r>
            <a:r>
              <a:rPr lang="en-US" sz="2400" i="1" dirty="0" smtClean="0">
                <a:latin typeface="Helvetica" charset="0"/>
              </a:rPr>
              <a:t>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charset="0"/>
              </a:rPr>
              <a:t>Semiparametric Regression: Nonparametric model for the trend with linear predicting variables for seasonality</a:t>
            </a:r>
          </a:p>
        </p:txBody>
      </p:sp>
    </p:spTree>
    <p:extLst>
      <p:ext uri="{BB962C8B-B14F-4D97-AF65-F5344CB8AC3E}">
        <p14:creationId xmlns:p14="http://schemas.microsoft.com/office/powerpoint/2010/main" val="258598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B8D62D-BE99-40AF-BF97-BFAE812B12CE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057fda7-913b-4ab6-8820-932873bcd66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16868</TotalTime>
  <Words>251</Words>
  <Application>Microsoft Office PowerPoint</Application>
  <PresentationFormat>On-screen Show (16:9)</PresentationFormat>
  <Paragraphs>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Calibri</vt:lpstr>
      <vt:lpstr>Cambria Math</vt:lpstr>
      <vt:lpstr>Helvetica</vt:lpstr>
      <vt:lpstr>Helvetica Neue</vt:lpstr>
      <vt:lpstr>Vitesse</vt:lpstr>
      <vt:lpstr>Vitesse Bold</vt:lpstr>
      <vt:lpstr>Vitesse Book</vt:lpstr>
      <vt:lpstr>Vitesse Medium</vt:lpstr>
      <vt:lpstr>Vitesse Thin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Time Series: Basics</vt:lpstr>
      <vt:lpstr>Time Series: Seasonality</vt:lpstr>
      <vt:lpstr>Seasonality: Averaging </vt:lpstr>
      <vt:lpstr>Seasonality: Seasonal Means Model</vt:lpstr>
      <vt:lpstr>Seasonality: Cosine-Sine Model</vt:lpstr>
      <vt:lpstr>Time Series: Trend &amp; Seasonality </vt:lpstr>
      <vt:lpstr>Time Series: Trend &amp; Seasonality (cont’d) </vt:lpstr>
      <vt:lpstr>Time Series: Trend &amp; Seasonality (cont’d)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Serban, Nicoleta</cp:lastModifiedBy>
  <cp:revision>884</cp:revision>
  <dcterms:modified xsi:type="dcterms:W3CDTF">2017-09-14T14:38:51Z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