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0"/>
  </p:notesMasterIdLst>
  <p:handoutMasterIdLst>
    <p:handoutMasterId r:id="rId21"/>
  </p:handoutMasterIdLst>
  <p:sldIdLst>
    <p:sldId id="434" r:id="rId9"/>
    <p:sldId id="408" r:id="rId10"/>
    <p:sldId id="518" r:id="rId11"/>
    <p:sldId id="519" r:id="rId12"/>
    <p:sldId id="530" r:id="rId13"/>
    <p:sldId id="531" r:id="rId14"/>
    <p:sldId id="522" r:id="rId15"/>
    <p:sldId id="523" r:id="rId16"/>
    <p:sldId id="525" r:id="rId17"/>
    <p:sldId id="524" r:id="rId18"/>
    <p:sldId id="42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18"/>
            <p14:sldId id="519"/>
            <p14:sldId id="530"/>
            <p14:sldId id="531"/>
            <p14:sldId id="522"/>
            <p14:sldId id="523"/>
            <p14:sldId id="525"/>
            <p14:sldId id="5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8" autoAdjust="0"/>
    <p:restoredTop sz="89892" autoAdjust="0"/>
  </p:normalViewPr>
  <p:slideViewPr>
    <p:cSldViewPr snapToGrid="0">
      <p:cViewPr varScale="1">
        <p:scale>
          <a:sx n="133" d="100"/>
          <a:sy n="133" d="100"/>
        </p:scale>
        <p:origin x="2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MS PGothic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C1340CC-78E1-404E-942C-7AB62C289CB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7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10" Type="http://schemas.openxmlformats.org/officeDocument/2006/relationships/image" Target="../media/image4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5881400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Decomposition: Seasonality Estimation Data Examples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200" dirty="0" smtClean="0"/>
              <a:t>Seasonality &amp; Trend: Compare Model</a:t>
            </a:r>
            <a:endParaRPr lang="en-US" sz="32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7" y="896183"/>
            <a:ext cx="768116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Fit a non-parametric model for trend and linear model for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seasonality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gam(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temp~s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)+har2)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dif.fit.gam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((temp-fitted(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)),start=1879,frequency=12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Compare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approaches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ts.plot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dif.fit.lm,ylab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="Residual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Process",col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="brown")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dif.fit.gam,col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="blue")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0"/>
            <a:ext cx="7880659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Data Example: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Temperature in Atlanta, Georgia</a:t>
            </a:r>
            <a:endParaRPr lang="en-US" sz="3600" dirty="0"/>
          </a:p>
        </p:txBody>
      </p: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252349" y="1493338"/>
            <a:ext cx="77554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r>
              <a:rPr lang="en-US" altLang="en-US" b="1" dirty="0" smtClean="0">
                <a:latin typeface="Helvetica Neue" charset="0"/>
                <a:ea typeface="Helvetica Neue" charset="0"/>
                <a:cs typeface="Helvetica Neue" charset="0"/>
              </a:rPr>
              <a:t>Data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: Average monthly temperature records starting in 1879 until 2016. </a:t>
            </a:r>
          </a:p>
          <a:p>
            <a:endParaRPr lang="en-US" alt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Available from the iWearherNet.com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Neue" charset="0"/>
                <a:ea typeface="Helvetica Neue" charset="0"/>
                <a:cs typeface="Helvetica Neue" charset="0"/>
              </a:rPr>
              <a:t> The Weather Bureau (now the National Weather Service) began keeping weather records for Atlanta 138 years, 8 months and 19 days ago on October 1, 1878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Provided in Fahrenheit degrees</a:t>
            </a:r>
            <a:endParaRPr lang="en-US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349" y="4009020"/>
            <a:ext cx="7355392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Is there seasonality and trend in temperature in Atlanta?</a:t>
            </a:r>
            <a:endParaRPr lang="en-US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3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</a:t>
            </a:r>
            <a:r>
              <a:rPr lang="en-US" sz="3600" dirty="0"/>
              <a:t>: </a:t>
            </a:r>
            <a:r>
              <a:rPr lang="en-US" sz="3600" dirty="0" smtClean="0"/>
              <a:t>Seasonal Models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586106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library(TSA)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Estimate seasonality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using Seasonal Means Model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month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season(temp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Drop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January/with intercept</a:t>
            </a: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model1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lm(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temp~month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summary(model1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S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easonal </a:t>
            </a: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mean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effects/without intercept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model2 = lm(temp~month-1)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summary(model2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657401" y="2916571"/>
            <a:ext cx="481603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Estimate seasonality using cos-sin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model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har1=harmonic(temp,1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model3=lm(temp~har1)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summary(model3)</a:t>
            </a: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har2=harmonic(temp,2)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model4=lm(temp~har2)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summary(model4)</a:t>
            </a:r>
          </a:p>
        </p:txBody>
      </p:sp>
    </p:spTree>
    <p:extLst>
      <p:ext uri="{BB962C8B-B14F-4D97-AF65-F5344CB8AC3E}">
        <p14:creationId xmlns:p14="http://schemas.microsoft.com/office/powerpoint/2010/main" val="31749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</a:t>
            </a:r>
            <a:r>
              <a:rPr lang="en-US" sz="3600" dirty="0"/>
              <a:t>: Seasonal Means Model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430" y="993922"/>
            <a:ext cx="5748696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Estimate </a:t>
            </a:r>
            <a:r>
              <a:rPr lang="en-US" dirty="0"/>
              <a:t>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 err="1"/>
              <a:t>monthJanuary</a:t>
            </a:r>
            <a:r>
              <a:rPr lang="en-US" dirty="0"/>
              <a:t>    </a:t>
            </a:r>
            <a:r>
              <a:rPr lang="en-US" dirty="0" smtClean="0"/>
              <a:t>   43.2072     </a:t>
            </a:r>
            <a:r>
              <a:rPr lang="en-US" dirty="0"/>
              <a:t>0.2725   158.5   &lt;2e-16 </a:t>
            </a:r>
          </a:p>
          <a:p>
            <a:r>
              <a:rPr lang="en-US" dirty="0" err="1"/>
              <a:t>monthFebruary</a:t>
            </a:r>
            <a:r>
              <a:rPr lang="en-US" dirty="0"/>
              <a:t>    </a:t>
            </a:r>
            <a:r>
              <a:rPr lang="en-US" dirty="0" smtClean="0"/>
              <a:t> 45.9587     </a:t>
            </a:r>
            <a:r>
              <a:rPr lang="en-US" dirty="0"/>
              <a:t>0.2725   168.6   &lt;2e-16 </a:t>
            </a:r>
          </a:p>
          <a:p>
            <a:r>
              <a:rPr lang="en-US" dirty="0" err="1"/>
              <a:t>monthMarch</a:t>
            </a:r>
            <a:r>
              <a:rPr lang="en-US" dirty="0"/>
              <a:t>     </a:t>
            </a:r>
            <a:r>
              <a:rPr lang="en-US" dirty="0" smtClean="0"/>
              <a:t>    53.2304     </a:t>
            </a:r>
            <a:r>
              <a:rPr lang="en-US" dirty="0"/>
              <a:t>0.2725   195.3   &lt;2e-16 </a:t>
            </a:r>
          </a:p>
          <a:p>
            <a:r>
              <a:rPr lang="en-US" dirty="0" err="1"/>
              <a:t>monthApril</a:t>
            </a:r>
            <a:r>
              <a:rPr lang="en-US" dirty="0"/>
              <a:t>      </a:t>
            </a:r>
            <a:r>
              <a:rPr lang="en-US" dirty="0" smtClean="0"/>
              <a:t>       61.6087     </a:t>
            </a:r>
            <a:r>
              <a:rPr lang="en-US" dirty="0"/>
              <a:t>0.2725   226.1   &lt;2e-16 </a:t>
            </a:r>
          </a:p>
          <a:p>
            <a:r>
              <a:rPr lang="en-US" dirty="0" err="1"/>
              <a:t>monthMay</a:t>
            </a:r>
            <a:r>
              <a:rPr lang="en-US" dirty="0"/>
              <a:t>       </a:t>
            </a:r>
            <a:r>
              <a:rPr lang="en-US" dirty="0" smtClean="0"/>
              <a:t>       69.7696     </a:t>
            </a:r>
            <a:r>
              <a:rPr lang="en-US" dirty="0"/>
              <a:t>0.2725   256.0   &lt;2e-16 </a:t>
            </a:r>
          </a:p>
          <a:p>
            <a:r>
              <a:rPr lang="en-US" dirty="0" err="1"/>
              <a:t>monthJune</a:t>
            </a:r>
            <a:r>
              <a:rPr lang="en-US" dirty="0"/>
              <a:t>       </a:t>
            </a:r>
            <a:r>
              <a:rPr lang="en-US" dirty="0" smtClean="0"/>
              <a:t>      76.6986     </a:t>
            </a:r>
            <a:r>
              <a:rPr lang="en-US" dirty="0"/>
              <a:t>0.2725   281.4   &lt;2e-16 </a:t>
            </a:r>
          </a:p>
          <a:p>
            <a:r>
              <a:rPr lang="en-US" dirty="0" err="1"/>
              <a:t>monthJuly</a:t>
            </a:r>
            <a:r>
              <a:rPr lang="en-US" dirty="0"/>
              <a:t>       </a:t>
            </a:r>
            <a:r>
              <a:rPr lang="en-US" dirty="0" smtClean="0"/>
              <a:t>        79.0051     </a:t>
            </a:r>
            <a:r>
              <a:rPr lang="en-US" dirty="0"/>
              <a:t>0.2725   289.9   &lt;</a:t>
            </a:r>
            <a:r>
              <a:rPr lang="en-US" dirty="0" smtClean="0"/>
              <a:t>2e-16</a:t>
            </a:r>
            <a:endParaRPr lang="en-US" dirty="0"/>
          </a:p>
          <a:p>
            <a:r>
              <a:rPr lang="en-US" dirty="0" err="1"/>
              <a:t>monthAugust</a:t>
            </a:r>
            <a:r>
              <a:rPr lang="en-US" dirty="0"/>
              <a:t>     </a:t>
            </a:r>
            <a:r>
              <a:rPr lang="en-US" dirty="0" smtClean="0"/>
              <a:t>    78.2703     </a:t>
            </a:r>
            <a:r>
              <a:rPr lang="en-US" dirty="0"/>
              <a:t>0.2725   287.2   &lt;</a:t>
            </a:r>
            <a:r>
              <a:rPr lang="en-US" dirty="0" smtClean="0"/>
              <a:t>2e-16</a:t>
            </a:r>
            <a:endParaRPr lang="en-US" dirty="0"/>
          </a:p>
          <a:p>
            <a:r>
              <a:rPr lang="en-US" dirty="0" err="1"/>
              <a:t>monthSeptember</a:t>
            </a:r>
            <a:r>
              <a:rPr lang="en-US" dirty="0"/>
              <a:t>  73.2986     0.2725   268.9   &lt;</a:t>
            </a:r>
            <a:r>
              <a:rPr lang="en-US" dirty="0" smtClean="0"/>
              <a:t>2e-16</a:t>
            </a:r>
            <a:endParaRPr lang="en-US" dirty="0"/>
          </a:p>
          <a:p>
            <a:r>
              <a:rPr lang="en-US" dirty="0" err="1"/>
              <a:t>monthOctober</a:t>
            </a:r>
            <a:r>
              <a:rPr lang="en-US" dirty="0"/>
              <a:t>    </a:t>
            </a:r>
            <a:r>
              <a:rPr lang="en-US" dirty="0" smtClean="0"/>
              <a:t>   62.9616     </a:t>
            </a:r>
            <a:r>
              <a:rPr lang="en-US" dirty="0"/>
              <a:t>0.2725   231.0   &lt;</a:t>
            </a:r>
            <a:r>
              <a:rPr lang="en-US" dirty="0" smtClean="0"/>
              <a:t>2e-16</a:t>
            </a:r>
            <a:endParaRPr lang="en-US" dirty="0"/>
          </a:p>
          <a:p>
            <a:r>
              <a:rPr lang="en-US" dirty="0" err="1"/>
              <a:t>monthNovember</a:t>
            </a:r>
            <a:r>
              <a:rPr lang="en-US" dirty="0"/>
              <a:t>   52.5493     0.2725   192.8   &lt;</a:t>
            </a:r>
            <a:r>
              <a:rPr lang="en-US" dirty="0" smtClean="0"/>
              <a:t>2e-16</a:t>
            </a:r>
            <a:endParaRPr lang="en-US" dirty="0"/>
          </a:p>
          <a:p>
            <a:r>
              <a:rPr lang="en-US" dirty="0" err="1"/>
              <a:t>monthDecember</a:t>
            </a:r>
            <a:r>
              <a:rPr lang="en-US" dirty="0"/>
              <a:t>   45.0725     0.2725   165.4   &lt;2e-16 </a:t>
            </a:r>
          </a:p>
          <a:p>
            <a:r>
              <a:rPr lang="en-US" dirty="0" smtClean="0"/>
              <a:t>Multiple </a:t>
            </a:r>
            <a:r>
              <a:rPr lang="en-US" dirty="0"/>
              <a:t>R-squared:  0.9975,  </a:t>
            </a:r>
            <a:r>
              <a:rPr lang="en-US" dirty="0" smtClean="0"/>
              <a:t>Adjusted </a:t>
            </a:r>
            <a:r>
              <a:rPr lang="en-US" dirty="0"/>
              <a:t>R-squared:  0.9974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758936" y="2281646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ight Arrow 5"/>
          <p:cNvSpPr/>
          <p:nvPr/>
        </p:nvSpPr>
        <p:spPr>
          <a:xfrm>
            <a:off x="5940531" y="4602480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47318" y="4152762"/>
                <a:ext cx="1800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 ~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99</m:t>
                    </m:r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7</m:t>
                    </m:r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%</m:t>
                    </m:r>
                  </m:oMath>
                </a14:m>
                <a:r>
                  <a:rPr lang="en-US" sz="1600" i="1" dirty="0">
                    <a:latin typeface="Helvetica" charset="0"/>
                    <a:ea typeface="Helvetica" charset="0"/>
                    <a:cs typeface="Helvetica" charset="0"/>
                  </a:rPr>
                  <a:t> variability explained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18" y="4152762"/>
                <a:ext cx="180048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689" t="-35766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847318" y="4203321"/>
            <a:ext cx="1304096" cy="7804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665723" y="848289"/>
                <a:ext cx="1919835" cy="328012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𝐽𝑎𝑛𝑢𝑎𝑟𝑦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b="0" i="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43.02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𝐹𝑒𝑏𝑟𝑢𝑎𝑟𝑦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45.95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𝑀𝑎𝑟𝑐h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53.23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𝐴𝑝𝑟𝑖𝑙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61.61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𝑀𝑎𝑦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69.77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𝐽𝑢𝑛𝑒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76.70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𝑢𝑙𝑦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79.00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𝐴𝑢𝑔𝑢𝑠𝑡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78.27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𝑆𝑒𝑝𝑡𝑒𝑚𝑏𝑒𝑟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73.30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𝑂𝑐𝑡𝑜𝑏𝑒𝑟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62.96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𝑁𝑜𝑣𝑒𝑚𝑏𝑒𝑟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52.55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𝐷𝑒𝑐𝑒𝑚𝑏𝑒𝑟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45.08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723" y="848289"/>
                <a:ext cx="1919835" cy="3280129"/>
              </a:xfrm>
              <a:prstGeom prst="rect">
                <a:avLst/>
              </a:prstGeom>
              <a:blipFill rotWithShape="0">
                <a:blip r:embed="rId4"/>
                <a:stretch>
                  <a:fillRect t="-55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329314" y="4561246"/>
            <a:ext cx="847023" cy="3391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615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</a:t>
            </a:r>
            <a:r>
              <a:rPr lang="en-US" sz="3600" dirty="0"/>
              <a:t>: </a:t>
            </a:r>
            <a:r>
              <a:rPr lang="en-US" sz="3600" dirty="0" smtClean="0"/>
              <a:t>Cos-Sin Model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3311" y="2604812"/>
            <a:ext cx="5748696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Estimate Std</a:t>
            </a:r>
            <a:r>
              <a:rPr lang="en-US" dirty="0"/>
              <a:t>. Error  t value </a:t>
            </a:r>
            <a:r>
              <a:rPr lang="en-US" dirty="0" smtClean="0"/>
              <a:t>   </a:t>
            </a:r>
            <a:r>
              <a:rPr lang="en-US" dirty="0" err="1" smtClean="0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</a:t>
            </a:r>
            <a:r>
              <a:rPr lang="en-US" dirty="0" smtClean="0"/>
              <a:t>      61.80254   0.07888  </a:t>
            </a:r>
            <a:r>
              <a:rPr lang="en-US" dirty="0"/>
              <a:t>783.490  &lt; 2e-16 </a:t>
            </a:r>
          </a:p>
          <a:p>
            <a:r>
              <a:rPr lang="en-US" dirty="0"/>
              <a:t>har2cos(2*pi*t) -18.30228    </a:t>
            </a:r>
            <a:r>
              <a:rPr lang="en-US" dirty="0" smtClean="0"/>
              <a:t>0.11155 </a:t>
            </a:r>
            <a:r>
              <a:rPr lang="en-US" dirty="0"/>
              <a:t>-164.065  &lt; 2e-16 </a:t>
            </a:r>
          </a:p>
          <a:p>
            <a:r>
              <a:rPr lang="en-US" dirty="0"/>
              <a:t>har2cos(4*pi*t) </a:t>
            </a:r>
            <a:r>
              <a:rPr lang="en-US" dirty="0" smtClean="0"/>
              <a:t>  </a:t>
            </a:r>
            <a:r>
              <a:rPr lang="en-US" dirty="0"/>
              <a:t>-0.63031    </a:t>
            </a:r>
            <a:r>
              <a:rPr lang="en-US" dirty="0" smtClean="0"/>
              <a:t>0.11155   </a:t>
            </a:r>
            <a:r>
              <a:rPr lang="en-US" dirty="0"/>
              <a:t>-5.650 1.88e-08 </a:t>
            </a:r>
          </a:p>
          <a:p>
            <a:r>
              <a:rPr lang="en-US" dirty="0"/>
              <a:t>har2sin(2*pi*t) </a:t>
            </a:r>
            <a:r>
              <a:rPr lang="en-US" dirty="0" smtClean="0"/>
              <a:t>   -</a:t>
            </a:r>
            <a:r>
              <a:rPr lang="en-US" dirty="0"/>
              <a:t>0.69366    0.11155   -6.218 6.36e-10 </a:t>
            </a:r>
          </a:p>
          <a:p>
            <a:r>
              <a:rPr lang="en-US" dirty="0"/>
              <a:t>har2sin(4*pi*t)  </a:t>
            </a:r>
            <a:r>
              <a:rPr lang="en-US" dirty="0" smtClean="0"/>
              <a:t>   0.96246    </a:t>
            </a:r>
            <a:r>
              <a:rPr lang="en-US" dirty="0"/>
              <a:t>0.11155    8.628  &lt; 2e-16 </a:t>
            </a:r>
          </a:p>
          <a:p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R-squared:  0.9425,    Adjusted R-squared:  0.9424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966351" y="3619641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ight Arrow 5"/>
          <p:cNvSpPr/>
          <p:nvPr/>
        </p:nvSpPr>
        <p:spPr>
          <a:xfrm>
            <a:off x="6035600" y="4569657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5666" y="4191546"/>
                <a:ext cx="1800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 ~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94</m:t>
                    </m:r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3</m:t>
                    </m:r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%</m:t>
                    </m:r>
                  </m:oMath>
                </a14:m>
                <a:r>
                  <a:rPr lang="en-US" sz="1600" i="1" dirty="0">
                    <a:latin typeface="Helvetica" charset="0"/>
                    <a:ea typeface="Helvetica" charset="0"/>
                    <a:cs typeface="Helvetica" charset="0"/>
                  </a:rPr>
                  <a:t> variability explained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666" y="4191546"/>
                <a:ext cx="1800484" cy="830997"/>
              </a:xfrm>
              <a:prstGeom prst="rect">
                <a:avLst/>
              </a:prstGeom>
              <a:blipFill>
                <a:blip r:embed="rId3"/>
                <a:stretch>
                  <a:fillRect l="-168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068284" y="4200925"/>
            <a:ext cx="1304096" cy="7804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79050" y="2603327"/>
                <a:ext cx="1976192" cy="1247777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cos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⁡(2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𝑝𝑖𝑓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)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b="0" i="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-18.30</a:t>
                </a:r>
                <a:endParaRPr lang="en-US" sz="1600" b="0" i="0" dirty="0" smtClean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sin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⁡(2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𝑝𝑖𝑓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)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-</a:t>
                </a:r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0.693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cos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⁡(2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𝑝𝑖𝑓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/2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)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 -0.630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  <a:ea typeface="Helvetica" charset="0"/>
                                <a:cs typeface="Helvetica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charset="0"/>
                          </a:rPr>
                          <m:t>sin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⁡(2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𝑝𝑖𝑓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/2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Helvetica" charset="0"/>
                            <a:cs typeface="Helvetica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Helvetica" charset="0"/>
                    <a:cs typeface="Helvetica" charset="0"/>
                  </a:rPr>
                  <a:t>= 0.962 </a:t>
                </a:r>
                <a:endParaRPr lang="en-US" sz="1600" dirty="0">
                  <a:latin typeface="Cambria Math" panose="02040503050406030204" pitchFamily="18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50" y="2603327"/>
                <a:ext cx="1976192" cy="1247777"/>
              </a:xfrm>
              <a:prstGeom prst="rect">
                <a:avLst/>
              </a:prstGeom>
              <a:blipFill rotWithShape="0">
                <a:blip r:embed="rId4"/>
                <a:stretch>
                  <a:fillRect t="-6731" r="-2439" b="-20192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2329314" y="4540782"/>
            <a:ext cx="866274" cy="3391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/>
          <p:cNvSpPr txBox="1"/>
          <p:nvPr/>
        </p:nvSpPr>
        <p:spPr>
          <a:xfrm>
            <a:off x="393311" y="997503"/>
            <a:ext cx="574869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Estimate Std</a:t>
            </a:r>
            <a:r>
              <a:rPr lang="en-US" dirty="0"/>
              <a:t>. Error  t value </a:t>
            </a:r>
            <a:r>
              <a:rPr lang="en-US" dirty="0" smtClean="0"/>
              <a:t>   </a:t>
            </a:r>
            <a:r>
              <a:rPr lang="en-US" dirty="0" err="1" smtClean="0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</a:t>
            </a:r>
            <a:r>
              <a:rPr lang="en-US" dirty="0" smtClean="0"/>
              <a:t>      </a:t>
            </a:r>
            <a:r>
              <a:rPr lang="en-US" dirty="0"/>
              <a:t>61.80254   0.08133  759.870  &lt; 2e-16 </a:t>
            </a:r>
          </a:p>
          <a:p>
            <a:r>
              <a:rPr lang="en-US" dirty="0"/>
              <a:t>har2cos(2*pi*t) -18.30228    0.11502 -159.119  &lt; 2e-16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har2sin(2*pi*t</a:t>
            </a:r>
            <a:r>
              <a:rPr lang="en-US" dirty="0" smtClean="0"/>
              <a:t>)    </a:t>
            </a:r>
            <a:r>
              <a:rPr lang="en-US" dirty="0"/>
              <a:t>-0.69366    </a:t>
            </a:r>
            <a:r>
              <a:rPr lang="en-US" dirty="0" smtClean="0"/>
              <a:t>0.11502     -</a:t>
            </a:r>
            <a:r>
              <a:rPr lang="en-US" dirty="0"/>
              <a:t>6.031 2.01e-09</a:t>
            </a:r>
            <a:endParaRPr lang="en-US" dirty="0" smtClean="0"/>
          </a:p>
          <a:p>
            <a:r>
              <a:rPr lang="en-US" dirty="0"/>
              <a:t>Multiple R-squared:  0.9388,    Adjusted R-squared:  0.9387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57290" y="2183310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ectangle 13"/>
          <p:cNvSpPr/>
          <p:nvPr/>
        </p:nvSpPr>
        <p:spPr>
          <a:xfrm>
            <a:off x="6919475" y="1681805"/>
            <a:ext cx="1304096" cy="7804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280" y="1656524"/>
                <a:ext cx="1800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 ~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93</m:t>
                    </m:r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9</m:t>
                    </m:r>
                    <m:r>
                      <a:rPr lang="en-US" sz="1600" i="1">
                        <a:latin typeface="Cambria Math" charset="0"/>
                        <a:ea typeface="Helvetica" charset="0"/>
                        <a:cs typeface="Helvetica" charset="0"/>
                      </a:rPr>
                      <m:t>%</m:t>
                    </m:r>
                  </m:oMath>
                </a14:m>
                <a:r>
                  <a:rPr lang="en-US" sz="1600" i="1" dirty="0">
                    <a:latin typeface="Helvetica" charset="0"/>
                    <a:ea typeface="Helvetica" charset="0"/>
                    <a:cs typeface="Helvetica" charset="0"/>
                  </a:rPr>
                  <a:t> variability explained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80" y="1656524"/>
                <a:ext cx="1800484" cy="830997"/>
              </a:xfrm>
              <a:prstGeom prst="rect">
                <a:avLst/>
              </a:prstGeom>
              <a:blipFill>
                <a:blip r:embed="rId5"/>
                <a:stretch>
                  <a:fillRect l="-203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329314" y="2136572"/>
            <a:ext cx="866274" cy="29652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4052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 animBg="1"/>
      <p:bldP spid="13" grpId="0" animBg="1"/>
      <p:bldP spid="14" grpId="0" animBg="1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 smtClean="0"/>
              <a:t>Seasonality</a:t>
            </a:r>
            <a:r>
              <a:rPr lang="en-US" sz="3600" dirty="0"/>
              <a:t>: </a:t>
            </a:r>
            <a:r>
              <a:rPr lang="en-US" sz="3600" dirty="0" smtClean="0"/>
              <a:t>Compare Models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677546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Seasonal Means Model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st1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coef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(model2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Cos-Sin Model</a:t>
            </a:r>
            <a:endParaRPr lang="en-US" dirty="0" smtClean="0">
              <a:solidFill>
                <a:srgbClr val="8E42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st2 = fitted(model4)[1:12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Compare Seasonality Estimates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plot(1:12,st1,lwd=2,type="l",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="Month",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="Seasonality")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lines(1:12,st2,lwd=2, col="brown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79" y="2927508"/>
            <a:ext cx="5264912" cy="20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200" dirty="0" smtClean="0"/>
              <a:t>Seasonality &amp; Trend: Parametric Model</a:t>
            </a:r>
            <a:endParaRPr lang="en-US" sz="32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67319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Fit a parametric model for both trend and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seasonality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x1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x2 = time.pts^2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har2=harmonic(temp,2)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lm(temp~x1+x2+har2)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dif.fit.lm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((temp-fitted(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)),start=1879,frequency=12)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ts.plot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dif.fit.lm,ylab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="Residual Process")</a:t>
            </a:r>
          </a:p>
        </p:txBody>
      </p:sp>
    </p:spTree>
    <p:extLst>
      <p:ext uri="{BB962C8B-B14F-4D97-AF65-F5344CB8AC3E}">
        <p14:creationId xmlns:p14="http://schemas.microsoft.com/office/powerpoint/2010/main" val="5355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200" dirty="0" smtClean="0"/>
              <a:t>Seasonality &amp; Trend: Parametric Model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8" y="1258157"/>
            <a:ext cx="6819012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B8D62D-BE99-40AF-BF97-BFAE812B12C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b057fda7-913b-4ab6-8820-932873bcd66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17745</TotalTime>
  <Words>508</Words>
  <Application>Microsoft Macintosh PowerPoint</Application>
  <PresentationFormat>On-screen Show (16:9)</PresentationFormat>
  <Paragraphs>114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Helvetica Neue</vt:lpstr>
      <vt:lpstr>MS PGothic</vt:lpstr>
      <vt:lpstr>Vitesse</vt:lpstr>
      <vt:lpstr>Vitesse Bold</vt:lpstr>
      <vt:lpstr>Vitesse Book</vt:lpstr>
      <vt:lpstr>Vitesse Medium</vt:lpstr>
      <vt:lpstr>Vitesse Thin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Data Example:  Temperature in Atlanta, Georgia</vt:lpstr>
      <vt:lpstr>Seasonality: Seasonal Models </vt:lpstr>
      <vt:lpstr>Seasonality: Seasonal Means Model </vt:lpstr>
      <vt:lpstr>Seasonality: Cos-Sin Model </vt:lpstr>
      <vt:lpstr>Seasonality: Compare Models </vt:lpstr>
      <vt:lpstr>Seasonality &amp; Trend: Parametric Model</vt:lpstr>
      <vt:lpstr>Seasonality &amp; Trend: Parametric Model</vt:lpstr>
      <vt:lpstr>Seasonality &amp; Trend: Compare Model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Microsoft Office User</cp:lastModifiedBy>
  <cp:revision>908</cp:revision>
  <dcterms:modified xsi:type="dcterms:W3CDTF">2017-09-15T13:55:12Z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