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90" r:id="rId5"/>
    <p:sldMasterId id="2147483684" r:id="rId6"/>
    <p:sldMasterId id="2147483654" r:id="rId7"/>
    <p:sldMasterId id="2147483652" r:id="rId8"/>
  </p:sldMasterIdLst>
  <p:notesMasterIdLst>
    <p:notesMasterId r:id="rId22"/>
  </p:notesMasterIdLst>
  <p:handoutMasterIdLst>
    <p:handoutMasterId r:id="rId23"/>
  </p:handoutMasterIdLst>
  <p:sldIdLst>
    <p:sldId id="434" r:id="rId9"/>
    <p:sldId id="408" r:id="rId10"/>
    <p:sldId id="513" r:id="rId11"/>
    <p:sldId id="508" r:id="rId12"/>
    <p:sldId id="509" r:id="rId13"/>
    <p:sldId id="514" r:id="rId14"/>
    <p:sldId id="515" r:id="rId15"/>
    <p:sldId id="510" r:id="rId16"/>
    <p:sldId id="517" r:id="rId17"/>
    <p:sldId id="518" r:id="rId18"/>
    <p:sldId id="512" r:id="rId19"/>
    <p:sldId id="511" r:id="rId20"/>
    <p:sldId id="42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434"/>
            <p14:sldId id="408"/>
            <p14:sldId id="513"/>
            <p14:sldId id="508"/>
            <p14:sldId id="509"/>
            <p14:sldId id="514"/>
            <p14:sldId id="515"/>
            <p14:sldId id="510"/>
            <p14:sldId id="517"/>
            <p14:sldId id="518"/>
            <p14:sldId id="512"/>
            <p14:sldId id="511"/>
            <p14:sldId id="4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gueroa, Shabana" initials="FS" lastIdx="16" clrIdx="0">
    <p:extLst/>
  </p:cmAuthor>
  <p:cmAuthor id="2" name="Figueroa, Shabana" initials="FS [2]" lastIdx="1" clrIdx="1">
    <p:extLst/>
  </p:cmAuthor>
  <p:cmAuthor id="3" name="Serban, Nicoleta" initials="SN" lastIdx="11" clrIdx="2">
    <p:extLst/>
  </p:cmAuthor>
  <p:cmAuthor id="4" name="Hu, Rui" initials="HR" lastIdx="1" clrIdx="3">
    <p:extLst/>
  </p:cmAuthor>
  <p:cmAuthor id="5" name="Hu, Rui" initials="HR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8E4221"/>
    <a:srgbClr val="3F6CAF"/>
    <a:srgbClr val="984807"/>
    <a:srgbClr val="993200"/>
    <a:srgbClr val="F8FFF1"/>
    <a:srgbClr val="EEB211"/>
    <a:srgbClr val="000000"/>
    <a:srgbClr val="F7FFEE"/>
    <a:srgbClr val="F5F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 autoAdjust="0"/>
    <p:restoredTop sz="89904" autoAdjust="0"/>
  </p:normalViewPr>
  <p:slideViewPr>
    <p:cSldViewPr snapToGrid="0">
      <p:cViewPr varScale="1">
        <p:scale>
          <a:sx n="122" d="100"/>
          <a:sy n="122" d="100"/>
        </p:scale>
        <p:origin x="9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738FA-185A-CF4F-BD02-7990310E47F3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F7A93-C87A-E149-BF89-5D793380F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7A93-C87A-E149-BF89-5D793380F1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7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7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1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1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5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9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0AC54-004F-48AD-88CD-0E7DEA96DB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211138" y="592138"/>
            <a:ext cx="4502150" cy="34782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274639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50" y="1436689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1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3" y="796334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25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6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342900" rtl="0" eaLnBrk="1" latinLnBrk="0" hangingPunct="1">
              <a:lnSpc>
                <a:spcPts val="1050"/>
              </a:lnSpc>
              <a:spcBef>
                <a:spcPct val="20000"/>
              </a:spcBef>
              <a:buFont typeface="Arial"/>
              <a:buNone/>
              <a:defRPr lang="en-US" sz="18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6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smtClean="0"/>
              <a:t>Title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4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9" y="2896114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51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35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2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2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05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4"/>
            <a:ext cx="4705350" cy="3562526"/>
          </a:xfrm>
          <a:prstGeom prst="rect">
            <a:avLst/>
          </a:prstGeom>
        </p:spPr>
        <p:txBody>
          <a:bodyPr/>
          <a:lstStyle>
            <a:lvl1pPr marL="214313" indent="-214313">
              <a:buFont typeface="Arial"/>
              <a:buChar char="•"/>
              <a:defRPr sz="15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35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350" dirty="0" smtClean="0"/>
              <a:t>remaining essentially unchanged. </a:t>
            </a:r>
            <a:endParaRPr lang="en-US" sz="135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752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2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83272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02E78-3C88-9A40-B579-FA4DB2691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43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241300" y="492125"/>
            <a:ext cx="4491474" cy="3657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34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F0668-60AC-E24C-8E50-B74DE0FA4F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3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5691763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268413"/>
            <a:ext cx="497840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4400" kern="1200" dirty="0">
                <a:solidFill>
                  <a:srgbClr val="EEB21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pPr lvl="0"/>
            <a:r>
              <a:rPr lang="en-US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2435697"/>
            <a:ext cx="4305091" cy="358335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8649" y="4145592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Vitesse Thin" charset="0"/>
                <a:ea typeface="Vitesse Thin" charset="0"/>
                <a:cs typeface="Vitesse Thin" charset="0"/>
              </a:defRPr>
            </a:lvl1pPr>
          </a:lstStyle>
          <a:p>
            <a:pPr lvl="0"/>
            <a:r>
              <a:rPr lang="en-US"/>
              <a:t>Lesson name: e.g. R Examples</a:t>
            </a:r>
          </a:p>
          <a:p>
            <a:pPr lvl="0"/>
            <a:r>
              <a:rPr lang="en-US" err="1"/>
              <a:t>Subname</a:t>
            </a:r>
            <a:r>
              <a:rPr lang="en-US"/>
              <a:t> if applicable (e.g. Part II)</a:t>
            </a:r>
          </a:p>
          <a:p>
            <a:pPr lvl="0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28648" y="2758559"/>
            <a:ext cx="4305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i="1">
                <a:latin typeface="Vitesse" charset="0"/>
                <a:ea typeface="Vitesse" charset="0"/>
                <a:cs typeface="Vitesse" charset="0"/>
              </a:rPr>
              <a:t>Title</a:t>
            </a:r>
            <a:r>
              <a:rPr lang="en-US" b="1" i="1" baseline="0">
                <a:latin typeface="Vitesse" charset="0"/>
                <a:ea typeface="Vitesse" charset="0"/>
                <a:cs typeface="Vitesse" charset="0"/>
              </a:rPr>
              <a:t> Goes Here</a:t>
            </a:r>
            <a:endParaRPr lang="en-US" b="1" i="1">
              <a:latin typeface="Vitesse" charset="0"/>
              <a:ea typeface="Vitesse" charset="0"/>
              <a:cs typeface="Vitesse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28648" y="3070264"/>
            <a:ext cx="43050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0" i="0">
                <a:latin typeface="Vitesse Book" charset="0"/>
                <a:ea typeface="Vitesse Book" charset="0"/>
                <a:cs typeface="Vitesse Book" charset="0"/>
              </a:rPr>
              <a:t>School</a:t>
            </a:r>
            <a:r>
              <a:rPr lang="en-US" sz="1600" b="0" i="0" baseline="0">
                <a:latin typeface="Vitesse Book" charset="0"/>
                <a:ea typeface="Vitesse Book" charset="0"/>
                <a:cs typeface="Vitesse Book" charset="0"/>
              </a:rPr>
              <a:t> name goes here</a:t>
            </a:r>
            <a:endParaRPr lang="en-US" sz="1600" b="0" i="0">
              <a:latin typeface="Vitesse Book" charset="0"/>
              <a:ea typeface="Vitesse Book" charset="0"/>
              <a:cs typeface="Vitesse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520941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628649" y="1436688"/>
            <a:ext cx="4375430" cy="29940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  <a:lvl2pPr>
              <a:defRPr>
                <a:latin typeface="Vitesse Book" charset="0"/>
                <a:ea typeface="Vitesse Book" charset="0"/>
                <a:cs typeface="Vitesse Book" charset="0"/>
              </a:defRPr>
            </a:lvl2pPr>
            <a:lvl3pPr>
              <a:defRPr>
                <a:latin typeface="Vitesse Book" charset="0"/>
                <a:ea typeface="Vitesse Book" charset="0"/>
                <a:cs typeface="Vitesse Book" charset="0"/>
              </a:defRPr>
            </a:lvl3pPr>
            <a:lvl4pPr>
              <a:defRPr>
                <a:latin typeface="Vitesse Book" charset="0"/>
                <a:ea typeface="Vitesse Book" charset="0"/>
                <a:cs typeface="Vitesse Book" charset="0"/>
              </a:defRPr>
            </a:lvl4pPr>
            <a:lvl5pPr>
              <a:defRPr>
                <a:latin typeface="Vitesse Book" charset="0"/>
                <a:ea typeface="Vitesse Book" charset="0"/>
                <a:cs typeface="Vitesse Book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5350119" cy="993775"/>
          </a:xfrm>
          <a:prstGeom prst="rect">
            <a:avLst/>
          </a:prstGeom>
        </p:spPr>
        <p:txBody>
          <a:bodyPr/>
          <a:lstStyle>
            <a:lvl1pPr algn="l">
              <a:defRPr lang="en-US" sz="4400" b="1" i="0" kern="1200" dirty="0">
                <a:solidFill>
                  <a:schemeClr val="tx1"/>
                </a:solidFill>
                <a:latin typeface="Vitesse" charset="0"/>
                <a:ea typeface="Vitesse" charset="0"/>
                <a:cs typeface="Vitess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28650" y="1376363"/>
            <a:ext cx="5078814" cy="3286125"/>
          </a:xfrm>
          <a:prstGeom prst="rect">
            <a:avLst/>
          </a:prstGeom>
        </p:spPr>
        <p:txBody>
          <a:bodyPr/>
          <a:lstStyle>
            <a:lvl1pPr>
              <a:defRPr>
                <a:latin typeface="Vitesse Book" charset="0"/>
                <a:ea typeface="Vitesse Book" charset="0"/>
                <a:cs typeface="Vitesse Book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85911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125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07684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63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1920" y="1421266"/>
            <a:ext cx="4727575" cy="1330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theme" Target="../theme/theme2.xml"/><Relationship Id="rId10" Type="http://schemas.openxmlformats.org/officeDocument/2006/relationships/image" Target="../media/image4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0.xml"/><Relationship Id="rId15" Type="http://schemas.openxmlformats.org/officeDocument/2006/relationships/theme" Target="../theme/theme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lue-Background-Shape-02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6" name="Picture 15" descr="honeycomb_gradient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28650" y="274638"/>
            <a:ext cx="4686928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4686928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Vitesse" charset="0"/>
          <a:ea typeface="Vitesse" charset="0"/>
          <a:cs typeface="Vitesse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Vitesse Book" charset="0"/>
          <a:ea typeface="Vitesse Book" charset="0"/>
          <a:cs typeface="Vitesse Book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oneycomb_gradient.png"/>
          <p:cNvPicPr>
            <a:picLocks noChangeAspect="1"/>
          </p:cNvPicPr>
          <p:nvPr userDrawn="1"/>
        </p:nvPicPr>
        <p:blipFill>
          <a:blip r:embed="rId10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15250" cy="5143500"/>
          </a:xfrm>
          <a:prstGeom prst="rect">
            <a:avLst/>
          </a:prstGeom>
        </p:spPr>
      </p:pic>
      <p:pic>
        <p:nvPicPr>
          <p:cNvPr id="5" name="Picture 4" descr="corner_logo_whi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1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ner_logo_white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3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-Background-Shape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Picture 11" descr="corner_logo_whit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80" y="3470730"/>
            <a:ext cx="966919" cy="167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ner_logo_blue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182" y="3514154"/>
            <a:ext cx="941818" cy="16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8" r:id="rId3"/>
    <p:sldLayoutId id="2147483670" r:id="rId4"/>
    <p:sldLayoutId id="2147483658" r:id="rId5"/>
    <p:sldLayoutId id="2147483649" r:id="rId6"/>
    <p:sldLayoutId id="2147483660" r:id="rId7"/>
    <p:sldLayoutId id="2147483675" r:id="rId8"/>
    <p:sldLayoutId id="2147483676" r:id="rId9"/>
    <p:sldLayoutId id="2147483677" r:id="rId10"/>
    <p:sldLayoutId id="2147483679" r:id="rId11"/>
    <p:sldLayoutId id="2147483680" r:id="rId12"/>
    <p:sldLayoutId id="2147483682" r:id="rId13"/>
    <p:sldLayoutId id="214748368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8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/>
        </p:nvSpPr>
        <p:spPr>
          <a:xfrm>
            <a:off x="117956" y="192005"/>
            <a:ext cx="5870249" cy="71284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Time Series Analysis</a:t>
            </a:r>
          </a:p>
        </p:txBody>
      </p:sp>
      <p:sp>
        <p:nvSpPr>
          <p:cNvPr id="6" name="Text Placeholder 2"/>
          <p:cNvSpPr>
            <a:spLocks noGrp="1"/>
          </p:cNvSpPr>
          <p:nvPr/>
        </p:nvSpPr>
        <p:spPr>
          <a:xfrm>
            <a:off x="117956" y="703516"/>
            <a:ext cx="5511340" cy="542236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Basics of Time Series Analysis</a:t>
            </a:r>
          </a:p>
        </p:txBody>
      </p:sp>
      <p:sp>
        <p:nvSpPr>
          <p:cNvPr id="7" name="Text Placeholder 3"/>
          <p:cNvSpPr>
            <a:spLocks noGrp="1"/>
          </p:cNvSpPr>
          <p:nvPr/>
        </p:nvSpPr>
        <p:spPr>
          <a:xfrm>
            <a:off x="117957" y="2018346"/>
            <a:ext cx="4305091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Nicoleta Serban, Ph.D. </a:t>
            </a:r>
          </a:p>
        </p:txBody>
      </p:sp>
      <p:sp>
        <p:nvSpPr>
          <p:cNvPr id="8" name="Text Placeholder 4"/>
          <p:cNvSpPr>
            <a:spLocks noGrp="1"/>
          </p:cNvSpPr>
          <p:nvPr/>
        </p:nvSpPr>
        <p:spPr>
          <a:xfrm>
            <a:off x="108550" y="2376336"/>
            <a:ext cx="4305091" cy="25428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1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Associate Professor </a:t>
            </a:r>
          </a:p>
        </p:txBody>
      </p:sp>
      <p:sp>
        <p:nvSpPr>
          <p:cNvPr id="9" name="Text Placeholder 5"/>
          <p:cNvSpPr>
            <a:spLocks noGrp="1"/>
          </p:cNvSpPr>
          <p:nvPr/>
        </p:nvSpPr>
        <p:spPr>
          <a:xfrm>
            <a:off x="117956" y="4102100"/>
            <a:ext cx="4305091" cy="87811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b="0" i="0" kern="120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 Concept of Stationarity</a:t>
            </a:r>
            <a:endParaRPr lang="en-US" sz="2000" dirty="0"/>
          </a:p>
        </p:txBody>
      </p:sp>
      <p:sp>
        <p:nvSpPr>
          <p:cNvPr id="10" name="Text Placeholder 6"/>
          <p:cNvSpPr>
            <a:spLocks noGrp="1"/>
          </p:cNvSpPr>
          <p:nvPr/>
        </p:nvSpPr>
        <p:spPr>
          <a:xfrm>
            <a:off x="117956" y="2661666"/>
            <a:ext cx="4305091" cy="32225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 baseline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Stewart School of Industrial and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114720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200" dirty="0" smtClean="0"/>
              <a:t>Examples of Non-Stationary Time Series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78018" y="1032475"/>
                <a:ext cx="8265119" cy="4111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2.      A </a:t>
                </a:r>
                <a:r>
                  <a:rPr lang="en-US" sz="2400" dirty="0">
                    <a:latin typeface="Helvetica" charset="0"/>
                  </a:rPr>
                  <a:t>Moving Average Process of Order 1 (MA(1</a:t>
                </a:r>
                <a:r>
                  <a:rPr lang="en-US" sz="2400" dirty="0" smtClean="0">
                    <a:latin typeface="Helvetica" charset="0"/>
                  </a:rPr>
                  <a:t>)): 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+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  <m:sSub>
                        <m:sSubPr>
                          <m:ctrlP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ℤ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>
                    <a:latin typeface="Helvetica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WN</m:t>
                    </m:r>
                    <m:d>
                      <m:dPr>
                        <m:ctrlP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dirty="0" smtClean="0">
                    <a:latin typeface="Helvetica Neue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8018" y="10324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1106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8" y="2518912"/>
            <a:ext cx="6290164" cy="2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200" dirty="0" err="1" smtClean="0"/>
              <a:t>Autocovariance</a:t>
            </a:r>
            <a:r>
              <a:rPr lang="en-US" sz="3200" dirty="0" smtClean="0"/>
              <a:t> Function: Stationarity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59685" y="734841"/>
                <a:ext cx="8265119" cy="4426114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For a stationary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, </a:t>
                </a:r>
                <a:r>
                  <a:rPr lang="en-US" sz="2400" dirty="0">
                    <a:latin typeface="Helvetica" charset="0"/>
                  </a:rPr>
                  <a:t>the </a:t>
                </a:r>
                <a:r>
                  <a:rPr lang="en-US" sz="2400" i="1" dirty="0" err="1">
                    <a:latin typeface="Helvetica" charset="0"/>
                  </a:rPr>
                  <a:t>autocovariance</a:t>
                </a:r>
                <a:r>
                  <a:rPr lang="en-US" sz="2400" dirty="0">
                    <a:latin typeface="Helvetica" charset="0"/>
                  </a:rPr>
                  <a:t> function </a:t>
                </a:r>
                <a:r>
                  <a:rPr lang="en-US" sz="2400" dirty="0" smtClean="0">
                    <a:latin typeface="Helvetica" charset="0"/>
                  </a:rPr>
                  <a:t>is</a:t>
                </a:r>
                <a:endParaRPr lang="en-US" sz="2400" dirty="0">
                  <a:latin typeface="Helvetica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</a:rPr>
                      <m:t>Cov</m:t>
                    </m:r>
                    <m:d>
                      <m:dPr>
                        <m:ctrlPr>
                          <a:rPr lang="is-I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charset="0"/>
                              </a:rPr>
                              <m:t>h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 </a:t>
                </a:r>
              </a:p>
              <a:p>
                <a:r>
                  <a:rPr lang="en-US" sz="2400" dirty="0" smtClean="0">
                    <a:latin typeface="Helvetica" charset="0"/>
                  </a:rPr>
                  <a:t>with the following properties:</a:t>
                </a:r>
                <a:endParaRPr lang="en-US" sz="2400" dirty="0">
                  <a:latin typeface="Helvetic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(0)≥0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r-HR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hr-H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  <m:r>
                      <a:rPr lang="hr-H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hr-H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(0)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 and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hr-H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h</m:t>
                        </m:r>
                      </m:e>
                    </m:d>
                    <m: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hr-H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(−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.</a:t>
                </a:r>
                <a:endParaRPr lang="en-US" sz="2400" dirty="0" smtClean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The </a:t>
                </a:r>
                <a:r>
                  <a:rPr lang="en-US" sz="2400" i="1" dirty="0">
                    <a:latin typeface="Helvetica" charset="0"/>
                  </a:rPr>
                  <a:t>autocorrelation</a:t>
                </a:r>
                <a:r>
                  <a:rPr lang="en-US" sz="2400" dirty="0">
                    <a:latin typeface="Helvetica" charset="0"/>
                  </a:rPr>
                  <a:t> function of a stationary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 smtClean="0">
                    <a:latin typeface="Helvetica" charset="0"/>
                  </a:rPr>
                  <a:t>is</a:t>
                </a:r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(0)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 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>
                    <a:latin typeface="Helvetica" charset="0"/>
                  </a:rPr>
                  <a:t>and has all the properties of the </a:t>
                </a:r>
                <a:r>
                  <a:rPr lang="en-US" sz="2400" dirty="0" err="1">
                    <a:latin typeface="Helvetica" charset="0"/>
                  </a:rPr>
                  <a:t>autocovariance</a:t>
                </a:r>
                <a:r>
                  <a:rPr lang="en-US" sz="2400" dirty="0">
                    <a:latin typeface="Helvetica" charset="0"/>
                  </a:rPr>
                  <a:t> function, except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59685" y="734841"/>
                <a:ext cx="8265119" cy="4426114"/>
              </a:xfrm>
              <a:prstGeom prst="rect">
                <a:avLst/>
              </a:prstGeom>
              <a:blipFill rotWithShape="0">
                <a:blip r:embed="rId3"/>
                <a:stretch>
                  <a:fillRect l="-959" t="-1102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200" dirty="0" err="1" smtClean="0"/>
              <a:t>Autocovariance</a:t>
            </a:r>
            <a:r>
              <a:rPr lang="en-US" sz="3200" dirty="0" smtClean="0"/>
              <a:t> Function: Estimation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59685" y="768294"/>
                <a:ext cx="8265119" cy="4426114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r>
                  <a:rPr lang="en-US" sz="2400" b="1" dirty="0" smtClean="0">
                    <a:latin typeface="Helvetica" charset="0"/>
                  </a:rPr>
                  <a:t>Objective</a:t>
                </a:r>
                <a:r>
                  <a:rPr lang="en-US" sz="2400" dirty="0" smtClean="0">
                    <a:latin typeface="Helvetica" charset="0"/>
                  </a:rPr>
                  <a:t>: 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.. .,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 smtClean="0">
                    <a:latin typeface="Helvetica" charset="0"/>
                  </a:rPr>
                  <a:t>observations of </a:t>
                </a:r>
                <a:r>
                  <a:rPr lang="en-US" sz="2400" dirty="0">
                    <a:latin typeface="Helvetica" charset="0"/>
                  </a:rPr>
                  <a:t>a stationary time </a:t>
                </a:r>
                <a:r>
                  <a:rPr lang="en-US" sz="2400" dirty="0" smtClean="0">
                    <a:latin typeface="Helvetica" charset="0"/>
                  </a:rPr>
                  <a:t>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, estimate </a:t>
                </a:r>
                <a:r>
                  <a:rPr lang="en-US" sz="2400" dirty="0">
                    <a:latin typeface="Helvetica" charset="0"/>
                  </a:rPr>
                  <a:t>the </a:t>
                </a:r>
                <a:r>
                  <a:rPr lang="en-US" sz="2400" dirty="0" err="1">
                    <a:latin typeface="Helvetica" charset="0"/>
                  </a:rPr>
                  <a:t>autocovariance</a:t>
                </a:r>
                <a:r>
                  <a:rPr lang="en-US" sz="2400" dirty="0">
                    <a:latin typeface="Helvetica" charset="0"/>
                  </a:rPr>
                  <a:t> function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is-I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</a:t>
                </a:r>
                <a:r>
                  <a:rPr lang="en-US" sz="2400" dirty="0" smtClean="0">
                    <a:latin typeface="Helvetica" charset="0"/>
                  </a:rPr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 smtClean="0"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>
                    <a:latin typeface="Helvetica" charset="0"/>
                  </a:rPr>
                  <a:t>The </a:t>
                </a:r>
                <a:r>
                  <a:rPr lang="en-US" sz="2200" dirty="0">
                    <a:latin typeface="Helvetica" charset="0"/>
                  </a:rPr>
                  <a:t>sample </a:t>
                </a:r>
                <a:r>
                  <a:rPr lang="en-US" sz="2200" i="1" dirty="0" err="1">
                    <a:latin typeface="Helvetica" charset="0"/>
                  </a:rPr>
                  <a:t>autocovariance</a:t>
                </a:r>
                <a:r>
                  <a:rPr lang="en-US" sz="2200" i="1" dirty="0">
                    <a:latin typeface="Helvetica" charset="0"/>
                  </a:rPr>
                  <a:t> function </a:t>
                </a:r>
                <a:r>
                  <a:rPr lang="en-US" sz="2200" dirty="0" smtClean="0">
                    <a:latin typeface="Helvetica" charset="0"/>
                  </a:rPr>
                  <a:t>is</a:t>
                </a:r>
                <a:endParaRPr lang="en-US" sz="22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sup>
                        <m:e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charset="0"/>
                        </a:rPr>
                        <m:t>,  0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h</m:t>
                      </m:r>
                      <m:r>
                        <a:rPr lang="hr-H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   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−</m:t>
                        </m:r>
                        <m:r>
                          <a:rPr lang="en-US" sz="2400" i="1">
                            <a:latin typeface="Cambria Math" charset="0"/>
                          </a:rPr>
                          <m:t>h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,   −</m:t>
                    </m:r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i="1">
                        <a:latin typeface="Cambria Math" charset="0"/>
                      </a:rPr>
                      <m:t>&lt;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≤0,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US" sz="240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is-IS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charset="0"/>
                          </a:rPr>
                          <m:t>𝑗</m:t>
                        </m:r>
                        <m:r>
                          <a:rPr lang="en-US" sz="24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 smtClean="0">
                    <a:latin typeface="Helvetica" charset="0"/>
                  </a:rPr>
                  <a:t>.</a:t>
                </a:r>
                <a:endParaRPr lang="en-US" sz="2400" dirty="0"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Helvetica" charset="0"/>
                  </a:rPr>
                  <a:t>The </a:t>
                </a:r>
                <a:r>
                  <a:rPr lang="en-US" sz="2200" i="1" dirty="0">
                    <a:latin typeface="Helvetica" charset="0"/>
                  </a:rPr>
                  <a:t>sample autocorrelation function </a:t>
                </a:r>
                <a:r>
                  <a:rPr lang="en-US" sz="2200" dirty="0">
                    <a:latin typeface="Helvetica" charset="0"/>
                  </a:rPr>
                  <a:t>is defined </a:t>
                </a:r>
                <a:r>
                  <a:rPr lang="en-US" sz="2200" dirty="0" smtClean="0">
                    <a:latin typeface="Helvetica" charset="0"/>
                  </a:rPr>
                  <a:t>by</a:t>
                </a:r>
                <a:endParaRPr lang="en-US" sz="22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charset="0"/>
                            </a:rPr>
                            <m:t>(0)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,    </m:t>
                      </m:r>
                      <m:d>
                        <m:dPr>
                          <m:begChr m:val="|"/>
                          <m:endChr m:val="|"/>
                          <m:ctrlPr>
                            <a:rPr lang="hr-HR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h</m:t>
                          </m:r>
                        </m:e>
                      </m:d>
                      <m:r>
                        <a:rPr lang="hr-H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&lt;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59685" y="768294"/>
                <a:ext cx="8265119" cy="4426114"/>
              </a:xfrm>
              <a:prstGeom prst="rect">
                <a:avLst/>
              </a:prstGeom>
              <a:blipFill rotWithShape="0">
                <a:blip r:embed="rId3"/>
                <a:stretch>
                  <a:fillRect l="-1106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Summary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5"/>
          <a:stretch/>
        </p:blipFill>
        <p:spPr>
          <a:xfrm>
            <a:off x="1357951" y="1162494"/>
            <a:ext cx="2605548" cy="349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About </a:t>
            </a:r>
            <a:r>
              <a:rPr lang="en-US" sz="3600" dirty="0" smtClean="0"/>
              <a:t>this lesson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9" y="1268454"/>
            <a:ext cx="4914900" cy="18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Basics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Data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200" dirty="0" smtClean="0">
                    <a:latin typeface="Helvetica Neue"/>
                  </a:rPr>
                  <a:t>where </a:t>
                </a:r>
                <a:r>
                  <a:rPr lang="en-US" sz="2200" i="1" dirty="0" smtClean="0">
                    <a:latin typeface="Helvetica Neue"/>
                  </a:rPr>
                  <a:t>t</a:t>
                </a:r>
                <a:r>
                  <a:rPr lang="en-US" sz="2200" dirty="0" smtClean="0">
                    <a:latin typeface="Helvetica Neue"/>
                  </a:rPr>
                  <a:t> indexes time, e.g. minute, hour, day, month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Model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 smtClean="0">
                  <a:latin typeface="Helvetica Neue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is a trend component;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/>
                  </a:rPr>
                  <a:t> is a </a:t>
                </a:r>
                <a:r>
                  <a:rPr lang="en-US" sz="2200" dirty="0" smtClean="0">
                    <a:latin typeface="Helvetica Neue"/>
                  </a:rPr>
                  <a:t>seasonality component with known periodicity </a:t>
                </a:r>
                <a:r>
                  <a:rPr lang="en-US" sz="2200" i="1" dirty="0" smtClean="0">
                    <a:latin typeface="Helvetica Neue"/>
                  </a:rPr>
                  <a:t>d</a:t>
                </a:r>
                <a:r>
                  <a:rPr lang="en-US" sz="2200" dirty="0">
                    <a:latin typeface="Helvetica Neue"/>
                  </a:rPr>
                  <a:t> </a:t>
                </a:r>
                <a:r>
                  <a:rPr lang="en-US" sz="2200" dirty="0" smtClean="0">
                    <a:latin typeface="Helvetica Neue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)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2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 smtClean="0">
                  <a:latin typeface="Helvetica Neue"/>
                </a:endParaRP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>
                    <a:latin typeface="Helvetica Neue"/>
                  </a:rPr>
                  <a:t> is a </a:t>
                </a:r>
                <a:r>
                  <a:rPr lang="en-US" sz="2200" dirty="0" smtClean="0">
                    <a:latin typeface="Helvetica Neue"/>
                  </a:rPr>
                  <a:t>stationary component, i.e.  its probability distribution does </a:t>
                </a:r>
                <a:r>
                  <a:rPr lang="en-US" sz="2200" dirty="0">
                    <a:latin typeface="Helvetica Neue"/>
                  </a:rPr>
                  <a:t>not change when shifted in time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 b="1" dirty="0" smtClean="0">
                    <a:latin typeface="Helvetica Neue"/>
                  </a:rPr>
                  <a:t>Approach</a:t>
                </a:r>
                <a:r>
                  <a:rPr lang="en-US" sz="2200" dirty="0" smtClean="0">
                    <a:latin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are first estimated and subtracted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to have left the stationary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Helvetica Neue"/>
                  </a:rPr>
                  <a:t> to be model using time series modeling approaches.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959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68393" y="2951886"/>
            <a:ext cx="8265119" cy="853439"/>
          </a:xfrm>
          <a:prstGeom prst="rect">
            <a:avLst/>
          </a:prstGeom>
          <a:ln w="19050">
            <a:solidFill>
              <a:srgbClr val="1F497D"/>
            </a:solidFill>
          </a:ln>
        </p:spPr>
        <p:txBody>
          <a:bodyPr wrap="square">
            <a:spAutoFit/>
          </a:bodyPr>
          <a:lstStyle/>
          <a:p>
            <a:endParaRPr lang="en-US" sz="20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8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Time Series: Stationarity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dirty="0" smtClean="0">
                    <a:latin typeface="Helvetica" charset="0"/>
                  </a:rPr>
                  <a:t>The </a:t>
                </a:r>
                <a:r>
                  <a:rPr lang="en-US" sz="2400" i="1" dirty="0">
                    <a:latin typeface="Helvetica" charset="0"/>
                  </a:rPr>
                  <a:t>auto-covariance function </a:t>
                </a:r>
                <a:r>
                  <a:rPr lang="en-US" sz="2400" dirty="0">
                    <a:latin typeface="Helvetica" charset="0"/>
                  </a:rPr>
                  <a:t>of a time series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Helvetica" charset="0"/>
                  </a:rPr>
                  <a:t>:</a:t>
                </a:r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Ε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Ε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is-I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Ε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</a:t>
                </a:r>
                <a:r>
                  <a:rPr lang="en-US" sz="2400" i="1" dirty="0">
                    <a:latin typeface="Helvetica" charset="0"/>
                  </a:rPr>
                  <a:t>(weakly) stationary </a:t>
                </a:r>
                <a:r>
                  <a:rPr lang="en-US" sz="2400" dirty="0">
                    <a:latin typeface="Helvetica" charset="0"/>
                  </a:rPr>
                  <a:t>if 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𝑡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endParaRPr lang="en-US" sz="2400" dirty="0">
                  <a:latin typeface="Helvetic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hr-H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&lt;∞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𝑡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 smtClean="0">
                    <a:latin typeface="Helvetica" charset="0"/>
                  </a:rPr>
                  <a:t>, and</a:t>
                </a:r>
                <a:endParaRPr lang="en-US" sz="2400" dirty="0">
                  <a:latin typeface="Helvetica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𝑟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𝑠</m:t>
                        </m:r>
                        <m:r>
                          <a:rPr lang="en-US" sz="2400" i="1">
                            <a:latin typeface="Cambria Math" charset="0"/>
                          </a:rPr>
                          <m:t>+</m:t>
                        </m:r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r</m:t>
                    </m:r>
                    <m:r>
                      <a:rPr lang="en-US" sz="2400">
                        <a:latin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s</m:t>
                    </m:r>
                    <m:r>
                      <a:rPr lang="en-US" sz="2400">
                        <a:latin typeface="Cambria Math" charset="0"/>
                      </a:rPr>
                      <m:t>, </m:t>
                    </m:r>
                    <m:r>
                      <a:rPr lang="en-US" sz="2400" i="1">
                        <a:latin typeface="Cambria Math" charset="0"/>
                      </a:rPr>
                      <m:t>𝑡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ℤ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1106" t="-889" b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4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Examples of Stationary Time Series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>
                    <a:latin typeface="Helvetica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a sequence of random variables </a:t>
                </a:r>
                <a:r>
                  <a:rPr lang="en-US" sz="2400" dirty="0" smtClean="0">
                    <a:latin typeface="Helvetica" charset="0"/>
                  </a:rPr>
                  <a:t>with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4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cs-CZ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charset="0"/>
                                </a:rPr>
                                <m:t>,        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>
                    <a:latin typeface="Helvetica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hr-H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&lt;∞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called </a:t>
                </a:r>
                <a:r>
                  <a:rPr lang="en-US" sz="2400" i="1" dirty="0">
                    <a:latin typeface="Helvetica" charset="0"/>
                  </a:rPr>
                  <a:t>white noise </a:t>
                </a:r>
                <a:r>
                  <a:rPr lang="en-US" sz="2400" dirty="0">
                    <a:latin typeface="Helvetica" charset="0"/>
                  </a:rPr>
                  <a:t>and we write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~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WN</m:t>
                      </m:r>
                      <m:d>
                        <m:dPr>
                          <m:ctrlP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 marL="457200" indent="-457200">
                  <a:buAutoNum type="arabicPeriod"/>
                </a:pPr>
                <a:endParaRPr lang="en-US" sz="2400" dirty="0">
                  <a:latin typeface="Helvetica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latin typeface="Helvetica" charset="0"/>
                  </a:rPr>
                  <a:t>IID noise with finite second moment: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a sequence of independent identically distributed random variables with mean zero and second moment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hr-H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&lt;∞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 we write</a:t>
                </a:r>
              </a:p>
              <a:p>
                <a:endParaRPr lang="en-US" sz="15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~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IID</m:t>
                      </m:r>
                      <m:d>
                        <m:dPr>
                          <m:ctrlP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 rotWithShape="0">
                <a:blip r:embed="rId3"/>
                <a:stretch>
                  <a:fillRect l="-664" t="-2222" b="-8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16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Examples of Stationary Time Series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>
                    <a:latin typeface="Helvetica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a sequence of random variables </a:t>
                </a:r>
                <a:r>
                  <a:rPr lang="en-US" sz="2400" dirty="0" smtClean="0">
                    <a:latin typeface="Helvetica" charset="0"/>
                  </a:rPr>
                  <a:t>with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cs-CZ" sz="2400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cs-CZ" sz="2400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cs-CZ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cs-CZ" sz="24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charset="0"/>
                                </a:rPr>
                                <m:t>,        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0,  </m:t>
                              </m:r>
                              <m:r>
                                <a:rPr lang="en-US" sz="2400" i="1">
                                  <a:latin typeface="Cambria Math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>
                    <a:latin typeface="Helvetica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hr-H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&lt;∞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called </a:t>
                </a:r>
                <a:r>
                  <a:rPr lang="en-US" sz="2400" i="1" dirty="0">
                    <a:latin typeface="Helvetica" charset="0"/>
                  </a:rPr>
                  <a:t>white noise </a:t>
                </a:r>
                <a:r>
                  <a:rPr lang="en-US" sz="2400" dirty="0">
                    <a:latin typeface="Helvetica" charset="0"/>
                  </a:rPr>
                  <a:t>and we write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~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WN</m:t>
                      </m:r>
                      <m:d>
                        <m:dPr>
                          <m:ctrlP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 marL="457200" indent="-457200">
                  <a:buAutoNum type="arabicPeriod"/>
                </a:pPr>
                <a:endParaRPr lang="en-US" sz="2400" dirty="0">
                  <a:latin typeface="Helvetica" charset="0"/>
                </a:endParaRP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>
                    <a:latin typeface="Helvetica" charset="0"/>
                  </a:rPr>
                  <a:t>IID noise with finite second moment: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r>
                  <a:rPr lang="en-US" sz="2400" dirty="0" smtClean="0">
                    <a:latin typeface="Helvetica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a sequence of independent identically distributed random variables with </a:t>
                </a:r>
                <a:r>
                  <a:rPr lang="en-US" sz="2400" dirty="0" err="1" smtClean="0">
                    <a:latin typeface="Helvetica" charset="0"/>
                  </a:rPr>
                  <a:t>meanzero</a:t>
                </a:r>
                <a:r>
                  <a:rPr lang="en-US" sz="2400" dirty="0" smtClean="0">
                    <a:latin typeface="Helvetica" charset="0"/>
                  </a:rPr>
                  <a:t> </a:t>
                </a:r>
                <a:r>
                  <a:rPr lang="en-US" sz="2400" dirty="0">
                    <a:latin typeface="Helvetica" charset="0"/>
                  </a:rPr>
                  <a:t>and second moment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hr-HR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&lt;∞</m:t>
                    </m:r>
                  </m:oMath>
                </a14:m>
                <a:r>
                  <a:rPr lang="en-US" sz="2400" dirty="0">
                    <a:latin typeface="Helvetica" charset="0"/>
                  </a:rPr>
                  <a:t>, we write</a:t>
                </a:r>
              </a:p>
              <a:p>
                <a:endParaRPr lang="en-US" sz="15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 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~ </m:t>
                      </m:r>
                      <m:r>
                        <m:rPr>
                          <m:nor/>
                        </m:rPr>
                        <a:rPr lang="en-US" sz="2400">
                          <a:latin typeface="Cambria Math" charset="0"/>
                          <a:ea typeface="Cambria Math" charset="0"/>
                          <a:cs typeface="Cambria Math" charset="0"/>
                        </a:rPr>
                        <m:t>IID</m:t>
                      </m:r>
                      <m:d>
                        <m:dPr>
                          <m:ctrlPr>
                            <a:rPr lang="is-I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sz="2200" dirty="0" smtClean="0">
                  <a:latin typeface="Helvetica Neue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 rotWithShape="0">
                <a:blip r:embed="rId3"/>
                <a:stretch>
                  <a:fillRect l="-664" t="-2222" b="-8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68393" y="977443"/>
                <a:ext cx="8265119" cy="15544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effectLst/>
                    <a:latin typeface="Helvetica" charset="0"/>
                  </a:rPr>
                  <a:t>What is the difference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WN</m:t>
                    </m:r>
                    <m:d>
                      <m:dPr>
                        <m:ctrlPr>
                          <a:rPr lang="is-I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i="1" dirty="0" smtClean="0">
                    <a:effectLst/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IID</m:t>
                    </m:r>
                    <m:d>
                      <m:dPr>
                        <m:ctrlPr>
                          <a:rPr lang="is-I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i="1" dirty="0" smtClean="0">
                    <a:effectLst/>
                    <a:latin typeface="Helvetica" charset="0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Helvetica" charset="0"/>
                  </a:rPr>
                  <a:t>Uncorrelated versus Independent</a:t>
                </a:r>
                <a:endParaRPr lang="en-US" sz="2000" b="1" dirty="0">
                  <a:effectLst/>
                  <a:latin typeface="Helvetica" charset="0"/>
                </a:endParaRPr>
              </a:p>
              <a:p>
                <a:r>
                  <a:rPr lang="en-US" sz="2000" b="1" dirty="0" smtClean="0">
                    <a:latin typeface="Helvetica" charset="0"/>
                  </a:rPr>
                  <a:t>How to generate in the R statistical software? </a:t>
                </a:r>
                <a:endParaRPr lang="en-US" sz="2000" b="1" dirty="0" smtClean="0">
                  <a:effectLst/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effectLst/>
                    <a:latin typeface="Helvetica" charset="0"/>
                  </a:rPr>
                  <a:t> Use </a:t>
                </a:r>
                <a:r>
                  <a:rPr lang="en-US" sz="2000" dirty="0" err="1" smtClean="0">
                    <a:effectLst/>
                    <a:latin typeface="Helvetica" charset="0"/>
                  </a:rPr>
                  <a:t>rnorm</a:t>
                </a:r>
                <a:r>
                  <a:rPr lang="en-US" sz="2000" dirty="0" smtClean="0">
                    <a:effectLst/>
                    <a:latin typeface="Helvetica" charset="0"/>
                  </a:rPr>
                  <a:t>, </a:t>
                </a:r>
                <a:r>
                  <a:rPr lang="en-US" sz="2000" dirty="0" err="1" smtClean="0">
                    <a:effectLst/>
                    <a:latin typeface="Helvetica" charset="0"/>
                  </a:rPr>
                  <a:t>rpois</a:t>
                </a:r>
                <a:r>
                  <a:rPr lang="en-US" sz="2000" dirty="0" smtClean="0">
                    <a:effectLst/>
                    <a:latin typeface="Helvetica" charset="0"/>
                  </a:rPr>
                  <a:t>, r…</a:t>
                </a:r>
                <a:endParaRPr lang="en-US" sz="2000" dirty="0">
                  <a:effectLst/>
                  <a:latin typeface="Helvetica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" y="977443"/>
                <a:ext cx="8265119" cy="1554480"/>
              </a:xfrm>
              <a:prstGeom prst="rect">
                <a:avLst/>
              </a:prstGeom>
              <a:blipFill rotWithShape="0">
                <a:blip r:embed="rId4"/>
                <a:stretch>
                  <a:fillRect l="-662"/>
                </a:stretch>
              </a:blipFill>
              <a:ln w="19050">
                <a:solidFill>
                  <a:srgbClr val="1F49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5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600" dirty="0" smtClean="0"/>
              <a:t>Examples of Stationary Time Series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8393" y="956003"/>
                <a:ext cx="8265119" cy="136306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1F497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effectLst/>
                    <a:latin typeface="Helvetica" charset="0"/>
                  </a:rPr>
                  <a:t>What is the difference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WN</m:t>
                    </m:r>
                    <m:d>
                      <m:dPr>
                        <m:ctrlPr>
                          <a:rPr lang="is-I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i="1" dirty="0" smtClean="0">
                    <a:effectLst/>
                    <a:latin typeface="Helvetica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1">
                        <a:latin typeface="Cambria Math" charset="0"/>
                        <a:ea typeface="Cambria Math" charset="0"/>
                        <a:cs typeface="Cambria Math" charset="0"/>
                      </a:rPr>
                      <m:t>IID</m:t>
                    </m:r>
                    <m:d>
                      <m:dPr>
                        <m:ctrlPr>
                          <a:rPr lang="is-I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lang="en-US" sz="20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𝝈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i="1" dirty="0" smtClean="0">
                    <a:effectLst/>
                    <a:latin typeface="Helvetica" charset="0"/>
                  </a:rPr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atin typeface="Helvetica" charset="0"/>
                  </a:rPr>
                  <a:t>Uncorrelated versus Independent</a:t>
                </a:r>
                <a:endParaRPr lang="en-US" sz="2000" b="1" dirty="0">
                  <a:effectLst/>
                  <a:latin typeface="Helvetica" charset="0"/>
                </a:endParaRPr>
              </a:p>
              <a:p>
                <a:r>
                  <a:rPr lang="en-US" sz="2000" b="1" dirty="0" smtClean="0">
                    <a:latin typeface="Helvetica" charset="0"/>
                  </a:rPr>
                  <a:t>How to generate in the R statistical software? </a:t>
                </a:r>
                <a:endParaRPr lang="en-US" sz="2000" b="1" dirty="0" smtClean="0">
                  <a:effectLst/>
                  <a:latin typeface="Helvetica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effectLst/>
                    <a:latin typeface="Helvetica" charset="0"/>
                  </a:rPr>
                  <a:t> Use </a:t>
                </a:r>
                <a:r>
                  <a:rPr lang="en-US" sz="2000" dirty="0" err="1" smtClean="0">
                    <a:effectLst/>
                    <a:latin typeface="Helvetica" charset="0"/>
                  </a:rPr>
                  <a:t>rnorm</a:t>
                </a:r>
                <a:r>
                  <a:rPr lang="en-US" sz="2000" dirty="0" smtClean="0">
                    <a:effectLst/>
                    <a:latin typeface="Helvetica" charset="0"/>
                  </a:rPr>
                  <a:t>, </a:t>
                </a:r>
                <a:r>
                  <a:rPr lang="en-US" sz="2000" dirty="0" err="1" smtClean="0">
                    <a:effectLst/>
                    <a:latin typeface="Helvetica" charset="0"/>
                  </a:rPr>
                  <a:t>rpois</a:t>
                </a:r>
                <a:r>
                  <a:rPr lang="en-US" sz="2000" dirty="0" smtClean="0">
                    <a:effectLst/>
                    <a:latin typeface="Helvetica" charset="0"/>
                  </a:rPr>
                  <a:t>, r…</a:t>
                </a:r>
                <a:endParaRPr lang="en-US" sz="2000" dirty="0">
                  <a:effectLst/>
                  <a:latin typeface="Helvetica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" y="956003"/>
                <a:ext cx="8265119" cy="1363065"/>
              </a:xfrm>
              <a:prstGeom prst="rect">
                <a:avLst/>
              </a:prstGeom>
              <a:blipFill rotWithShape="0">
                <a:blip r:embed="rId4"/>
                <a:stretch>
                  <a:fillRect l="-662" b="-6637"/>
                </a:stretch>
              </a:blipFill>
              <a:ln w="19050">
                <a:solidFill>
                  <a:srgbClr val="1F497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393" y="2327996"/>
            <a:ext cx="7791538" cy="274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200" dirty="0" smtClean="0"/>
              <a:t>Examples of Non-Stationary Time Series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1.     Random walk: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IID</m:t>
                    </m:r>
                    <m:d>
                      <m:dPr>
                        <m:ctrlP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lang="en-US" sz="2400" dirty="0">
                  <a:latin typeface="Helvetica" charset="0"/>
                </a:endParaRPr>
              </a:p>
              <a:p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latin typeface="Helvetica" charset="0"/>
                </a:endParaRPr>
              </a:p>
              <a:p>
                <a:endParaRPr lang="en-US" sz="240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  <m:r>
                          <a:rPr lang="en-US" sz="2400" i="1">
                            <a:latin typeface="Cambria Math" charset="0"/>
                          </a:rPr>
                          <m:t>=1, 2, .. .</m:t>
                        </m:r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called a </a:t>
                </a:r>
                <a:r>
                  <a:rPr lang="en-US" sz="2400" i="1" dirty="0">
                    <a:latin typeface="Helvetica" charset="0"/>
                  </a:rPr>
                  <a:t>random walk</a:t>
                </a:r>
                <a:r>
                  <a:rPr lang="en-US" sz="2400" dirty="0">
                    <a:latin typeface="Helvetica" charset="0"/>
                  </a:rPr>
                  <a:t>.</a:t>
                </a:r>
              </a:p>
              <a:p>
                <a:endParaRPr lang="en-US" sz="2400" dirty="0">
                  <a:latin typeface="Helvetica" charset="0"/>
                </a:endParaRPr>
              </a:p>
              <a:p>
                <a:endParaRPr lang="en-US" sz="2200" dirty="0" smtClean="0">
                  <a:latin typeface="Helvetica Neue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 rotWithShape="0">
                <a:blip r:embed="rId3"/>
                <a:stretch>
                  <a:fillRect l="-1106" t="-1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6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8" y="274679"/>
            <a:ext cx="8715806" cy="616276"/>
          </a:xfrm>
        </p:spPr>
        <p:txBody>
          <a:bodyPr/>
          <a:lstStyle/>
          <a:p>
            <a:pPr algn="l"/>
            <a:r>
              <a:rPr lang="en-US" sz="3200" dirty="0" smtClean="0"/>
              <a:t>Examples of Non-Stationary Time Series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Helvetica" charset="0"/>
                  </a:rPr>
                  <a:t>1.     Random walk: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m:rPr>
                        <m:nor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IID</m:t>
                    </m:r>
                    <m:d>
                      <m:dPr>
                        <m:ctrlPr>
                          <a:rPr lang="is-I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endParaRPr lang="en-US" sz="2400" dirty="0">
                  <a:latin typeface="Helvetica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charset="0"/>
                            </a:rPr>
                            <m:t>𝑗</m:t>
                          </m:r>
                          <m:r>
                            <a:rPr lang="en-US" sz="24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 charset="0"/>
                          </a:rPr>
                          <m:t>, </m:t>
                        </m:r>
                        <m:r>
                          <a:rPr lang="en-US" sz="2400" i="1">
                            <a:latin typeface="Cambria Math" charset="0"/>
                          </a:rPr>
                          <m:t>𝑡</m:t>
                        </m:r>
                        <m:r>
                          <a:rPr lang="en-US" sz="2400" i="1">
                            <a:latin typeface="Cambria Math" charset="0"/>
                          </a:rPr>
                          <m:t>=1, 2, .. .</m:t>
                        </m:r>
                      </m:e>
                    </m:d>
                  </m:oMath>
                </a14:m>
                <a:r>
                  <a:rPr lang="en-US" sz="2400" dirty="0">
                    <a:latin typeface="Helvetica" charset="0"/>
                  </a:rPr>
                  <a:t> is called a </a:t>
                </a:r>
                <a:r>
                  <a:rPr lang="en-US" sz="2400" i="1" dirty="0">
                    <a:latin typeface="Helvetica" charset="0"/>
                  </a:rPr>
                  <a:t>random walk</a:t>
                </a:r>
                <a:r>
                  <a:rPr lang="en-US" sz="2400" dirty="0">
                    <a:latin typeface="Helvetica" charset="0"/>
                  </a:rPr>
                  <a:t>.</a:t>
                </a:r>
              </a:p>
              <a:p>
                <a:endParaRPr lang="en-US" sz="2400" dirty="0">
                  <a:latin typeface="Helvetica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68393" y="947075"/>
                <a:ext cx="8265119" cy="4111025"/>
              </a:xfrm>
              <a:prstGeom prst="rect">
                <a:avLst/>
              </a:prstGeom>
              <a:blipFill>
                <a:blip r:embed="rId3"/>
                <a:stretch>
                  <a:fillRect l="-1106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93" y="3002587"/>
            <a:ext cx="6107817" cy="19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347E77A7-2B37-4C4C-98D0-4FAA10DB4A58}"/>
    </a:ext>
  </a:extLst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001C2D1D-E3C7-1F40-85E2-5B0FD0A83E00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MSA PPT Template 2017-sf-edited" id="{3DD67A12-536E-DC47-ACF6-6675ECE525C5}" vid="{C8FB9013-53DF-0348-872B-A68C29C4A68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4" ma:contentTypeDescription="Create a new document." ma:contentTypeScope="" ma:versionID="93db545676783a71a92c456b471b0a8b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targetNamespace="http://schemas.microsoft.com/office/2006/metadata/properties" ma:root="true" ma:fieldsID="1e1586ca1b53aa448b4e9fddfe24baf2" ns1:_="" ns2:_="">
    <xsd:import namespace="http://schemas.microsoft.com/sharepoint/v3"/>
    <xsd:import namespace="b057fda7-913b-4ab6-8820-932873bcd66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28EF043-B0E6-49AE-B312-D395614284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66AAC9-B2D0-46BD-87E7-92BBFA7E1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B8D62D-BE99-40AF-BF97-BFAE812B12C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b057fda7-913b-4ab6-8820-932873bcd66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16886</TotalTime>
  <Words>1051</Words>
  <Application>Microsoft Macintosh PowerPoint</Application>
  <PresentationFormat>On-screen Show (16:9)</PresentationFormat>
  <Paragraphs>103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Calibri</vt:lpstr>
      <vt:lpstr>Cambria Math</vt:lpstr>
      <vt:lpstr>Helvetica</vt:lpstr>
      <vt:lpstr>Helvetica Neue</vt:lpstr>
      <vt:lpstr>Vitesse</vt:lpstr>
      <vt:lpstr>Vitesse Bold</vt:lpstr>
      <vt:lpstr>Vitesse Book</vt:lpstr>
      <vt:lpstr>Vitesse Medium</vt:lpstr>
      <vt:lpstr>Vitesse Thin</vt:lpstr>
      <vt:lpstr>Arial</vt:lpstr>
      <vt:lpstr>1_Office Theme</vt:lpstr>
      <vt:lpstr>Full Page Layout</vt:lpstr>
      <vt:lpstr>Half Page Slash</vt:lpstr>
      <vt:lpstr>3_Office Theme</vt:lpstr>
      <vt:lpstr>2_Office Theme</vt:lpstr>
      <vt:lpstr>PowerPoint Presentation</vt:lpstr>
      <vt:lpstr>About this lesson</vt:lpstr>
      <vt:lpstr>Time Series: Basics</vt:lpstr>
      <vt:lpstr>Time Series: Stationarity</vt:lpstr>
      <vt:lpstr>Examples of Stationary Time Series</vt:lpstr>
      <vt:lpstr>Examples of Stationary Time Series</vt:lpstr>
      <vt:lpstr>Examples of Stationary Time Series</vt:lpstr>
      <vt:lpstr>Examples of Non-Stationary Time Series</vt:lpstr>
      <vt:lpstr>Examples of Non-Stationary Time Series</vt:lpstr>
      <vt:lpstr>Examples of Non-Stationary Time Series</vt:lpstr>
      <vt:lpstr>Autocovariance Function: Stationarity</vt:lpstr>
      <vt:lpstr>Autocovariance Function: Estimation</vt:lpstr>
      <vt:lpstr>Summary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Serban, Nicoleta</dc:creator>
  <cp:lastModifiedBy>Microsoft Office User</cp:lastModifiedBy>
  <cp:revision>886</cp:revision>
  <dcterms:modified xsi:type="dcterms:W3CDTF">2017-09-15T15:00:34Z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