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17"/>
  </p:notesMasterIdLst>
  <p:handoutMasterIdLst>
    <p:handoutMasterId r:id="rId18"/>
  </p:handoutMasterIdLst>
  <p:sldIdLst>
    <p:sldId id="434" r:id="rId9"/>
    <p:sldId id="408" r:id="rId10"/>
    <p:sldId id="513" r:id="rId11"/>
    <p:sldId id="515" r:id="rId12"/>
    <p:sldId id="522" r:id="rId13"/>
    <p:sldId id="514" r:id="rId14"/>
    <p:sldId id="523" r:id="rId15"/>
    <p:sldId id="42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13"/>
            <p14:sldId id="515"/>
            <p14:sldId id="522"/>
            <p14:sldId id="514"/>
            <p14:sldId id="523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 autoAdjust="0"/>
    <p:restoredTop sz="89892" autoAdjust="0"/>
  </p:normalViewPr>
  <p:slideViewPr>
    <p:cSldViewPr snapToGrid="0">
      <p:cViewPr varScale="1">
        <p:scale>
          <a:sx n="133" d="100"/>
          <a:sy n="133" d="100"/>
        </p:scale>
        <p:origin x="12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MS PGothic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C1340CC-78E1-404E-942C-7AB62C289CB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74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10" Type="http://schemas.openxmlformats.org/officeDocument/2006/relationships/image" Target="../media/image4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6004064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Concept of Stationarity: Data Example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Data Example: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Temperature in Atlanta, Georgia</a:t>
            </a:r>
            <a:endParaRPr lang="en-US" sz="3600" dirty="0"/>
          </a:p>
        </p:txBody>
      </p: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252349" y="1493338"/>
            <a:ext cx="77554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r>
              <a:rPr lang="en-US" altLang="en-US" b="1" dirty="0" smtClean="0">
                <a:latin typeface="Helvetica Neue" charset="0"/>
                <a:ea typeface="Helvetica Neue" charset="0"/>
                <a:cs typeface="Helvetica Neue" charset="0"/>
              </a:rPr>
              <a:t>Data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: Average monthly temperature records starting in 1879 until 2016. </a:t>
            </a:r>
          </a:p>
          <a:p>
            <a:endParaRPr lang="en-US" alt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Available from the iWearherNet.com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Neue" charset="0"/>
                <a:ea typeface="Helvetica Neue" charset="0"/>
                <a:cs typeface="Helvetica Neue" charset="0"/>
              </a:rPr>
              <a:t> The Weather Bureau (now the National Weather Service) began keeping weather records for Atlanta 138 years, 8 months and 19 days ago on October 1, 1878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Provided in Fahrenheit degrees</a:t>
            </a:r>
            <a:endParaRPr lang="en-US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348" y="4009020"/>
            <a:ext cx="7829205" cy="6463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Is there seasonality and trend in temperature in Atlanta? Is the residual process after removing seasonality and trend stationary? </a:t>
            </a:r>
            <a:endParaRPr lang="en-US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200" dirty="0" smtClean="0"/>
              <a:t>Time Series Analysis: General Approach 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77101" y="1103830"/>
            <a:ext cx="8265119" cy="376426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Helvetica Neue"/>
              </a:rPr>
              <a:t>1. Plot </a:t>
            </a:r>
            <a:r>
              <a:rPr lang="en-US" sz="2400" dirty="0">
                <a:latin typeface="Helvetica Neue"/>
              </a:rPr>
              <a:t>the series and check for</a:t>
            </a:r>
          </a:p>
          <a:p>
            <a:r>
              <a:rPr lang="en-US" sz="2400" dirty="0" smtClean="0">
                <a:latin typeface="Helvetica Neue"/>
              </a:rPr>
              <a:t>a.  </a:t>
            </a:r>
            <a:r>
              <a:rPr lang="en-US" sz="2400" dirty="0">
                <a:latin typeface="Helvetica Neue"/>
              </a:rPr>
              <a:t>trend</a:t>
            </a:r>
          </a:p>
          <a:p>
            <a:r>
              <a:rPr lang="en-US" sz="2400" dirty="0" smtClean="0">
                <a:latin typeface="Helvetica Neue"/>
              </a:rPr>
              <a:t>b. a </a:t>
            </a:r>
            <a:r>
              <a:rPr lang="en-US" sz="2400" dirty="0">
                <a:latin typeface="Helvetica Neue"/>
              </a:rPr>
              <a:t>seasonal component</a:t>
            </a:r>
          </a:p>
          <a:p>
            <a:r>
              <a:rPr lang="en-US" sz="2400" dirty="0" smtClean="0">
                <a:latin typeface="Helvetica Neue"/>
              </a:rPr>
              <a:t>c. any </a:t>
            </a:r>
            <a:r>
              <a:rPr lang="en-US" sz="2400" dirty="0">
                <a:latin typeface="Helvetica Neue"/>
              </a:rPr>
              <a:t>apparent sharp changes in behavior</a:t>
            </a:r>
          </a:p>
          <a:p>
            <a:r>
              <a:rPr lang="en-US" sz="2400" dirty="0" smtClean="0">
                <a:latin typeface="Helvetica Neue"/>
              </a:rPr>
              <a:t>d. any </a:t>
            </a:r>
            <a:r>
              <a:rPr lang="en-US" sz="2400" dirty="0">
                <a:latin typeface="Helvetica Neue"/>
              </a:rPr>
              <a:t>outlying observations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dirty="0" smtClean="0">
                <a:latin typeface="Helvetica Neue"/>
              </a:rPr>
              <a:t>2. Remove </a:t>
            </a:r>
            <a:r>
              <a:rPr lang="en-US" sz="2400" dirty="0">
                <a:latin typeface="Helvetica Neue"/>
              </a:rPr>
              <a:t>trend and seasonal components to get stationary residuals. </a:t>
            </a:r>
          </a:p>
          <a:p>
            <a:endParaRPr lang="en-US" sz="2400" dirty="0" smtClean="0">
              <a:latin typeface="Helvetica Neue"/>
            </a:endParaRPr>
          </a:p>
          <a:p>
            <a:r>
              <a:rPr lang="en-US" sz="2400" dirty="0" smtClean="0">
                <a:latin typeface="Helvetica Neue"/>
              </a:rPr>
              <a:t>3. Choose </a:t>
            </a:r>
            <a:r>
              <a:rPr lang="en-US" sz="2400" dirty="0">
                <a:latin typeface="Helvetica Neue"/>
              </a:rPr>
              <a:t>a model to fit the </a:t>
            </a:r>
            <a:r>
              <a:rPr lang="en-US" sz="2400" dirty="0" smtClean="0">
                <a:latin typeface="Helvetica Neue"/>
              </a:rPr>
              <a:t>residual process.</a:t>
            </a:r>
            <a:endParaRPr lang="en-US" sz="2400" dirty="0">
              <a:latin typeface="Helvetica Neue"/>
            </a:endParaRPr>
          </a:p>
          <a:p>
            <a:endParaRPr lang="en-US" sz="2400" dirty="0">
              <a:latin typeface="Helvetica Neue"/>
            </a:endParaRPr>
          </a:p>
          <a:p>
            <a:r>
              <a:rPr lang="en-US" sz="2400" dirty="0" smtClean="0">
                <a:latin typeface="Helvetica Neue"/>
              </a:rPr>
              <a:t>4.  Forecasting </a:t>
            </a:r>
            <a:r>
              <a:rPr lang="en-US" sz="2400" dirty="0">
                <a:latin typeface="Helvetica Neue"/>
              </a:rPr>
              <a:t>can be carried out by forecasting residuals and then inverting the transformations carried out in Step </a:t>
            </a:r>
            <a:r>
              <a:rPr lang="en-US" sz="2400" dirty="0" smtClean="0">
                <a:latin typeface="Helvetica Neue"/>
              </a:rPr>
              <a:t>2.2. </a:t>
            </a:r>
            <a:endParaRPr lang="en-US" sz="2400" dirty="0"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348" y="3344092"/>
            <a:ext cx="8054254" cy="1637211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6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Residual Process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1" y="1366023"/>
            <a:ext cx="7880659" cy="30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Sample Autocorrelation Functions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7" y="896183"/>
            <a:ext cx="76811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ACF for the temperature time series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acf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temp,lag.max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=12*4,main="")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ACF for the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residual process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acf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dif.fit.lm,lag.max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=12*4,main="")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acf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dif.fit.gam,lag.max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=12*4,main="")</a:t>
            </a:r>
          </a:p>
        </p:txBody>
      </p:sp>
    </p:spTree>
    <p:extLst>
      <p:ext uri="{BB962C8B-B14F-4D97-AF65-F5344CB8AC3E}">
        <p14:creationId xmlns:p14="http://schemas.microsoft.com/office/powerpoint/2010/main" val="39959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Sample Autocorrelation Functions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1" y="953500"/>
            <a:ext cx="4921503" cy="1577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45" y="2267626"/>
            <a:ext cx="4921503" cy="1442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95" y="3574711"/>
            <a:ext cx="4915153" cy="150658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105794" y="1352222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TextBox 9"/>
          <p:cNvSpPr txBox="1"/>
          <p:nvPr/>
        </p:nvSpPr>
        <p:spPr>
          <a:xfrm>
            <a:off x="6011594" y="958330"/>
            <a:ext cx="2595154" cy="107721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There is a clear seasonality pattern; trend cannot be identified since it is slowly changing over years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107080" y="2637238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/>
          <p:cNvSpPr txBox="1"/>
          <p:nvPr/>
        </p:nvSpPr>
        <p:spPr>
          <a:xfrm>
            <a:off x="6011594" y="2267626"/>
            <a:ext cx="2595154" cy="107721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No seasonality pattern but some cyclical pattern mirroring the seasonal periodicity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105793" y="3977573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TextBox 14"/>
          <p:cNvSpPr txBox="1"/>
          <p:nvPr/>
        </p:nvSpPr>
        <p:spPr>
          <a:xfrm>
            <a:off x="6011594" y="3687922"/>
            <a:ext cx="2595154" cy="83099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Helvetica" charset="0"/>
                <a:cs typeface="Helvetica" charset="0"/>
              </a:rPr>
              <a:t>No seasonality </a:t>
            </a:r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pattern; the residual process shows some stationarity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B8D62D-BE99-40AF-BF97-BFAE812B12C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b057fda7-913b-4ab6-8820-932873bcd66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16829</TotalTime>
  <Words>260</Words>
  <Application>Microsoft Macintosh PowerPoint</Application>
  <PresentationFormat>On-screen Show 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Helvetica Neue</vt:lpstr>
      <vt:lpstr>MS PGothic</vt:lpstr>
      <vt:lpstr>Vitesse</vt:lpstr>
      <vt:lpstr>Vitesse Bold</vt:lpstr>
      <vt:lpstr>Vitesse Book</vt:lpstr>
      <vt:lpstr>Vitesse Medium</vt:lpstr>
      <vt:lpstr>Vitesse Thin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Data Example:  Temperature in Atlanta, Georgia</vt:lpstr>
      <vt:lpstr>Time Series Analysis: General Approach </vt:lpstr>
      <vt:lpstr>Residual Process</vt:lpstr>
      <vt:lpstr>Sample Autocorrelation Functions </vt:lpstr>
      <vt:lpstr>Sample Autocorrelation Functions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Microsoft Office User</cp:lastModifiedBy>
  <cp:revision>897</cp:revision>
  <dcterms:modified xsi:type="dcterms:W3CDTF">2017-09-15T13:58:42Z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