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20"/>
  </p:notesMasterIdLst>
  <p:handoutMasterIdLst>
    <p:handoutMasterId r:id="rId21"/>
  </p:handoutMasterIdLst>
  <p:sldIdLst>
    <p:sldId id="434" r:id="rId9"/>
    <p:sldId id="408" r:id="rId10"/>
    <p:sldId id="507" r:id="rId11"/>
    <p:sldId id="517" r:id="rId12"/>
    <p:sldId id="511" r:id="rId13"/>
    <p:sldId id="512" r:id="rId14"/>
    <p:sldId id="522" r:id="rId15"/>
    <p:sldId id="520" r:id="rId16"/>
    <p:sldId id="515" r:id="rId17"/>
    <p:sldId id="523" r:id="rId18"/>
    <p:sldId id="42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07"/>
            <p14:sldId id="517"/>
            <p14:sldId id="511"/>
            <p14:sldId id="512"/>
            <p14:sldId id="522"/>
            <p14:sldId id="520"/>
            <p14:sldId id="515"/>
            <p14:sldId id="523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2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 autoAdjust="0"/>
    <p:restoredTop sz="89892" autoAdjust="0"/>
  </p:normalViewPr>
  <p:slideViewPr>
    <p:cSldViewPr snapToGrid="0">
      <p:cViewPr varScale="1">
        <p:scale>
          <a:sx n="133" d="100"/>
          <a:sy n="133" d="100"/>
        </p:scale>
        <p:origin x="12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9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10" Type="http://schemas.openxmlformats.org/officeDocument/2006/relationships/image" Target="../media/image4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_logo_blu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2" y="3514154"/>
            <a:ext cx="941818" cy="1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5970610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Linear Processes &amp; Prediction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7" y="274679"/>
            <a:ext cx="8813275" cy="616276"/>
          </a:xfrm>
        </p:spPr>
        <p:txBody>
          <a:bodyPr/>
          <a:lstStyle/>
          <a:p>
            <a:r>
              <a:rPr lang="en-US" sz="3600" dirty="0"/>
              <a:t>The </a:t>
            </a:r>
            <a:r>
              <a:rPr lang="en-US" sz="3600" dirty="0" smtClean="0"/>
              <a:t>Innovations </a:t>
            </a:r>
            <a:r>
              <a:rPr lang="en-US" sz="3600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50975" y="954098"/>
                <a:ext cx="8265119" cy="411102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has zero mean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where the matrix </a:t>
                </a:r>
                <a:r>
                  <a:rPr lang="en-US" sz="2400" dirty="0" smtClean="0">
                    <a:latin typeface="Helvetica" charset="0"/>
                  </a:rPr>
                  <a:t>K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𝜅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𝑗</m:t>
                        </m:r>
                        <m:r>
                          <a:rPr lang="en-US" sz="24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dirty="0">
                    <a:latin typeface="Helvetica" charset="0"/>
                  </a:rPr>
                  <a:t> is non-singular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</a:rPr>
                      <m:t>=1, 2, .. . 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then the one-step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and their mean squared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</a:rPr>
                  <a:t>are recursively given by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is-IS" sz="2400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400" i="1">
                                        <a:latin typeface="Cambria Math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𝑛𝑗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is-I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+1−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+1−</m:t>
                                            </m:r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,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≥1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𝜅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(1, 1)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+1, 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,  </m:t>
                      </m:r>
                      <m:r>
                        <a:rPr lang="en-US" sz="2400" i="1">
                          <a:latin typeface="Cambria Math" charset="0"/>
                        </a:rPr>
                        <m:t>𝑘</m:t>
                      </m:r>
                      <m:r>
                        <a:rPr lang="en-US" sz="2400" i="1">
                          <a:latin typeface="Cambria Math" charset="0"/>
                        </a:rPr>
                        <m:t>=0, 1, .. ., </m:t>
                      </m:r>
                      <m:r>
                        <a:rPr lang="en-US" sz="2400" i="1">
                          <a:latin typeface="Cambria Math" charset="0"/>
                        </a:rPr>
                        <m:t>𝑛</m:t>
                      </m:r>
                      <m:r>
                        <a:rPr lang="en-US" sz="2400">
                          <a:latin typeface="Cambria Math" charset="0"/>
                        </a:rPr>
                        <m:t>−1,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𝜅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+1, 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endParaRPr lang="en-US" sz="2200" dirty="0" smtClean="0">
                  <a:latin typeface="Helvetica Neue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50975" y="954098"/>
                <a:ext cx="8265119" cy="4111025"/>
              </a:xfrm>
              <a:prstGeom prst="rect">
                <a:avLst/>
              </a:prstGeom>
              <a:blipFill rotWithShape="0">
                <a:blip r:embed="rId3"/>
                <a:stretch>
                  <a:fillRect l="-517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00361" y="2086597"/>
            <a:ext cx="1982805" cy="348793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6851" y="2086597"/>
            <a:ext cx="340160" cy="348793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Linear Processes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r>
                  <a:rPr lang="en-US" sz="2400" dirty="0">
                    <a:latin typeface="Helvetica" charset="0"/>
                  </a:rPr>
                  <a:t>A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a </a:t>
                </a:r>
                <a:r>
                  <a:rPr lang="en-US" sz="2400" i="1" dirty="0">
                    <a:latin typeface="Helvetica" charset="0"/>
                  </a:rPr>
                  <a:t>linear process </a:t>
                </a:r>
                <a:r>
                  <a:rPr lang="en-US" sz="2400" dirty="0">
                    <a:latin typeface="Helvetica" charset="0"/>
                  </a:rPr>
                  <a:t>if it has the representation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=−∞</m:t>
                          </m:r>
                        </m:sub>
                        <m:sup>
                          <m: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WN</m:t>
                    </m:r>
                    <m:d>
                      <m:dPr>
                        <m:ctrlP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a sequence of constants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s-I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charset="0"/>
                          </a:rPr>
                          <m:t>𝑗</m:t>
                        </m:r>
                        <m:r>
                          <a:rPr lang="en-US" sz="2400" i="1">
                            <a:latin typeface="Cambria Math" charset="0"/>
                          </a:rPr>
                          <m:t>=−∞</m:t>
                        </m:r>
                      </m:sub>
                      <m:sup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&lt;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e>
                    </m:nary>
                  </m:oMath>
                </a14:m>
                <a:r>
                  <a:rPr lang="en-US" sz="2400" dirty="0">
                    <a:latin typeface="Helvetica" charset="0"/>
                  </a:rPr>
                  <a:t>.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r>
                  <a:rPr lang="en-US" sz="2400" u="sng" dirty="0">
                    <a:latin typeface="Helvetica" charset="0"/>
                  </a:rPr>
                  <a:t>Special case</a:t>
                </a:r>
                <a:r>
                  <a:rPr lang="en-US" sz="2400" dirty="0">
                    <a:latin typeface="Helvetica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𝑗</m:t>
                    </m:r>
                    <m:r>
                      <a:rPr lang="en-US" sz="2400" i="1"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called a </a:t>
                </a:r>
                <a:r>
                  <a:rPr lang="en-US" sz="2400" i="1" dirty="0">
                    <a:latin typeface="Helvetica" charset="0"/>
                  </a:rPr>
                  <a:t>moving average </a:t>
                </a:r>
                <a:r>
                  <a:rPr lang="en-US" sz="2400" dirty="0">
                    <a:latin typeface="Helvetica" charset="0"/>
                  </a:rPr>
                  <a:t>or MA(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) process.</a:t>
                </a:r>
              </a:p>
              <a:p>
                <a:pPr>
                  <a:lnSpc>
                    <a:spcPct val="110000"/>
                  </a:lnSpc>
                </a:pPr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5088" t="-741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5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Linear Processes: Example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26147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An </a:t>
                </a:r>
                <a:r>
                  <a:rPr lang="en-US" sz="2400" dirty="0">
                    <a:latin typeface="Helvetica" charset="0"/>
                  </a:rPr>
                  <a:t>AR(1) process is defined to be the stationary solution </a:t>
                </a:r>
                <a:r>
                  <a:rPr lang="en-US" sz="2400" dirty="0" smtClean="0">
                    <a:latin typeface="Helvetica" charset="0"/>
                  </a:rPr>
                  <a:t>of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WN</m:t>
                    </m:r>
                    <m:d>
                      <m:dPr>
                        <m:ctrlP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hr-H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hr-H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&lt;1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is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. </a:t>
                </a:r>
              </a:p>
              <a:p>
                <a:pPr>
                  <a:lnSpc>
                    <a:spcPct val="110000"/>
                  </a:lnSpc>
                </a:pPr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2614731"/>
              </a:xfrm>
              <a:prstGeom prst="rect">
                <a:avLst/>
              </a:prstGeom>
              <a:blipFill>
                <a:blip r:embed="rId3"/>
                <a:stretch>
                  <a:fillRect l="-1106" t="-1632" r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48" y="2681252"/>
            <a:ext cx="6459537" cy="244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/>
              <a:t>Linear </a:t>
            </a:r>
            <a:r>
              <a:rPr lang="en-US" sz="3600" dirty="0" smtClean="0"/>
              <a:t>Processes: </a:t>
            </a:r>
            <a:r>
              <a:rPr lang="en-US" sz="3600" dirty="0" err="1" smtClean="0"/>
              <a:t>Autocovariance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33560" y="986750"/>
                <a:ext cx="8265119" cy="442611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</a:rPr>
                  <a:t>a </a:t>
                </a:r>
                <a:r>
                  <a:rPr lang="en-US" sz="2400" i="1" dirty="0">
                    <a:latin typeface="Helvetica" charset="0"/>
                  </a:rPr>
                  <a:t>linear </a:t>
                </a:r>
                <a:r>
                  <a:rPr lang="en-US" sz="2400" i="1" dirty="0" smtClean="0">
                    <a:latin typeface="Helvetica" charset="0"/>
                  </a:rPr>
                  <a:t>process, </a:t>
                </a:r>
                <a:r>
                  <a:rPr lang="en-US" sz="2400" dirty="0">
                    <a:latin typeface="Helvetica" charset="0"/>
                  </a:rPr>
                  <a:t>i</a:t>
                </a:r>
                <a:r>
                  <a:rPr lang="en-US" sz="2400" dirty="0" smtClean="0">
                    <a:latin typeface="Helvetica" charset="0"/>
                  </a:rPr>
                  <a:t>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𝑗</m:t>
                        </m:r>
                        <m:r>
                          <a:rPr lang="en-US" sz="2400" i="1">
                            <a:latin typeface="Cambria Math" charset="0"/>
                          </a:rPr>
                          <m:t>=−∞</m:t>
                        </m:r>
                      </m:sub>
                      <m:sup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&lt;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e>
                    </m:nary>
                  </m:oMath>
                </a14:m>
                <a:r>
                  <a:rPr lang="en-US" sz="2400" dirty="0">
                    <a:latin typeface="Helvetica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elvetica" charset="0"/>
                  </a:rPr>
                  <a:t> is </a:t>
                </a:r>
                <a:r>
                  <a:rPr lang="en-US" sz="2400" i="1" dirty="0">
                    <a:latin typeface="Helvetica" charset="0"/>
                  </a:rPr>
                  <a:t>stationary</a:t>
                </a:r>
                <a:r>
                  <a:rPr lang="en-US" sz="2400" dirty="0">
                    <a:latin typeface="Helvetica" charset="0"/>
                  </a:rPr>
                  <a:t> with mean 0 and </a:t>
                </a:r>
                <a:r>
                  <a:rPr lang="en-US" sz="2400" i="1" dirty="0" err="1">
                    <a:latin typeface="Helvetica" charset="0"/>
                  </a:rPr>
                  <a:t>autocovariance</a:t>
                </a:r>
                <a:r>
                  <a:rPr lang="en-US" sz="2400" i="1" dirty="0">
                    <a:latin typeface="Helvetica" charset="0"/>
                  </a:rPr>
                  <a:t> </a:t>
                </a:r>
                <a:r>
                  <a:rPr lang="en-US" sz="2400" i="1" dirty="0" smtClean="0">
                    <a:latin typeface="Helvetica" charset="0"/>
                  </a:rPr>
                  <a:t>function</a:t>
                </a:r>
                <a:endParaRPr lang="en-US" sz="2400" i="1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=−∞</m:t>
                          </m:r>
                        </m:sub>
                        <m:sup>
                          <m: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is-I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In </a:t>
                </a:r>
                <a:r>
                  <a:rPr lang="en-US" sz="2400" dirty="0">
                    <a:latin typeface="Helvetica" charset="0"/>
                  </a:rPr>
                  <a:t>the case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WN</m:t>
                    </m:r>
                    <m:d>
                      <m:dPr>
                        <m:ctrlP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 smtClean="0">
                    <a:latin typeface="Helvetica" charset="0"/>
                  </a:rPr>
                  <a:t>,</a:t>
                </a:r>
                <a:endParaRPr lang="en-US" sz="2400" i="1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=−∞</m:t>
                          </m:r>
                        </m:sub>
                        <m:sup>
                          <m: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33560" y="986750"/>
                <a:ext cx="8265119" cy="4426114"/>
              </a:xfrm>
              <a:prstGeom prst="rect">
                <a:avLst/>
              </a:prstGeom>
              <a:blipFill>
                <a:blip r:embed="rId3"/>
                <a:stretch>
                  <a:fillRect l="-1180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200" dirty="0"/>
              <a:t>Prediction for a Stationary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42268" y="1138665"/>
                <a:ext cx="8265119" cy="327658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latin typeface="Helvetica" charset="0"/>
                  </a:rPr>
                  <a:t>Data</a:t>
                </a:r>
                <a:r>
                  <a:rPr lang="en-US" sz="2400" dirty="0" smtClean="0">
                    <a:latin typeface="Helvetica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</a:rPr>
                  <a:t>a stationary time </a:t>
                </a:r>
                <a:r>
                  <a:rPr lang="en-US" sz="2400" dirty="0" smtClean="0">
                    <a:latin typeface="Helvetica" charset="0"/>
                  </a:rPr>
                  <a:t>series</a:t>
                </a:r>
                <a:endParaRPr lang="en-US" sz="2400" dirty="0">
                  <a:latin typeface="Helvetica" charset="0"/>
                </a:endParaRPr>
              </a:p>
              <a:p>
                <a:r>
                  <a:rPr lang="en-US" sz="2400" b="1" dirty="0" smtClean="0">
                    <a:latin typeface="Helvetica" charset="0"/>
                  </a:rPr>
                  <a:t>Objective</a:t>
                </a:r>
                <a:r>
                  <a:rPr lang="en-US" sz="2400" dirty="0" smtClean="0">
                    <a:latin typeface="Helvetica" charset="0"/>
                  </a:rPr>
                  <a:t>: </a:t>
                </a:r>
                <a:r>
                  <a:rPr lang="en-US" sz="2400" dirty="0">
                    <a:latin typeface="Helvetica" charset="0"/>
                  </a:rPr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r>
                          <a:rPr lang="en-US" sz="2400" i="1"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in terms of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.. .,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.</a:t>
                </a:r>
                <a:endParaRPr lang="en-US" sz="2400" dirty="0"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Helvetica" charset="0"/>
                  </a:rPr>
                  <a:t>The </a:t>
                </a:r>
                <a:r>
                  <a:rPr lang="en-US" sz="2400" i="1" dirty="0">
                    <a:latin typeface="Helvetica" charset="0"/>
                  </a:rPr>
                  <a:t>best linear predictor </a:t>
                </a:r>
                <a:r>
                  <a:rPr lang="en-US" sz="2400" dirty="0">
                    <a:latin typeface="Helvetica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r>
                          <a:rPr lang="en-US" sz="2400" i="1"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 .. .,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is defined to be the linear </a:t>
                </a:r>
                <a:r>
                  <a:rPr lang="en-US" sz="2400" dirty="0" smtClean="0">
                    <a:latin typeface="Helvetica" charset="0"/>
                  </a:rPr>
                  <a:t>combination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 .. . 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     which </a:t>
                </a:r>
                <a:r>
                  <a:rPr lang="en-US" sz="2400" dirty="0">
                    <a:latin typeface="Helvetica" charset="0"/>
                  </a:rPr>
                  <a:t>minimizes the mean squared </a:t>
                </a:r>
                <a:r>
                  <a:rPr lang="en-US" sz="2400" dirty="0" smtClean="0">
                    <a:latin typeface="Helvetica" charset="0"/>
                  </a:rPr>
                  <a:t>error (MSE)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.. .,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 .. . 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42268" y="1138665"/>
                <a:ext cx="8265119" cy="3276582"/>
              </a:xfrm>
              <a:prstGeom prst="rect">
                <a:avLst/>
              </a:prstGeom>
              <a:blipFill>
                <a:blip r:embed="rId3"/>
                <a:stretch>
                  <a:fillRect l="-1106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Best Linear Predictor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latin typeface="Helvetica" charset="0"/>
                  </a:rPr>
                  <a:t>Data</a:t>
                </a:r>
                <a:r>
                  <a:rPr lang="en-US" sz="2400" dirty="0" smtClean="0">
                    <a:latin typeface="Helvetica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</a:rPr>
                  <a:t>a stationary time series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sSub>
                      <m:sSubPr>
                        <m:ctrlPr>
                          <a:rPr lang="el-GR" sz="2400" i="1" smtClean="0">
                            <a:latin typeface="Cambria Math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The </a:t>
                </a:r>
                <a:r>
                  <a:rPr lang="en-US" sz="2400" i="1" dirty="0">
                    <a:latin typeface="Helvetica" charset="0"/>
                  </a:rPr>
                  <a:t>best linear predictor </a:t>
                </a:r>
                <a:r>
                  <a:rPr lang="en-US" sz="2400" dirty="0">
                    <a:latin typeface="Helvetica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r>
                          <a:rPr lang="en-US" sz="2400" i="1"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 .. .,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</a:rPr>
                  <a:t>is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r>
                        <a:rPr lang="en-US" sz="2400">
                          <a:latin typeface="Cambria Math" charset="0"/>
                        </a:rPr>
                        <m:t>=</m:t>
                      </m:r>
                      <m:r>
                        <a:rPr lang="el-G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+1−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 .. .,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Helvetica" charset="0"/>
                  </a:rPr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h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</a:rPr>
                  <a:t>with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=1, .. . 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2400">
                          <a:latin typeface="Cambria Math" charset="0"/>
                        </a:rPr>
                        <m:t>   </m:t>
                      </m:r>
                    </m:oMath>
                  </m:oMathPara>
                </a14:m>
                <a:endParaRPr lang="en-US" sz="240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𝜸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is-IS" sz="24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𝒉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h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.. .,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h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The </a:t>
                </a:r>
                <a:r>
                  <a:rPr lang="en-US" sz="2400" i="1" dirty="0">
                    <a:latin typeface="Helvetica" charset="0"/>
                  </a:rPr>
                  <a:t>mean square prediction error </a:t>
                </a:r>
                <a:r>
                  <a:rPr lang="en-US" sz="2400" dirty="0" smtClean="0">
                    <a:latin typeface="Helvetica" charset="0"/>
                  </a:rPr>
                  <a:t>is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US" sz="240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1106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19175" y="2894623"/>
            <a:ext cx="2454442" cy="358220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0624" y="2904248"/>
            <a:ext cx="1884576" cy="358220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7" y="274679"/>
            <a:ext cx="8813275" cy="616276"/>
          </a:xfrm>
        </p:spPr>
        <p:txBody>
          <a:bodyPr/>
          <a:lstStyle/>
          <a:p>
            <a:r>
              <a:rPr lang="en-US" sz="3600" dirty="0" smtClean="0"/>
              <a:t>Best Linear Predictor</a:t>
            </a:r>
            <a:r>
              <a:rPr lang="en-US" sz="3600" dirty="0"/>
              <a:t> </a:t>
            </a:r>
            <a:r>
              <a:rPr lang="en-US" sz="3600" dirty="0" smtClean="0"/>
              <a:t>(cont’d)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1032475"/>
                <a:ext cx="8265119" cy="4111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is non-singular, </a:t>
                </a:r>
                <a:r>
                  <a:rPr lang="en-US" sz="2400" dirty="0" smtClean="0">
                    <a:latin typeface="Helvetica" charset="0"/>
                  </a:rPr>
                  <a:t>then</a:t>
                </a:r>
                <a:endParaRPr lang="en-US" sz="2400" dirty="0">
                  <a:latin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 .. .,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40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T</a:t>
                </a:r>
                <a:r>
                  <a:rPr lang="en-US" sz="2400" dirty="0" smtClean="0">
                    <a:latin typeface="Helvetica" charset="0"/>
                  </a:rPr>
                  <a:t>he </a:t>
                </a:r>
                <a:r>
                  <a:rPr lang="en-US" sz="2400" dirty="0">
                    <a:latin typeface="Helvetica" charset="0"/>
                  </a:rPr>
                  <a:t>corresponding mean-squared prediction error </a:t>
                </a:r>
                <a:r>
                  <a:rPr lang="en-US" sz="2400" dirty="0" smtClean="0">
                    <a:latin typeface="Helvetica" charset="0"/>
                  </a:rPr>
                  <a:t>is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40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r>
                  <a:rPr lang="en-US" sz="2400" b="1" dirty="0">
                    <a:latin typeface="Helvetica" charset="0"/>
                  </a:rPr>
                  <a:t>Problem</a:t>
                </a:r>
                <a:r>
                  <a:rPr lang="en-US" sz="2400" dirty="0">
                    <a:latin typeface="Helvetica" charset="0"/>
                  </a:rPr>
                  <a:t>: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is large,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latin typeface="Helvetica" charset="0"/>
                  </a:rPr>
                  <a:t> can be a nuisance to compute.</a:t>
                </a:r>
              </a:p>
              <a:p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10324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1106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60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7" y="274679"/>
            <a:ext cx="8813275" cy="616276"/>
          </a:xfrm>
        </p:spPr>
        <p:txBody>
          <a:bodyPr/>
          <a:lstStyle/>
          <a:p>
            <a:r>
              <a:rPr lang="en-US" sz="3600" dirty="0"/>
              <a:t>The Durbin-Levinson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50975" y="954098"/>
                <a:ext cx="8265119" cy="411102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>
                    <a:latin typeface="Helvetica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s-I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.. .,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be the solution </a:t>
                </a:r>
                <a:r>
                  <a:rPr lang="en-US" sz="2400" dirty="0" smtClean="0">
                    <a:latin typeface="Helvetica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. </a:t>
                </a:r>
                <a:r>
                  <a:rPr lang="en-US" sz="2400" dirty="0">
                    <a:latin typeface="Helvetica" charset="0"/>
                  </a:rPr>
                  <a:t>Then the coefficients</a:t>
                </a:r>
                <a:r>
                  <a:rPr lang="zh-CN" altLang="en-US" sz="2400" dirty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 .. .,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</a:rPr>
                  <a:t>can be computed recursively </a:t>
                </a:r>
                <a:r>
                  <a:rPr lang="en-US" sz="2400" dirty="0" smtClean="0">
                    <a:latin typeface="Helvetica" charset="0"/>
                  </a:rPr>
                  <a:t>by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−1, 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sz="240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−1, 1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sz="240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−1, 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−1, 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sz="240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−1, 1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and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𝑛𝑛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(1)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(0)</m:t>
                        </m:r>
                      </m:den>
                    </m:f>
                  </m:oMath>
                </a14:m>
                <a:r>
                  <a:rPr lang="en-US" sz="2400" dirty="0"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(0)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.</a:t>
                </a:r>
              </a:p>
              <a:p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50975" y="954098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959" t="-2522" b="-19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3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B8D62D-BE99-40AF-BF97-BFAE812B12CE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057fda7-913b-4ab6-8820-932873bcd66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17064</TotalTime>
  <Words>93</Words>
  <Application>Microsoft Macintosh PowerPoint</Application>
  <PresentationFormat>On-screen Show (16:9)</PresentationFormat>
  <Paragraphs>72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Helvetica Neue</vt:lpstr>
      <vt:lpstr>Vitesse</vt:lpstr>
      <vt:lpstr>Vitesse Bold</vt:lpstr>
      <vt:lpstr>Vitesse Book</vt:lpstr>
      <vt:lpstr>Vitesse Medium</vt:lpstr>
      <vt:lpstr>Vitesse Thin</vt:lpstr>
      <vt:lpstr>宋体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Linear Processes</vt:lpstr>
      <vt:lpstr>Linear Processes: Example</vt:lpstr>
      <vt:lpstr>Linear Processes: Autocovariance</vt:lpstr>
      <vt:lpstr>Prediction for a Stationary Time Series</vt:lpstr>
      <vt:lpstr>Best Linear Predictor</vt:lpstr>
      <vt:lpstr>Best Linear Predictor (cont’d)</vt:lpstr>
      <vt:lpstr>The Durbin-Levinson Algorithm</vt:lpstr>
      <vt:lpstr>The Innovations Algorithm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Microsoft Office User</cp:lastModifiedBy>
  <cp:revision>889</cp:revision>
  <dcterms:modified xsi:type="dcterms:W3CDTF">2017-09-15T14:01:24Z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