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4"/>
  </p:notesMasterIdLst>
  <p:handoutMasterIdLst>
    <p:handoutMasterId r:id="rId25"/>
  </p:handoutMasterIdLst>
  <p:sldIdLst>
    <p:sldId id="434" r:id="rId9"/>
    <p:sldId id="408" r:id="rId10"/>
    <p:sldId id="524" r:id="rId11"/>
    <p:sldId id="525" r:id="rId12"/>
    <p:sldId id="536" r:id="rId13"/>
    <p:sldId id="518" r:id="rId14"/>
    <p:sldId id="528" r:id="rId15"/>
    <p:sldId id="519" r:id="rId16"/>
    <p:sldId id="529" r:id="rId17"/>
    <p:sldId id="537" r:id="rId18"/>
    <p:sldId id="538" r:id="rId19"/>
    <p:sldId id="539" r:id="rId20"/>
    <p:sldId id="523" r:id="rId21"/>
    <p:sldId id="535" r:id="rId22"/>
    <p:sldId id="42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24"/>
            <p14:sldId id="525"/>
            <p14:sldId id="536"/>
            <p14:sldId id="518"/>
            <p14:sldId id="528"/>
            <p14:sldId id="519"/>
            <p14:sldId id="529"/>
            <p14:sldId id="537"/>
            <p14:sldId id="538"/>
            <p14:sldId id="539"/>
            <p14:sldId id="523"/>
            <p14:sldId id="535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9880" autoAdjust="0"/>
  </p:normalViewPr>
  <p:slideViewPr>
    <p:cSldViewPr snapToGrid="0">
      <p:cViewPr varScale="1">
        <p:scale>
          <a:sx n="156" d="100"/>
          <a:sy n="156" d="100"/>
        </p:scale>
        <p:origin x="11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881400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</a:t>
            </a:r>
            <a:r>
              <a:rPr lang="en-US" dirty="0" smtClean="0"/>
              <a:t>Analysis: </a:t>
            </a:r>
            <a:r>
              <a:rPr lang="en-US" sz="2800" dirty="0"/>
              <a:t>Data Example</a:t>
            </a:r>
          </a:p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Trend and Seasonality Estimation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7" y="1147459"/>
            <a:ext cx="4032692" cy="269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2800" dirty="0" smtClean="0"/>
              <a:t>Trend and Seasonality Estimation (cont’d)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9" y="4002496"/>
            <a:ext cx="4008568" cy="10835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31" y="1404594"/>
            <a:ext cx="4322889" cy="1583703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575237" y="1917779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5475040" y="1752901"/>
            <a:ext cx="2650864" cy="58477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Most regression coefficients are statistically significant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831" y="2988297"/>
            <a:ext cx="4322889" cy="914400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543720" y="3223268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/>
        </p:nvSpPr>
        <p:spPr>
          <a:xfrm>
            <a:off x="5443524" y="3957048"/>
            <a:ext cx="2767222" cy="58477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Smooth trend is statistically significant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32875" y="4695667"/>
            <a:ext cx="659876" cy="30053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52162" y="4143942"/>
            <a:ext cx="659876" cy="400337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563366" y="4740283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/>
          <p:cNvSpPr txBox="1"/>
          <p:nvPr/>
        </p:nvSpPr>
        <p:spPr>
          <a:xfrm>
            <a:off x="5459282" y="3017459"/>
            <a:ext cx="2735706" cy="58477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Some regression coefficients are statistically significant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0836" y="4676659"/>
            <a:ext cx="2789910" cy="33855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62.7% of variability explained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4563366" y="4143942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29059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 smtClean="0"/>
              <a:t>Trend and Seasonality Estimation (cont’d) </a:t>
            </a:r>
            <a:endParaRPr 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1475847"/>
            <a:ext cx="8574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## Does the addition of seasonality of day of the week adds predictive power?</a:t>
            </a:r>
            <a:endParaRPr lang="en-US" dirty="0" smtClean="0">
              <a:solidFill>
                <a:srgbClr val="8E42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lm.fit.seastr.1 = 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Volume.tr~month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lm.fit.seastr.2 = l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Volume.tr~month+week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anova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(lm.fit.seastr.1,lm.fit.seastr.2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 smtClean="0"/>
              <a:t>Trend and Seasonality Estimation (cont’d) </a:t>
            </a:r>
            <a:endParaRPr 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1475847"/>
            <a:ext cx="8574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## Does the addition of seasonality of day of the week adds predictive power?</a:t>
            </a:r>
            <a:endParaRPr lang="en-US" dirty="0" smtClean="0">
              <a:solidFill>
                <a:srgbClr val="8E42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lm.fit.seastr.1 = 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Volume.tr~month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lm.fit.seastr.2 = l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Volume.tr~month+week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anova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(lm.fit.seastr.1,lm.fit.seastr.2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4990017" y="3072478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Box 6"/>
          <p:cNvSpPr txBox="1"/>
          <p:nvPr/>
        </p:nvSpPr>
        <p:spPr>
          <a:xfrm>
            <a:off x="5858304" y="2861518"/>
            <a:ext cx="2861770" cy="83099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The seasonality due to day of the week improves the prediction power of the model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0" y="2745675"/>
            <a:ext cx="4549291" cy="12701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016829" y="3747447"/>
            <a:ext cx="973188" cy="337865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 vs Trend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85746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Compare with &amp; without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trend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ggplot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edvoldata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aes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(dates, vol.fit.gam.seastr.2))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geom_line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("Time")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("Seasonality and Trend: Daily ED Volume")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lines(dates,vol.fit.lm.seastr.2,lwd=2,col="blue")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dates,vol.fit.gam,lwd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=2,col="red")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 vs Trend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8" y="1309549"/>
            <a:ext cx="8240950" cy="34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Estimation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857465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Equally spaced time points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c(1:length(Volume))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c(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- min(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))/max(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Local Polynomial Trend Estimation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loc.fit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loess(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vol.fit.loc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loc.fit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Splines Trend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Estimation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library(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mgcv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gam(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vol.fit.gam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Is there a trend? 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plot(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dates,Volume.tr,ylab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="ED Volume")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dates,vol.fit.loc,lwd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=2,col="brown")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dates,vol.fit.gam,lwd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=2,col="red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Estimation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5" y="890955"/>
            <a:ext cx="7213681" cy="40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Estimation (cont’d) 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5093" y="2372650"/>
            <a:ext cx="2767222" cy="58477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Smooth trend is statistically significant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5116806" y="3213384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/>
          <p:cNvSpPr txBox="1"/>
          <p:nvPr/>
        </p:nvSpPr>
        <p:spPr>
          <a:xfrm>
            <a:off x="5985093" y="3167801"/>
            <a:ext cx="2789910" cy="33855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29.6% of variability explained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5116806" y="2536953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2" y="1208629"/>
            <a:ext cx="4678294" cy="225208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498917" y="2494252"/>
            <a:ext cx="659876" cy="400337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1335" y="3166837"/>
            <a:ext cx="659876" cy="376511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 animBg="1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and Seasonality Estimation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85746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Model Trend + Monthly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Seasonality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month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as.factor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(format(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dates,"%b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"))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gam.fit.seastr.1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gam(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)+month-1)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gam.fit.seastr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vol.fit.gam.seastr.1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fitted(gam.fit.seastr.1)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ggplot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edvoldata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aes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(dates,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sqrt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(Volume+3/8)))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geom_line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("Time")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("Transformed Daily ED Volume")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lines(dates,vol.fit.gam.seastr.1,lwd=2,col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="red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and Seasonality Estimation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" y="1016429"/>
            <a:ext cx="8090122" cy="38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and Seasonality Estimation (cont’d)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1426764"/>
            <a:ext cx="857465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Add day-of-the-week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seasonality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week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as.factor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(weekdays(dates))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gam.fit.seastr.2 = gam(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Volume.tr~s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)+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month+week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summary(gam.fit.seastr.2)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vol.fit.gam.seastr.2 = fitted(gam.fit.seastr.2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Compare the two fits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ggplot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edvoldata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aes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(dates, vol.fit.gam.seastr.2))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geom_line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("Time")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("Seasonality and Trend: Daily ED Volume")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lines(dates,vol.fit.gam.seastr.1,lwd=2,col="red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Trend and Seasonality Estimation (cont’d)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8" y="973251"/>
            <a:ext cx="8071520" cy="39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B8D62D-BE99-40AF-BF97-BFAE812B12CE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18160</TotalTime>
  <Words>409</Words>
  <Application>Microsoft Macintosh PowerPoint</Application>
  <PresentationFormat>On-screen Show (16:9)</PresentationFormat>
  <Paragraphs>82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Arial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Trend Estimation </vt:lpstr>
      <vt:lpstr>Trend Estimation </vt:lpstr>
      <vt:lpstr>Trend Estimation (cont’d) </vt:lpstr>
      <vt:lpstr>Trend and Seasonality Estimation </vt:lpstr>
      <vt:lpstr>Trend and Seasonality Estimation </vt:lpstr>
      <vt:lpstr>Trend and Seasonality Estimation (cont’d) </vt:lpstr>
      <vt:lpstr>Trend and Seasonality Estimation (cont’d) </vt:lpstr>
      <vt:lpstr>Trend and Seasonality Estimation (cont’d) </vt:lpstr>
      <vt:lpstr>Trend and Seasonality Estimation (cont’d) </vt:lpstr>
      <vt:lpstr>Trend and Seasonality Estimation (cont’d) </vt:lpstr>
      <vt:lpstr>Seasonality vs Trend</vt:lpstr>
      <vt:lpstr>Seasonality vs Trend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932</cp:revision>
  <cp:lastPrinted>2017-10-02T16:00:55Z</cp:lastPrinted>
  <dcterms:modified xsi:type="dcterms:W3CDTF">2017-10-02T16:11:39Z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