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84" r:id="rId5"/>
    <p:sldMasterId id="2147483654" r:id="rId6"/>
    <p:sldMasterId id="2147483652" r:id="rId7"/>
  </p:sldMasterIdLst>
  <p:notesMasterIdLst>
    <p:notesMasterId r:id="rId16"/>
  </p:notesMasterIdLst>
  <p:handoutMasterIdLst>
    <p:handoutMasterId r:id="rId17"/>
  </p:handoutMasterIdLst>
  <p:sldIdLst>
    <p:sldId id="434" r:id="rId8"/>
    <p:sldId id="408" r:id="rId9"/>
    <p:sldId id="520" r:id="rId10"/>
    <p:sldId id="524" r:id="rId11"/>
    <p:sldId id="518" r:id="rId12"/>
    <p:sldId id="525" r:id="rId13"/>
    <p:sldId id="519" r:id="rId14"/>
    <p:sldId id="425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434"/>
            <p14:sldId id="408"/>
            <p14:sldId id="520"/>
            <p14:sldId id="524"/>
            <p14:sldId id="518"/>
            <p14:sldId id="525"/>
            <p14:sldId id="519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gueroa, Shabana" initials="FS" lastIdx="16" clrIdx="0">
    <p:extLst/>
  </p:cmAuthor>
  <p:cmAuthor id="2" name="Figueroa, Shabana" initials="FS [2]" lastIdx="1" clrIdx="1">
    <p:extLst/>
  </p:cmAuthor>
  <p:cmAuthor id="3" name="Serban, Nicoleta" initials="SN" lastIdx="11" clrIdx="2">
    <p:extLst/>
  </p:cmAuthor>
  <p:cmAuthor id="4" name="Hu, Rui" initials="HR" lastIdx="1" clrIdx="3">
    <p:extLst/>
  </p:cmAuthor>
  <p:cmAuthor id="5" name="Hu, Rui" initials="HR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8E4221"/>
    <a:srgbClr val="3F6CAF"/>
    <a:srgbClr val="984807"/>
    <a:srgbClr val="993200"/>
    <a:srgbClr val="F8FFF1"/>
    <a:srgbClr val="EEB211"/>
    <a:srgbClr val="000000"/>
    <a:srgbClr val="F7FFEE"/>
    <a:srgbClr val="F5F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1" autoAdjust="0"/>
    <p:restoredTop sz="89911" autoAdjust="0"/>
  </p:normalViewPr>
  <p:slideViewPr>
    <p:cSldViewPr snapToGrid="0">
      <p:cViewPr varScale="1">
        <p:scale>
          <a:sx n="76" d="100"/>
          <a:sy n="76" d="100"/>
        </p:scale>
        <p:origin x="59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738FA-185A-CF4F-BD02-7990310E47F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A93-C87A-E149-BF89-5D793380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5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8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211138" y="592138"/>
            <a:ext cx="4502150" cy="34782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32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02E78-3C88-9A40-B579-FA4DB2691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39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F0668-60AC-E24C-8E50-B74DE0FA4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2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5691763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268413"/>
            <a:ext cx="497840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4400" kern="1200" dirty="0">
                <a:solidFill>
                  <a:srgbClr val="EEB21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pPr lvl="0"/>
            <a:r>
              <a:rPr lang="en-US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435697"/>
            <a:ext cx="4305091" cy="35833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49" y="4145592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Vitesse Thin" charset="0"/>
                <a:ea typeface="Vitesse Thin" charset="0"/>
                <a:cs typeface="Vitesse Thin" charset="0"/>
              </a:defRPr>
            </a:lvl1pPr>
          </a:lstStyle>
          <a:p>
            <a:pPr lvl="0"/>
            <a:r>
              <a:rPr lang="en-US"/>
              <a:t>Lesson name: e.g. R Examples</a:t>
            </a:r>
          </a:p>
          <a:p>
            <a:pPr lvl="0"/>
            <a:r>
              <a:rPr lang="en-US" err="1"/>
              <a:t>Subname</a:t>
            </a:r>
            <a:r>
              <a:rPr lang="en-US"/>
              <a:t> if applicable (e.g. Part II)</a:t>
            </a:r>
          </a:p>
          <a:p>
            <a:pPr lvl="0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28648" y="2758559"/>
            <a:ext cx="4305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>
                <a:latin typeface="Vitesse" charset="0"/>
                <a:ea typeface="Vitesse" charset="0"/>
                <a:cs typeface="Vitesse" charset="0"/>
              </a:rPr>
              <a:t>Title</a:t>
            </a:r>
            <a:r>
              <a:rPr lang="en-US" b="1" i="1" baseline="0">
                <a:latin typeface="Vitesse" charset="0"/>
                <a:ea typeface="Vitesse" charset="0"/>
                <a:cs typeface="Vitesse" charset="0"/>
              </a:rPr>
              <a:t> Goes Here</a:t>
            </a:r>
            <a:endParaRPr lang="en-US" b="1" i="1">
              <a:latin typeface="Vitesse" charset="0"/>
              <a:ea typeface="Vitesse" charset="0"/>
              <a:cs typeface="Vitesse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28648" y="3070264"/>
            <a:ext cx="4305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0" i="0">
                <a:latin typeface="Vitesse Book" charset="0"/>
                <a:ea typeface="Vitesse Book" charset="0"/>
                <a:cs typeface="Vitesse Book" charset="0"/>
              </a:rPr>
              <a:t>School</a:t>
            </a:r>
            <a:r>
              <a:rPr lang="en-US" sz="1600" b="0" i="0" baseline="0">
                <a:latin typeface="Vitesse Book" charset="0"/>
                <a:ea typeface="Vitesse Book" charset="0"/>
                <a:cs typeface="Vitesse Book" charset="0"/>
              </a:rPr>
              <a:t> name goes here</a:t>
            </a:r>
            <a:endParaRPr lang="en-US" sz="1600" b="0" i="0">
              <a:latin typeface="Vitesse Book" charset="0"/>
              <a:ea typeface="Vitesse Book" charset="0"/>
              <a:cs typeface="Vitesse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350119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376363"/>
            <a:ext cx="5078814" cy="32861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591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125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76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41300" y="492125"/>
            <a:ext cx="4491474" cy="3657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34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631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3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1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3" y="796334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25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6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342900" rtl="0" eaLnBrk="1" latinLnBrk="0" hangingPunct="1">
              <a:lnSpc>
                <a:spcPts val="1050"/>
              </a:lnSpc>
              <a:spcBef>
                <a:spcPct val="20000"/>
              </a:spcBef>
              <a:buFont typeface="Arial"/>
              <a:buNone/>
              <a:defRPr lang="en-US" sz="18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6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smtClean="0"/>
              <a:t>Title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4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9" y="2896114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51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35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2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2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4"/>
            <a:ext cx="4705350" cy="3562526"/>
          </a:xfrm>
          <a:prstGeom prst="rect">
            <a:avLst/>
          </a:prstGeom>
        </p:spPr>
        <p:txBody>
          <a:bodyPr/>
          <a:lstStyle>
            <a:lvl1pPr marL="214313" indent="-214313">
              <a:buFont typeface="Arial"/>
              <a:buChar char="•"/>
              <a:defRPr sz="15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35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remaining essentially unchanged. </a:t>
            </a:r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75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274638"/>
            <a:ext cx="468692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4686928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  <p:sldLayoutId id="214748369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Vitesse" charset="0"/>
          <a:ea typeface="Vitesse" charset="0"/>
          <a:cs typeface="Vitess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rner_logo_whit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3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ner_logo_white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8" r:id="rId3"/>
    <p:sldLayoutId id="2147483670" r:id="rId4"/>
    <p:sldLayoutId id="2147483658" r:id="rId5"/>
    <p:sldLayoutId id="2147483649" r:id="rId6"/>
    <p:sldLayoutId id="2147483660" r:id="rId7"/>
    <p:sldLayoutId id="2147483675" r:id="rId8"/>
    <p:sldLayoutId id="2147483676" r:id="rId9"/>
    <p:sldLayoutId id="2147483677" r:id="rId10"/>
    <p:sldLayoutId id="2147483679" r:id="rId11"/>
    <p:sldLayoutId id="2147483680" r:id="rId12"/>
    <p:sldLayoutId id="2147483682" r:id="rId13"/>
    <p:sldLayoutId id="214748368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17956" y="192005"/>
            <a:ext cx="5870249" cy="7128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Time Series Analysis</a:t>
            </a:r>
          </a:p>
        </p:txBody>
      </p:sp>
      <p:sp>
        <p:nvSpPr>
          <p:cNvPr id="6" name="Text Placeholder 2"/>
          <p:cNvSpPr>
            <a:spLocks noGrp="1"/>
          </p:cNvSpPr>
          <p:nvPr/>
        </p:nvSpPr>
        <p:spPr>
          <a:xfrm>
            <a:off x="117956" y="703516"/>
            <a:ext cx="5511340" cy="5422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Basics of Time Series </a:t>
            </a:r>
            <a:r>
              <a:rPr lang="en-US" dirty="0" smtClean="0"/>
              <a:t>Analysis: </a:t>
            </a:r>
            <a:r>
              <a:rPr lang="en-US" sz="2800" dirty="0"/>
              <a:t>Data Example</a:t>
            </a:r>
          </a:p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17957" y="2018346"/>
            <a:ext cx="4305091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Nicoleta Serban, Ph.D. </a:t>
            </a:r>
          </a:p>
        </p:txBody>
      </p:sp>
      <p:sp>
        <p:nvSpPr>
          <p:cNvPr id="8" name="Text Placeholder 4"/>
          <p:cNvSpPr>
            <a:spLocks noGrp="1"/>
          </p:cNvSpPr>
          <p:nvPr/>
        </p:nvSpPr>
        <p:spPr>
          <a:xfrm>
            <a:off x="108550" y="2376336"/>
            <a:ext cx="4305091" cy="25428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1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Associate Professor </a:t>
            </a:r>
          </a:p>
        </p:txBody>
      </p:sp>
      <p:sp>
        <p:nvSpPr>
          <p:cNvPr id="9" name="Text Placeholder 5"/>
          <p:cNvSpPr>
            <a:spLocks noGrp="1"/>
          </p:cNvSpPr>
          <p:nvPr/>
        </p:nvSpPr>
        <p:spPr>
          <a:xfrm>
            <a:off x="117956" y="4102100"/>
            <a:ext cx="4305091" cy="87811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Stationarity</a:t>
            </a:r>
            <a:endParaRPr lang="en-US" sz="2000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117956" y="2661666"/>
            <a:ext cx="4305091" cy="322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Stewart School of Industrial and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1472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About </a:t>
            </a:r>
            <a:r>
              <a:rPr lang="en-US" sz="3600" dirty="0" smtClean="0"/>
              <a:t>this lesson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1268454"/>
            <a:ext cx="4914900" cy="18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Residual Process</a:t>
            </a:r>
            <a:endParaRPr lang="en-US" sz="36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8" y="896183"/>
            <a:ext cx="8574656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Residual Process: Trend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Removal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resid.1 = 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Volume.tr-</a:t>
            </a:r>
            <a:r>
              <a:rPr lang="en-US" i="1" dirty="0" err="1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vol.fit.gam</a:t>
            </a:r>
            <a:endParaRPr lang="en-US" i="1" dirty="0" smtClean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Residual Process: Stationarity Removal </a:t>
            </a:r>
            <a:endParaRPr lang="en-US" dirty="0" smtClean="0">
              <a:solidFill>
                <a:srgbClr val="8E422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resid.2 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 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Volume.tr-vol.fit.lm.seastr.2</a:t>
            </a:r>
          </a:p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Residual Process: Trend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 and Stationarity </a:t>
            </a: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Removal 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resid.3 = Volume.tr-vol.fit.gam.seastr.2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y.min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min(c(resid.1,resid.2,resid.3))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y.max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max(c(resid.1,resid.2,resid.3))</a:t>
            </a:r>
          </a:p>
          <a:p>
            <a:pPr>
              <a:defRPr/>
            </a:pP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ggplot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edvoldata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aes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(dates, resid.1),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ymin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y.min,ymax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y.max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 +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geom_line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() +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xlab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("Time") +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ylab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("Residual Process")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lines(dates,resid.2,col="blue")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lines(dates,resid.3,col="brown")</a:t>
            </a:r>
          </a:p>
        </p:txBody>
      </p:sp>
    </p:spTree>
    <p:extLst>
      <p:ext uri="{BB962C8B-B14F-4D97-AF65-F5344CB8AC3E}">
        <p14:creationId xmlns:p14="http://schemas.microsoft.com/office/powerpoint/2010/main" val="21463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Residual Process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" y="890955"/>
            <a:ext cx="7948972" cy="41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Residual Process: ACF</a:t>
            </a:r>
            <a:endParaRPr lang="en-US" sz="36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8" y="896183"/>
            <a:ext cx="85746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Compare Auto-correlation plots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acf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(resid.1,lag.max=12*4,main="")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acf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(resid.2,lag.max=12*4,main="",col="blue")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acf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(resid.3,lag.max=12*4,main="",col="brown")</a:t>
            </a:r>
            <a:endParaRPr lang="en-US" i="1" dirty="0" smtClean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Residual Process: ACF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8" y="898537"/>
            <a:ext cx="3880049" cy="209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247" y="885292"/>
            <a:ext cx="3886400" cy="2069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98" y="3026321"/>
            <a:ext cx="3886400" cy="196988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3997598" y="3732597"/>
            <a:ext cx="868287" cy="27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TextBox 8"/>
          <p:cNvSpPr txBox="1"/>
          <p:nvPr/>
        </p:nvSpPr>
        <p:spPr>
          <a:xfrm>
            <a:off x="4951918" y="3456431"/>
            <a:ext cx="2755053" cy="830997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Helvetica" charset="0"/>
                <a:cs typeface="Helvetica" charset="0"/>
              </a:rPr>
              <a:t>ACF is outside of the band for the first 15 lags, an indication of stationarity</a:t>
            </a:r>
            <a:endParaRPr lang="en-US" sz="1600" dirty="0">
              <a:latin typeface="Cambria Math" panose="02040503050406030204" pitchFamily="18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Findings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69407" y="1048257"/>
            <a:ext cx="7792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charset="0"/>
              <a:buChar char="•"/>
            </a:pPr>
            <a:r>
              <a:rPr lang="en" sz="2400" kern="0" dirty="0" smtClean="0">
                <a:solidFill>
                  <a:srgbClr val="000000"/>
                </a:solidFill>
                <a:latin typeface="Helvetica Neue"/>
                <a:cs typeface="Lucida Sans Unicode" pitchFamily="34" charset="0"/>
                <a:sym typeface="Arial"/>
                <a:rtl val="0"/>
              </a:rPr>
              <a:t>There is a significant increasing trend in the Emergency Department (ED) patient volume over the past five years </a:t>
            </a:r>
            <a:endParaRPr lang="en" sz="2400" kern="0" dirty="0">
              <a:solidFill>
                <a:srgbClr val="000000"/>
              </a:solidFill>
              <a:latin typeface="Helvetica Neue"/>
              <a:cs typeface="Lucida Sans Unicode" pitchFamily="34" charset="0"/>
              <a:sym typeface="Arial"/>
              <a:rtl val="0"/>
            </a:endParaRPr>
          </a:p>
          <a:p>
            <a:pPr marL="285750" indent="-285750">
              <a:buSzPct val="100000"/>
              <a:buFont typeface="Arial" charset="0"/>
              <a:buChar char="•"/>
            </a:pPr>
            <a:r>
              <a:rPr lang="en" sz="2400" kern="0" dirty="0" smtClean="0">
                <a:solidFill>
                  <a:srgbClr val="000000"/>
                </a:solidFill>
                <a:latin typeface="Helvetica Neue"/>
                <a:cs typeface="Lucida Sans Unicode" pitchFamily="34" charset="0"/>
                <a:sym typeface="Arial"/>
                <a:rtl val="0"/>
              </a:rPr>
              <a:t>Seasonality is more complex; both monthly and day-of-the-week are statistically significant seasonality </a:t>
            </a:r>
          </a:p>
          <a:p>
            <a:pPr marL="285750" indent="-285750">
              <a:buSzPct val="100000"/>
              <a:buFont typeface="Arial" charset="0"/>
              <a:buChar char="•"/>
            </a:pPr>
            <a:r>
              <a:rPr lang="en" sz="2400" kern="0" dirty="0" smtClean="0">
                <a:solidFill>
                  <a:srgbClr val="000000"/>
                </a:solidFill>
                <a:latin typeface="Helvetica Neue"/>
                <a:ea typeface="Arial"/>
                <a:cs typeface="Lucida Sans Unicode" pitchFamily="34" charset="0"/>
                <a:sym typeface="Arial"/>
                <a:rtl val="0"/>
              </a:rPr>
              <a:t>There are cyclical patterns that may not be fully captured </a:t>
            </a:r>
            <a:r>
              <a:rPr lang="en" sz="2400" kern="0" smtClean="0">
                <a:solidFill>
                  <a:srgbClr val="000000"/>
                </a:solidFill>
                <a:latin typeface="Helvetica Neue"/>
                <a:ea typeface="Arial"/>
                <a:cs typeface="Lucida Sans Unicode" pitchFamily="34" charset="0"/>
                <a:sym typeface="Arial"/>
                <a:rtl val="0"/>
              </a:rPr>
              <a:t>by seasonality; other cyclical factors such as flu season or school season may explain the cyclical pattern</a:t>
            </a:r>
            <a:endParaRPr lang="en" sz="2400" kern="0" dirty="0" smtClean="0">
              <a:solidFill>
                <a:srgbClr val="000000"/>
              </a:solidFill>
              <a:latin typeface="Helvetica Neue"/>
              <a:ea typeface="Arial"/>
              <a:cs typeface="Lucida Sans Unicode" pitchFamily="34" charset="0"/>
              <a:sym typeface="Arial"/>
              <a:rtl val="0"/>
            </a:endParaRPr>
          </a:p>
          <a:p>
            <a:pPr marL="285750" indent="-285750">
              <a:buSzPct val="100000"/>
              <a:buFont typeface="Arial" charset="0"/>
              <a:buChar char="•"/>
            </a:pPr>
            <a:endParaRPr lang="en" kern="0" dirty="0" smtClean="0">
              <a:solidFill>
                <a:srgbClr val="000000"/>
              </a:solidFill>
              <a:latin typeface="Helvetica Neue"/>
              <a:ea typeface="Arial"/>
              <a:cs typeface="Lucida Sans Unicode" pitchFamily="34" charset="0"/>
              <a:sym typeface="Arial"/>
              <a:rtl val="0"/>
            </a:endParaRPr>
          </a:p>
          <a:p>
            <a:pPr>
              <a:buSzPct val="100000"/>
            </a:pPr>
            <a:endParaRPr lang="en" kern="0" dirty="0">
              <a:solidFill>
                <a:srgbClr val="000000"/>
              </a:solidFill>
              <a:latin typeface="Helvetica Neue"/>
              <a:cs typeface="Lucida Sans Unicode" pitchFamily="34" charset="0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7636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5"/>
          <a:stretch/>
        </p:blipFill>
        <p:spPr>
          <a:xfrm>
            <a:off x="1357951" y="1162494"/>
            <a:ext cx="2605548" cy="349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347E77A7-2B37-4C4C-98D0-4FAA10DB4A58}"/>
    </a:ext>
  </a:extLst>
</a:theme>
</file>

<file path=ppt/theme/theme2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001C2D1D-E3C7-1F40-85E2-5B0FD0A83E00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C8FB9013-53DF-0348-872B-A68C29C4A68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4" ma:contentTypeDescription="Create a new document." ma:contentTypeScope="" ma:versionID="93db545676783a71a92c456b471b0a8b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targetNamespace="http://schemas.microsoft.com/office/2006/metadata/properties" ma:root="true" ma:fieldsID="1e1586ca1b53aa448b4e9fddfe24baf2" ns1:_="" ns2:_="">
    <xsd:import namespace="http://schemas.microsoft.com/sharepoint/v3"/>
    <xsd:import namespace="b057fda7-913b-4ab6-8820-932873bcd66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B8D62D-BE99-40AF-BF97-BFAE812B12CE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b057fda7-913b-4ab6-8820-932873bcd66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66AAC9-B2D0-46BD-87E7-92BBFA7E1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8EF043-B0E6-49AE-B312-D395614284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18908</TotalTime>
  <Words>211</Words>
  <Application>Microsoft Office PowerPoint</Application>
  <PresentationFormat>On-screen Show (16:9)</PresentationFormat>
  <Paragraphs>40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Calibri</vt:lpstr>
      <vt:lpstr>Cambria Math</vt:lpstr>
      <vt:lpstr>Helvetica</vt:lpstr>
      <vt:lpstr>Helvetica Neue</vt:lpstr>
      <vt:lpstr>Lucida Sans Unicode</vt:lpstr>
      <vt:lpstr>Vitesse</vt:lpstr>
      <vt:lpstr>Vitesse Bold</vt:lpstr>
      <vt:lpstr>Vitesse Book</vt:lpstr>
      <vt:lpstr>Vitesse Medium</vt:lpstr>
      <vt:lpstr>Vitesse Thin</vt:lpstr>
      <vt:lpstr>1_Office Theme</vt:lpstr>
      <vt:lpstr>Half Page Slash</vt:lpstr>
      <vt:lpstr>3_Office Theme</vt:lpstr>
      <vt:lpstr>2_Office Theme</vt:lpstr>
      <vt:lpstr>PowerPoint Presentation</vt:lpstr>
      <vt:lpstr>About this lesson</vt:lpstr>
      <vt:lpstr>Residual Process</vt:lpstr>
      <vt:lpstr>Residual Process</vt:lpstr>
      <vt:lpstr>Residual Process: ACF</vt:lpstr>
      <vt:lpstr>Residual Process: ACF</vt:lpstr>
      <vt:lpstr>Findings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Serban, Nicoleta</dc:creator>
  <cp:lastModifiedBy>Serban, Nicoleta</cp:lastModifiedBy>
  <cp:revision>918</cp:revision>
  <dcterms:modified xsi:type="dcterms:W3CDTF">2017-09-19T20:58:15Z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