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61" r:id="rId3"/>
    <p:sldId id="257" r:id="rId4"/>
    <p:sldId id="258" r:id="rId5"/>
    <p:sldId id="282" r:id="rId6"/>
    <p:sldId id="283" r:id="rId7"/>
    <p:sldId id="260" r:id="rId8"/>
    <p:sldId id="259" r:id="rId9"/>
    <p:sldId id="269" r:id="rId10"/>
    <p:sldId id="266" r:id="rId11"/>
    <p:sldId id="263" r:id="rId12"/>
    <p:sldId id="267" r:id="rId13"/>
    <p:sldId id="284" r:id="rId14"/>
    <p:sldId id="286" r:id="rId15"/>
    <p:sldId id="285" r:id="rId16"/>
    <p:sldId id="268" r:id="rId17"/>
    <p:sldId id="264" r:id="rId18"/>
    <p:sldId id="270" r:id="rId19"/>
    <p:sldId id="271" r:id="rId20"/>
    <p:sldId id="265" r:id="rId21"/>
    <p:sldId id="272" r:id="rId22"/>
    <p:sldId id="277" r:id="rId23"/>
    <p:sldId id="278" r:id="rId24"/>
    <p:sldId id="273" r:id="rId25"/>
    <p:sldId id="274" r:id="rId26"/>
    <p:sldId id="275" r:id="rId27"/>
    <p:sldId id="276" r:id="rId28"/>
    <p:sldId id="279" r:id="rId29"/>
    <p:sldId id="280" r:id="rId30"/>
    <p:sldId id="262"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4" autoAdjust="0"/>
    <p:restoredTop sz="93450" autoAdjust="0"/>
  </p:normalViewPr>
  <p:slideViewPr>
    <p:cSldViewPr snapToGrid="0">
      <p:cViewPr varScale="1">
        <p:scale>
          <a:sx n="88" d="100"/>
          <a:sy n="88" d="100"/>
        </p:scale>
        <p:origin x="102" y="22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D07A4-5436-498C-B874-5C782FDE03E6}" type="datetimeFigureOut">
              <a:rPr lang="en-US" smtClean="0"/>
              <a:t>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A6556-8763-4878-B2A3-A1101569E748}" type="slidenum">
              <a:rPr lang="en-US" smtClean="0"/>
              <a:t>‹#›</a:t>
            </a:fld>
            <a:endParaRPr lang="en-US"/>
          </a:p>
        </p:txBody>
      </p:sp>
    </p:spTree>
    <p:extLst>
      <p:ext uri="{BB962C8B-B14F-4D97-AF65-F5344CB8AC3E}">
        <p14:creationId xmlns:p14="http://schemas.microsoft.com/office/powerpoint/2010/main" val="100239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Blah blah blah… yap </a:t>
            </a:r>
            <a:r>
              <a:rPr lang="en-US" dirty="0" err="1"/>
              <a:t>yap</a:t>
            </a:r>
            <a:r>
              <a:rPr lang="en-US" dirty="0"/>
              <a:t> </a:t>
            </a:r>
            <a:r>
              <a:rPr lang="en-US" dirty="0" err="1"/>
              <a:t>yap</a:t>
            </a:r>
            <a:endParaRPr lang="en-US" dirty="0"/>
          </a:p>
        </p:txBody>
      </p:sp>
      <p:sp>
        <p:nvSpPr>
          <p:cNvPr id="4" name="Slide Number Placeholder 3"/>
          <p:cNvSpPr>
            <a:spLocks noGrp="1"/>
          </p:cNvSpPr>
          <p:nvPr>
            <p:ph type="sldNum" sz="quarter" idx="10"/>
          </p:nvPr>
        </p:nvSpPr>
        <p:spPr/>
        <p:txBody>
          <a:bodyPr/>
          <a:lstStyle/>
          <a:p>
            <a:fld id="{6E0A6556-8763-4878-B2A3-A1101569E748}" type="slidenum">
              <a:rPr lang="en-US" smtClean="0"/>
              <a:t>5</a:t>
            </a:fld>
            <a:endParaRPr lang="en-US"/>
          </a:p>
        </p:txBody>
      </p:sp>
    </p:spTree>
    <p:extLst>
      <p:ext uri="{BB962C8B-B14F-4D97-AF65-F5344CB8AC3E}">
        <p14:creationId xmlns:p14="http://schemas.microsoft.com/office/powerpoint/2010/main" val="636086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Modular Coding is a technique for breaking up code into pieces which make them more reusable, and easier to manage.  Using a house or apartment metaphor, it might be like bringing all of the dishes into the kitchen to put into the dishwasher, rather than going to each room and washing them in each room one at a time.  The goal is to move repetitive tasks into one place and reference it rather than make multiple copies.  In addition to reducing the total amount of code, it allows for moving pieces out to separate files or modules, making the main script or program much smaller, cleaner and easier to manage.  Databases use a similar approach, called Normalization and Views.  Spreadsheets use it via VLOOKUP functions and worksheet links, and so forth.</a:t>
            </a:r>
          </a:p>
        </p:txBody>
      </p:sp>
      <p:sp>
        <p:nvSpPr>
          <p:cNvPr id="4" name="Slide Number Placeholder 3"/>
          <p:cNvSpPr>
            <a:spLocks noGrp="1"/>
          </p:cNvSpPr>
          <p:nvPr>
            <p:ph type="sldNum" sz="quarter" idx="10"/>
          </p:nvPr>
        </p:nvSpPr>
        <p:spPr/>
        <p:txBody>
          <a:bodyPr/>
          <a:lstStyle/>
          <a:p>
            <a:fld id="{6E0A6556-8763-4878-B2A3-A1101569E748}" type="slidenum">
              <a:rPr lang="en-US" smtClean="0"/>
              <a:t>25</a:t>
            </a:fld>
            <a:endParaRPr lang="en-US"/>
          </a:p>
        </p:txBody>
      </p:sp>
    </p:spTree>
    <p:extLst>
      <p:ext uri="{BB962C8B-B14F-4D97-AF65-F5344CB8AC3E}">
        <p14:creationId xmlns:p14="http://schemas.microsoft.com/office/powerpoint/2010/main" val="4172075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phase of refactoring we move the most obvious task-related blocks of code into their own functions.  In this case, the Get-</a:t>
            </a:r>
            <a:r>
              <a:rPr lang="en-US" dirty="0" err="1"/>
              <a:t>SessionID</a:t>
            </a:r>
            <a:r>
              <a:rPr lang="en-US" dirty="0"/>
              <a:t> and Get-</a:t>
            </a:r>
            <a:r>
              <a:rPr lang="en-US" dirty="0" err="1"/>
              <a:t>ApiUsers</a:t>
            </a:r>
            <a:r>
              <a:rPr lang="en-US" dirty="0"/>
              <a:t> functions encompass the two main blocks of code in the original script.</a:t>
            </a:r>
          </a:p>
        </p:txBody>
      </p:sp>
      <p:sp>
        <p:nvSpPr>
          <p:cNvPr id="4" name="Slide Number Placeholder 3"/>
          <p:cNvSpPr>
            <a:spLocks noGrp="1"/>
          </p:cNvSpPr>
          <p:nvPr>
            <p:ph type="sldNum" sz="quarter" idx="10"/>
          </p:nvPr>
        </p:nvSpPr>
        <p:spPr/>
        <p:txBody>
          <a:bodyPr/>
          <a:lstStyle/>
          <a:p>
            <a:fld id="{6E0A6556-8763-4878-B2A3-A1101569E748}" type="slidenum">
              <a:rPr lang="en-US" smtClean="0"/>
              <a:t>28</a:t>
            </a:fld>
            <a:endParaRPr lang="en-US"/>
          </a:p>
        </p:txBody>
      </p:sp>
    </p:spTree>
    <p:extLst>
      <p:ext uri="{BB962C8B-B14F-4D97-AF65-F5344CB8AC3E}">
        <p14:creationId xmlns:p14="http://schemas.microsoft.com/office/powerpoint/2010/main" val="429271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Refactoring is an iterative process.  Moving repetitive code blocks into functions or scripts, and also benefit from deeper refactoring.  In this example, we could move the SOAP web URI strings into one function (Get-</a:t>
            </a:r>
            <a:r>
              <a:rPr lang="en-US" dirty="0" err="1"/>
              <a:t>ApiURL</a:t>
            </a:r>
            <a:r>
              <a:rPr lang="en-US" dirty="0"/>
              <a:t>) and move the XML templates into another (Get-</a:t>
            </a:r>
            <a:r>
              <a:rPr lang="en-US" dirty="0" err="1"/>
              <a:t>XmlApiTemplate</a:t>
            </a:r>
            <a:r>
              <a:rPr lang="en-US" dirty="0"/>
              <a:t>).  This isn’t always possible, and will depend entirely on the resources and the API methods you need to interface with.  Regardless, you should focus on how each distinct task or related group of tasks might be reusable.  It’s often a mix of science and intuition.</a:t>
            </a:r>
          </a:p>
        </p:txBody>
      </p:sp>
      <p:sp>
        <p:nvSpPr>
          <p:cNvPr id="4" name="Slide Number Placeholder 3"/>
          <p:cNvSpPr>
            <a:spLocks noGrp="1"/>
          </p:cNvSpPr>
          <p:nvPr>
            <p:ph type="sldNum" sz="quarter" idx="10"/>
          </p:nvPr>
        </p:nvSpPr>
        <p:spPr/>
        <p:txBody>
          <a:bodyPr/>
          <a:lstStyle/>
          <a:p>
            <a:fld id="{6E0A6556-8763-4878-B2A3-A1101569E748}" type="slidenum">
              <a:rPr lang="en-US" smtClean="0"/>
              <a:t>29</a:t>
            </a:fld>
            <a:endParaRPr lang="en-US"/>
          </a:p>
        </p:txBody>
      </p:sp>
    </p:spTree>
    <p:extLst>
      <p:ext uri="{BB962C8B-B14F-4D97-AF65-F5344CB8AC3E}">
        <p14:creationId xmlns:p14="http://schemas.microsoft.com/office/powerpoint/2010/main" val="145111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1/9/2019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1/9/2019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1/9/2019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rcloudgit" TargetMode="External"/><Relationship Id="rId2" Type="http://schemas.openxmlformats.org/officeDocument/2006/relationships/hyperlink" Target="https://www.meetup.com/Hampton-Roads-Cloud-Meetu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EAFB-EDFF-4DF2-8546-F2F65C595016}"/>
              </a:ext>
            </a:extLst>
          </p:cNvPr>
          <p:cNvSpPr>
            <a:spLocks noGrp="1"/>
          </p:cNvSpPr>
          <p:nvPr>
            <p:ph type="ctrTitle"/>
          </p:nvPr>
        </p:nvSpPr>
        <p:spPr>
          <a:xfrm>
            <a:off x="2122715" y="4916518"/>
            <a:ext cx="3736095" cy="1172938"/>
          </a:xfrm>
        </p:spPr>
        <p:txBody>
          <a:bodyPr/>
          <a:lstStyle/>
          <a:p>
            <a:pPr algn="r"/>
            <a:r>
              <a:rPr lang="en-US" dirty="0">
                <a:solidFill>
                  <a:schemeClr val="bg1">
                    <a:lumMod val="75000"/>
                  </a:schemeClr>
                </a:solidFill>
              </a:rPr>
              <a:t>HRPSUG</a:t>
            </a:r>
          </a:p>
        </p:txBody>
      </p:sp>
      <p:sp>
        <p:nvSpPr>
          <p:cNvPr id="3" name="Subtitle 2">
            <a:extLst>
              <a:ext uri="{FF2B5EF4-FFF2-40B4-BE49-F238E27FC236}">
                <a16:creationId xmlns:a16="http://schemas.microsoft.com/office/drawing/2014/main" id="{7288F993-DCF5-4E95-8636-AC235C2D5703}"/>
              </a:ext>
            </a:extLst>
          </p:cNvPr>
          <p:cNvSpPr>
            <a:spLocks noGrp="1"/>
          </p:cNvSpPr>
          <p:nvPr>
            <p:ph type="subTitle" idx="1"/>
          </p:nvPr>
        </p:nvSpPr>
        <p:spPr>
          <a:xfrm>
            <a:off x="4421620" y="2034391"/>
            <a:ext cx="5952466" cy="1676155"/>
          </a:xfrm>
        </p:spPr>
        <p:txBody>
          <a:bodyPr>
            <a:normAutofit/>
          </a:bodyPr>
          <a:lstStyle/>
          <a:p>
            <a:pPr algn="l"/>
            <a:r>
              <a:rPr lang="en-US" sz="4400" dirty="0">
                <a:latin typeface="Franklin Gothic Medium" panose="020B0603020102020204" pitchFamily="34" charset="0"/>
              </a:rPr>
              <a:t>Hampton Roads </a:t>
            </a:r>
          </a:p>
          <a:p>
            <a:pPr algn="l"/>
            <a:r>
              <a:rPr lang="en-US" sz="4400" dirty="0">
                <a:latin typeface="Franklin Gothic Medium" panose="020B0603020102020204" pitchFamily="34" charset="0"/>
              </a:rPr>
              <a:t>PowerShell Users Group</a:t>
            </a:r>
          </a:p>
        </p:txBody>
      </p:sp>
      <p:grpSp>
        <p:nvGrpSpPr>
          <p:cNvPr id="4" name="Group 3">
            <a:extLst>
              <a:ext uri="{FF2B5EF4-FFF2-40B4-BE49-F238E27FC236}">
                <a16:creationId xmlns:a16="http://schemas.microsoft.com/office/drawing/2014/main" id="{D3684664-46DA-435B-B1DA-3720A54643E9}"/>
              </a:ext>
            </a:extLst>
          </p:cNvPr>
          <p:cNvGrpSpPr/>
          <p:nvPr/>
        </p:nvGrpSpPr>
        <p:grpSpPr>
          <a:xfrm>
            <a:off x="2326495" y="1939793"/>
            <a:ext cx="1912928" cy="1795548"/>
            <a:chOff x="10022695" y="409963"/>
            <a:chExt cx="1912928" cy="1795548"/>
          </a:xfrm>
        </p:grpSpPr>
        <p:sp>
          <p:nvSpPr>
            <p:cNvPr id="5" name="Rectangle 4">
              <a:extLst>
                <a:ext uri="{FF2B5EF4-FFF2-40B4-BE49-F238E27FC236}">
                  <a16:creationId xmlns:a16="http://schemas.microsoft.com/office/drawing/2014/main" id="{74DDB9D7-1E2E-4425-8551-7300D872D3F2}"/>
                </a:ext>
              </a:extLst>
            </p:cNvPr>
            <p:cNvSpPr/>
            <p:nvPr/>
          </p:nvSpPr>
          <p:spPr>
            <a:xfrm>
              <a:off x="10022695" y="504561"/>
              <a:ext cx="1886276" cy="167615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914EF713-1696-42F0-8F4C-76D67F172BD4}"/>
                </a:ext>
              </a:extLst>
            </p:cNvPr>
            <p:cNvSpPr/>
            <p:nvPr/>
          </p:nvSpPr>
          <p:spPr>
            <a:xfrm>
              <a:off x="10668703" y="1189848"/>
              <a:ext cx="1107996" cy="1015663"/>
            </a:xfrm>
            <a:prstGeom prst="rect">
              <a:avLst/>
            </a:prstGeom>
            <a:noFill/>
          </p:spPr>
          <p:txBody>
            <a:bodyPr wrap="none" rtlCol="0">
              <a:spAutoFit/>
            </a:bodyPr>
            <a:lstStyle/>
            <a:p>
              <a:pPr algn="ctr"/>
              <a:r>
                <a:rPr lang="en-US" sz="6000" dirty="0">
                  <a:solidFill>
                    <a:srgbClr val="00B050"/>
                  </a:solidFill>
                  <a:latin typeface="Courier New" panose="02070309020205020404" pitchFamily="49" charset="0"/>
                  <a:cs typeface="Courier New" panose="02070309020205020404" pitchFamily="49" charset="0"/>
                </a:rPr>
                <a:t>PS</a:t>
              </a:r>
            </a:p>
          </p:txBody>
        </p:sp>
        <p:grpSp>
          <p:nvGrpSpPr>
            <p:cNvPr id="7" name="Group 6">
              <a:extLst>
                <a:ext uri="{FF2B5EF4-FFF2-40B4-BE49-F238E27FC236}">
                  <a16:creationId xmlns:a16="http://schemas.microsoft.com/office/drawing/2014/main" id="{A1BB7160-2575-4283-BDE7-D03952817AD1}"/>
                </a:ext>
              </a:extLst>
            </p:cNvPr>
            <p:cNvGrpSpPr/>
            <p:nvPr/>
          </p:nvGrpSpPr>
          <p:grpSpPr>
            <a:xfrm>
              <a:off x="10149662" y="1565416"/>
              <a:ext cx="486976" cy="345424"/>
              <a:chOff x="3573307" y="783285"/>
              <a:chExt cx="1093286" cy="814287"/>
            </a:xfrm>
          </p:grpSpPr>
          <p:sp>
            <p:nvSpPr>
              <p:cNvPr id="9" name="Freeform: Shape 8">
                <a:extLst>
                  <a:ext uri="{FF2B5EF4-FFF2-40B4-BE49-F238E27FC236}">
                    <a16:creationId xmlns:a16="http://schemas.microsoft.com/office/drawing/2014/main" id="{A28B599A-6A40-47DE-8991-99D88FE48458}"/>
                  </a:ext>
                </a:extLst>
              </p:cNvPr>
              <p:cNvSpPr/>
              <p:nvPr/>
            </p:nvSpPr>
            <p:spPr>
              <a:xfrm rot="2877478">
                <a:off x="3660043" y="696549"/>
                <a:ext cx="697069" cy="870542"/>
              </a:xfrm>
              <a:custGeom>
                <a:avLst/>
                <a:gdLst>
                  <a:gd name="connsiteX0" fmla="*/ 1000669 w 1317777"/>
                  <a:gd name="connsiteY0" fmla="*/ 1645719 h 1645719"/>
                  <a:gd name="connsiteX1" fmla="*/ 1000670 w 1317777"/>
                  <a:gd name="connsiteY1" fmla="*/ 1645719 h 1645719"/>
                  <a:gd name="connsiteX2" fmla="*/ 1000670 w 1317777"/>
                  <a:gd name="connsiteY2" fmla="*/ 1645719 h 1645719"/>
                  <a:gd name="connsiteX3" fmla="*/ 0 w 1317777"/>
                  <a:gd name="connsiteY3" fmla="*/ 162910 h 1645719"/>
                  <a:gd name="connsiteX4" fmla="*/ 0 w 1317777"/>
                  <a:gd name="connsiteY4" fmla="*/ 162910 h 1645719"/>
                  <a:gd name="connsiteX5" fmla="*/ 0 w 1317777"/>
                  <a:gd name="connsiteY5" fmla="*/ 162911 h 1645719"/>
                  <a:gd name="connsiteX6" fmla="*/ 47716 w 1317777"/>
                  <a:gd name="connsiteY6" fmla="*/ 47716 h 1645719"/>
                  <a:gd name="connsiteX7" fmla="*/ 162911 w 1317777"/>
                  <a:gd name="connsiteY7" fmla="*/ 0 h 1645719"/>
                  <a:gd name="connsiteX8" fmla="*/ 1142483 w 1317777"/>
                  <a:gd name="connsiteY8" fmla="*/ 0 h 1645719"/>
                  <a:gd name="connsiteX9" fmla="*/ 1292592 w 1317777"/>
                  <a:gd name="connsiteY9" fmla="*/ 99499 h 1645719"/>
                  <a:gd name="connsiteX10" fmla="*/ 1294733 w 1317777"/>
                  <a:gd name="connsiteY10" fmla="*/ 110105 h 1645719"/>
                  <a:gd name="connsiteX11" fmla="*/ 1310798 w 1317777"/>
                  <a:gd name="connsiteY11" fmla="*/ 140380 h 1645719"/>
                  <a:gd name="connsiteX12" fmla="*/ 1316861 w 1317777"/>
                  <a:gd name="connsiteY12" fmla="*/ 204787 h 1645719"/>
                  <a:gd name="connsiteX13" fmla="*/ 1179809 w 1317777"/>
                  <a:gd name="connsiteY13" fmla="*/ 1500843 h 1645719"/>
                  <a:gd name="connsiteX14" fmla="*/ 1065076 w 1317777"/>
                  <a:gd name="connsiteY14" fmla="*/ 1639656 h 1645719"/>
                  <a:gd name="connsiteX15" fmla="*/ 1000670 w 1317777"/>
                  <a:gd name="connsiteY15" fmla="*/ 1645719 h 1645719"/>
                  <a:gd name="connsiteX16" fmla="*/ 938956 w 1317777"/>
                  <a:gd name="connsiteY16" fmla="*/ 1626319 h 1645719"/>
                  <a:gd name="connsiteX17" fmla="*/ 855794 w 1317777"/>
                  <a:gd name="connsiteY17" fmla="*/ 1466580 h 1645719"/>
                  <a:gd name="connsiteX18" fmla="*/ 976424 w 1317777"/>
                  <a:gd name="connsiteY18" fmla="*/ 325822 h 1645719"/>
                  <a:gd name="connsiteX19" fmla="*/ 162911 w 1317777"/>
                  <a:gd name="connsiteY19" fmla="*/ 325821 h 1645719"/>
                  <a:gd name="connsiteX20" fmla="*/ 12802 w 1317777"/>
                  <a:gd name="connsiteY20" fmla="*/ 226322 h 1645719"/>
                  <a:gd name="connsiteX21" fmla="*/ 0 w 1317777"/>
                  <a:gd name="connsiteY21" fmla="*/ 162910 h 1645719"/>
                  <a:gd name="connsiteX22" fmla="*/ 12802 w 1317777"/>
                  <a:gd name="connsiteY22" fmla="*/ 99499 h 1645719"/>
                  <a:gd name="connsiteX23" fmla="*/ 47716 w 1317777"/>
                  <a:gd name="connsiteY23" fmla="*/ 47716 h 16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17777" h="1645719">
                    <a:moveTo>
                      <a:pt x="1000669" y="1645719"/>
                    </a:moveTo>
                    <a:lnTo>
                      <a:pt x="1000670" y="1645719"/>
                    </a:lnTo>
                    <a:lnTo>
                      <a:pt x="1000670" y="1645719"/>
                    </a:lnTo>
                    <a:close/>
                    <a:moveTo>
                      <a:pt x="0" y="162910"/>
                    </a:moveTo>
                    <a:lnTo>
                      <a:pt x="0" y="162910"/>
                    </a:lnTo>
                    <a:lnTo>
                      <a:pt x="0" y="162911"/>
                    </a:lnTo>
                    <a:close/>
                    <a:moveTo>
                      <a:pt x="47716" y="47716"/>
                    </a:moveTo>
                    <a:cubicBezTo>
                      <a:pt x="77197" y="18235"/>
                      <a:pt x="117925" y="0"/>
                      <a:pt x="162911" y="0"/>
                    </a:cubicBezTo>
                    <a:lnTo>
                      <a:pt x="1142483" y="0"/>
                    </a:lnTo>
                    <a:cubicBezTo>
                      <a:pt x="1209963" y="0"/>
                      <a:pt x="1267860" y="41028"/>
                      <a:pt x="1292592" y="99499"/>
                    </a:cubicBezTo>
                    <a:lnTo>
                      <a:pt x="1294733" y="110105"/>
                    </a:lnTo>
                    <a:lnTo>
                      <a:pt x="1310798" y="140380"/>
                    </a:lnTo>
                    <a:cubicBezTo>
                      <a:pt x="1316946" y="160629"/>
                      <a:pt x="1319226" y="182419"/>
                      <a:pt x="1316861" y="204787"/>
                    </a:cubicBezTo>
                    <a:lnTo>
                      <a:pt x="1179809" y="1500843"/>
                    </a:lnTo>
                    <a:cubicBezTo>
                      <a:pt x="1172712" y="1567949"/>
                      <a:pt x="1125824" y="1621211"/>
                      <a:pt x="1065076" y="1639656"/>
                    </a:cubicBezTo>
                    <a:lnTo>
                      <a:pt x="1000670" y="1645719"/>
                    </a:lnTo>
                    <a:lnTo>
                      <a:pt x="938956" y="1626319"/>
                    </a:lnTo>
                    <a:cubicBezTo>
                      <a:pt x="883410" y="1595577"/>
                      <a:pt x="848698" y="1533686"/>
                      <a:pt x="855794" y="1466580"/>
                    </a:cubicBezTo>
                    <a:lnTo>
                      <a:pt x="976424" y="325822"/>
                    </a:lnTo>
                    <a:lnTo>
                      <a:pt x="162911" y="325821"/>
                    </a:lnTo>
                    <a:cubicBezTo>
                      <a:pt x="95431" y="325821"/>
                      <a:pt x="37534" y="284794"/>
                      <a:pt x="12802" y="226322"/>
                    </a:cubicBezTo>
                    <a:lnTo>
                      <a:pt x="0" y="162910"/>
                    </a:lnTo>
                    <a:lnTo>
                      <a:pt x="12802" y="99499"/>
                    </a:lnTo>
                    <a:cubicBezTo>
                      <a:pt x="21046" y="80009"/>
                      <a:pt x="32975" y="62456"/>
                      <a:pt x="47716" y="4771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52C33209-C19E-46B2-A87D-71351D67EDC2}"/>
                  </a:ext>
                </a:extLst>
              </p:cNvPr>
              <p:cNvSpPr/>
              <p:nvPr/>
            </p:nvSpPr>
            <p:spPr>
              <a:xfrm>
                <a:off x="4175130" y="1445669"/>
                <a:ext cx="491463" cy="15190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D15924B2-12AA-4359-B725-F8168D4B3F31}"/>
                </a:ext>
              </a:extLst>
            </p:cNvPr>
            <p:cNvSpPr txBox="1"/>
            <p:nvPr/>
          </p:nvSpPr>
          <p:spPr>
            <a:xfrm>
              <a:off x="10087039" y="409963"/>
              <a:ext cx="1848584" cy="1200329"/>
            </a:xfrm>
            <a:prstGeom prst="rect">
              <a:avLst/>
            </a:prstGeom>
            <a:noFill/>
          </p:spPr>
          <p:txBody>
            <a:bodyPr wrap="none" rtlCol="0">
              <a:spAutoFit/>
            </a:bodyPr>
            <a:lstStyle/>
            <a:p>
              <a:r>
                <a:rPr lang="en-US" sz="7200" dirty="0">
                  <a:solidFill>
                    <a:srgbClr val="00B0F0"/>
                  </a:solidFill>
                  <a:latin typeface="Courier New" panose="02070309020205020404" pitchFamily="49" charset="0"/>
                  <a:cs typeface="Courier New" panose="02070309020205020404" pitchFamily="49" charset="0"/>
                </a:rPr>
                <a:t>HR:</a:t>
              </a:r>
              <a:endParaRPr lang="en-US" sz="8800" dirty="0">
                <a:solidFill>
                  <a:srgbClr val="00B0F0"/>
                </a:solidFill>
                <a:latin typeface="Courier New" panose="02070309020205020404" pitchFamily="49" charset="0"/>
                <a:cs typeface="Courier New" panose="02070309020205020404" pitchFamily="49" charset="0"/>
              </a:endParaRPr>
            </a:p>
          </p:txBody>
        </p:sp>
      </p:grpSp>
      <p:sp>
        <p:nvSpPr>
          <p:cNvPr id="11" name="TextBox 10">
            <a:extLst>
              <a:ext uri="{FF2B5EF4-FFF2-40B4-BE49-F238E27FC236}">
                <a16:creationId xmlns:a16="http://schemas.microsoft.com/office/drawing/2014/main" id="{0B797847-13D3-49F3-8F8E-C7D54A2477AB}"/>
              </a:ext>
            </a:extLst>
          </p:cNvPr>
          <p:cNvSpPr txBox="1"/>
          <p:nvPr/>
        </p:nvSpPr>
        <p:spPr>
          <a:xfrm>
            <a:off x="4421620" y="3759534"/>
            <a:ext cx="1777923" cy="369332"/>
          </a:xfrm>
          <a:prstGeom prst="rect">
            <a:avLst/>
          </a:prstGeom>
          <a:noFill/>
        </p:spPr>
        <p:txBody>
          <a:bodyPr wrap="none" rtlCol="0">
            <a:spAutoFit/>
          </a:bodyPr>
          <a:lstStyle/>
          <a:p>
            <a:r>
              <a:rPr lang="en-US" dirty="0"/>
              <a:t>January 9, 2019</a:t>
            </a:r>
          </a:p>
        </p:txBody>
      </p:sp>
    </p:spTree>
    <p:extLst>
      <p:ext uri="{BB962C8B-B14F-4D97-AF65-F5344CB8AC3E}">
        <p14:creationId xmlns:p14="http://schemas.microsoft.com/office/powerpoint/2010/main" val="3015378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6B20-824C-44D8-A1E0-1EEB0041F5A9}"/>
              </a:ext>
            </a:extLst>
          </p:cNvPr>
          <p:cNvSpPr>
            <a:spLocks noGrp="1"/>
          </p:cNvSpPr>
          <p:nvPr>
            <p:ph type="title"/>
          </p:nvPr>
        </p:nvSpPr>
        <p:spPr/>
        <p:txBody>
          <a:bodyPr/>
          <a:lstStyle/>
          <a:p>
            <a:r>
              <a:rPr lang="en-US" dirty="0"/>
              <a:t>Making Things Clearer</a:t>
            </a:r>
          </a:p>
        </p:txBody>
      </p:sp>
      <p:sp>
        <p:nvSpPr>
          <p:cNvPr id="3" name="Content Placeholder 2">
            <a:extLst>
              <a:ext uri="{FF2B5EF4-FFF2-40B4-BE49-F238E27FC236}">
                <a16:creationId xmlns:a16="http://schemas.microsoft.com/office/drawing/2014/main" id="{E5EC568B-0BB7-46F2-B619-F3341C6D6351}"/>
              </a:ext>
            </a:extLst>
          </p:cNvPr>
          <p:cNvSpPr>
            <a:spLocks noGrp="1"/>
          </p:cNvSpPr>
          <p:nvPr>
            <p:ph idx="1"/>
          </p:nvPr>
        </p:nvSpPr>
        <p:spPr/>
        <p:txBody>
          <a:bodyPr/>
          <a:lstStyle/>
          <a:p>
            <a:r>
              <a:rPr lang="en-US" dirty="0"/>
              <a:t>(Demo 1.1)</a:t>
            </a:r>
          </a:p>
        </p:txBody>
      </p:sp>
      <p:sp>
        <p:nvSpPr>
          <p:cNvPr id="6" name="Content Placeholder 2">
            <a:extLst>
              <a:ext uri="{FF2B5EF4-FFF2-40B4-BE49-F238E27FC236}">
                <a16:creationId xmlns:a16="http://schemas.microsoft.com/office/drawing/2014/main" id="{A5EF2491-35A8-44D6-A7B3-3027B62E14D5}"/>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b="1" dirty="0"/>
              <a:t>Making things clearer</a:t>
            </a:r>
          </a:p>
          <a:p>
            <a:r>
              <a:rPr lang="en-US" sz="1400" dirty="0"/>
              <a:t>Unexpected inputs</a:t>
            </a:r>
          </a:p>
          <a:p>
            <a:r>
              <a:rPr lang="en-US" sz="1400" dirty="0"/>
              <a:t>What happened?</a:t>
            </a:r>
          </a:p>
          <a:p>
            <a:r>
              <a:rPr lang="en-US" sz="1400" dirty="0"/>
              <a:t>Defensive coding</a:t>
            </a:r>
          </a:p>
          <a:p>
            <a:r>
              <a:rPr lang="en-US" sz="1400" dirty="0"/>
              <a:t>Modular coding</a:t>
            </a:r>
          </a:p>
        </p:txBody>
      </p:sp>
    </p:spTree>
    <p:extLst>
      <p:ext uri="{BB962C8B-B14F-4D97-AF65-F5344CB8AC3E}">
        <p14:creationId xmlns:p14="http://schemas.microsoft.com/office/powerpoint/2010/main" val="322198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Unexpected Inputs</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idx="1"/>
          </p:nvPr>
        </p:nvSpPr>
        <p:spPr/>
        <p:txBody>
          <a:bodyPr/>
          <a:lstStyle/>
          <a:p>
            <a:r>
              <a:rPr lang="en-US" dirty="0"/>
              <a:t>Examples:</a:t>
            </a:r>
          </a:p>
          <a:p>
            <a:pPr lvl="1"/>
            <a:r>
              <a:rPr lang="en-US" dirty="0"/>
              <a:t>Human error / manual entry</a:t>
            </a:r>
          </a:p>
          <a:p>
            <a:pPr lvl="1"/>
            <a:r>
              <a:rPr lang="en-US" dirty="0"/>
              <a:t>Corrupted / unreliable data feeds</a:t>
            </a:r>
          </a:p>
          <a:p>
            <a:pPr lvl="1"/>
            <a:r>
              <a:rPr lang="en-US" dirty="0"/>
              <a:t>Confusing UI or CLI prompts</a:t>
            </a:r>
          </a:p>
          <a:p>
            <a:pPr lvl="1"/>
            <a:endParaRPr lang="en-US" dirty="0"/>
          </a:p>
          <a:p>
            <a:r>
              <a:rPr lang="en-US" dirty="0"/>
              <a:t>“</a:t>
            </a:r>
            <a:r>
              <a:rPr lang="en-US" dirty="0">
                <a:solidFill>
                  <a:srgbClr val="00B0F0"/>
                </a:solidFill>
              </a:rPr>
              <a:t>Please enter department</a:t>
            </a:r>
            <a:r>
              <a:rPr lang="en-US" dirty="0"/>
              <a:t>: _” (expects “</a:t>
            </a:r>
            <a:r>
              <a:rPr lang="en-US" dirty="0">
                <a:solidFill>
                  <a:srgbClr val="0070C0"/>
                </a:solidFill>
              </a:rPr>
              <a:t>SALES</a:t>
            </a:r>
            <a:r>
              <a:rPr lang="en-US" dirty="0"/>
              <a:t>”, but the user enters </a:t>
            </a:r>
            <a:r>
              <a:rPr lang="en-US" dirty="0">
                <a:solidFill>
                  <a:srgbClr val="0070C0"/>
                </a:solidFill>
              </a:rPr>
              <a:t>123</a:t>
            </a:r>
            <a:r>
              <a:rPr lang="en-US" dirty="0"/>
              <a:t>)</a:t>
            </a:r>
          </a:p>
          <a:p>
            <a:r>
              <a:rPr lang="en-US" dirty="0"/>
              <a:t>“</a:t>
            </a:r>
            <a:r>
              <a:rPr lang="en-US" dirty="0">
                <a:solidFill>
                  <a:srgbClr val="00B0F0"/>
                </a:solidFill>
              </a:rPr>
              <a:t>Quantity?</a:t>
            </a:r>
            <a:r>
              <a:rPr lang="en-US" dirty="0"/>
              <a:t> _ “ (user enters </a:t>
            </a:r>
            <a:r>
              <a:rPr lang="en-US" dirty="0">
                <a:solidFill>
                  <a:srgbClr val="0070C0"/>
                </a:solidFill>
              </a:rPr>
              <a:t>nothing</a:t>
            </a:r>
            <a:r>
              <a:rPr lang="en-US" dirty="0"/>
              <a:t>, causing a calculation error)</a:t>
            </a:r>
          </a:p>
          <a:p>
            <a:r>
              <a:rPr lang="en-US" dirty="0"/>
              <a:t>Script attempts to copy files from a remote server, but the server is </a:t>
            </a:r>
            <a:r>
              <a:rPr lang="en-US" dirty="0">
                <a:solidFill>
                  <a:srgbClr val="0070C0"/>
                </a:solidFill>
              </a:rPr>
              <a:t>offline</a:t>
            </a:r>
          </a:p>
        </p:txBody>
      </p:sp>
      <p:sp>
        <p:nvSpPr>
          <p:cNvPr id="6" name="Content Placeholder 2">
            <a:extLst>
              <a:ext uri="{FF2B5EF4-FFF2-40B4-BE49-F238E27FC236}">
                <a16:creationId xmlns:a16="http://schemas.microsoft.com/office/drawing/2014/main" id="{CCF44B6A-302B-45B7-9B01-37F444978559}"/>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b="1" dirty="0"/>
              <a:t>Unexpected inputs</a:t>
            </a:r>
          </a:p>
          <a:p>
            <a:r>
              <a:rPr lang="en-US" sz="1400" dirty="0"/>
              <a:t>What happened?</a:t>
            </a:r>
          </a:p>
          <a:p>
            <a:r>
              <a:rPr lang="en-US" sz="1400" dirty="0"/>
              <a:t>Defensive coding</a:t>
            </a:r>
          </a:p>
          <a:p>
            <a:r>
              <a:rPr lang="en-US" sz="1400" dirty="0"/>
              <a:t>Modular coding</a:t>
            </a:r>
          </a:p>
        </p:txBody>
      </p:sp>
    </p:spTree>
    <p:extLst>
      <p:ext uri="{BB962C8B-B14F-4D97-AF65-F5344CB8AC3E}">
        <p14:creationId xmlns:p14="http://schemas.microsoft.com/office/powerpoint/2010/main" val="3221873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Unexpected Inputs</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idx="1"/>
          </p:nvPr>
        </p:nvSpPr>
        <p:spPr/>
        <p:txBody>
          <a:bodyPr/>
          <a:lstStyle/>
          <a:p>
            <a:r>
              <a:rPr lang="en-US" dirty="0"/>
              <a:t>Techniques:</a:t>
            </a:r>
          </a:p>
          <a:p>
            <a:pPr lvl="1"/>
            <a:r>
              <a:rPr lang="en-US" dirty="0"/>
              <a:t>Enforce Strong Data Types</a:t>
            </a:r>
          </a:p>
          <a:p>
            <a:pPr lvl="2"/>
            <a:r>
              <a:rPr lang="en-US" dirty="0"/>
              <a:t>Explicit by [</a:t>
            </a:r>
            <a:r>
              <a:rPr lang="en-US" dirty="0">
                <a:solidFill>
                  <a:srgbClr val="0070C0"/>
                </a:solidFill>
              </a:rPr>
              <a:t>parameter</a:t>
            </a:r>
            <a:r>
              <a:rPr lang="en-US" dirty="0"/>
              <a:t>] and </a:t>
            </a:r>
            <a:r>
              <a:rPr lang="en-US" dirty="0">
                <a:solidFill>
                  <a:srgbClr val="0070C0"/>
                </a:solidFill>
              </a:rPr>
              <a:t>variable</a:t>
            </a:r>
            <a:r>
              <a:rPr lang="en-US" dirty="0"/>
              <a:t> type</a:t>
            </a:r>
          </a:p>
          <a:p>
            <a:pPr lvl="2"/>
            <a:r>
              <a:rPr lang="en-US" dirty="0"/>
              <a:t>Implicit by </a:t>
            </a:r>
            <a:r>
              <a:rPr lang="en-US" dirty="0">
                <a:solidFill>
                  <a:srgbClr val="0070C0"/>
                </a:solidFill>
              </a:rPr>
              <a:t>naming</a:t>
            </a:r>
            <a:r>
              <a:rPr lang="en-US" dirty="0"/>
              <a:t> conventions</a:t>
            </a:r>
          </a:p>
          <a:p>
            <a:pPr lvl="1"/>
            <a:r>
              <a:rPr lang="en-US" dirty="0"/>
              <a:t>Use Constrained Inputs</a:t>
            </a:r>
          </a:p>
          <a:p>
            <a:pPr lvl="2"/>
            <a:r>
              <a:rPr lang="en-US" dirty="0"/>
              <a:t>Explicit by [</a:t>
            </a:r>
            <a:r>
              <a:rPr lang="en-US" dirty="0">
                <a:solidFill>
                  <a:srgbClr val="0070C0"/>
                </a:solidFill>
              </a:rPr>
              <a:t>parameter</a:t>
            </a:r>
            <a:r>
              <a:rPr lang="en-US" dirty="0"/>
              <a:t>] type</a:t>
            </a:r>
          </a:p>
          <a:p>
            <a:pPr lvl="1"/>
            <a:r>
              <a:rPr lang="en-US" dirty="0"/>
              <a:t>Leverage integration options</a:t>
            </a:r>
          </a:p>
          <a:p>
            <a:pPr lvl="2"/>
            <a:r>
              <a:rPr lang="en-US" dirty="0"/>
              <a:t>Environment data</a:t>
            </a:r>
          </a:p>
        </p:txBody>
      </p:sp>
      <p:sp>
        <p:nvSpPr>
          <p:cNvPr id="6" name="Content Placeholder 2">
            <a:extLst>
              <a:ext uri="{FF2B5EF4-FFF2-40B4-BE49-F238E27FC236}">
                <a16:creationId xmlns:a16="http://schemas.microsoft.com/office/drawing/2014/main" id="{467D2747-7F3E-41D8-A87C-FE672B39F4EB}"/>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b="1" dirty="0"/>
              <a:t>Unexpected inputs</a:t>
            </a:r>
          </a:p>
          <a:p>
            <a:r>
              <a:rPr lang="en-US" sz="1400" dirty="0"/>
              <a:t>What happened?</a:t>
            </a:r>
          </a:p>
          <a:p>
            <a:r>
              <a:rPr lang="en-US" sz="1400" dirty="0"/>
              <a:t>Defensive coding</a:t>
            </a:r>
          </a:p>
          <a:p>
            <a:r>
              <a:rPr lang="en-US" sz="1400" dirty="0"/>
              <a:t>Modular coding</a:t>
            </a:r>
          </a:p>
        </p:txBody>
      </p:sp>
    </p:spTree>
    <p:extLst>
      <p:ext uri="{BB962C8B-B14F-4D97-AF65-F5344CB8AC3E}">
        <p14:creationId xmlns:p14="http://schemas.microsoft.com/office/powerpoint/2010/main" val="188308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sz="half" idx="1"/>
          </p:nvPr>
        </p:nvSpPr>
        <p:spPr>
          <a:xfrm>
            <a:off x="1371600" y="2285999"/>
            <a:ext cx="3472543" cy="3581401"/>
          </a:xfrm>
        </p:spPr>
        <p:txBody>
          <a:bodyPr/>
          <a:lstStyle/>
          <a:p>
            <a:r>
              <a:rPr lang="en-US" dirty="0"/>
              <a:t>[string] </a:t>
            </a:r>
            <a:r>
              <a:rPr lang="en-US" dirty="0">
                <a:sym typeface="Wingdings" panose="05000000000000000000" pitchFamily="2" charset="2"/>
              </a:rPr>
              <a:t> Out-String</a:t>
            </a:r>
            <a:endParaRPr lang="en-US" dirty="0"/>
          </a:p>
          <a:p>
            <a:r>
              <a:rPr lang="en-US" dirty="0"/>
              <a:t>[char]</a:t>
            </a:r>
          </a:p>
          <a:p>
            <a:r>
              <a:rPr lang="en-US" dirty="0"/>
              <a:t>[byte], [</a:t>
            </a:r>
            <a:r>
              <a:rPr lang="en-US" dirty="0" err="1"/>
              <a:t>sbyte</a:t>
            </a:r>
            <a:r>
              <a:rPr lang="en-US" dirty="0"/>
              <a:t>]</a:t>
            </a:r>
          </a:p>
          <a:p>
            <a:r>
              <a:rPr lang="en-US" dirty="0"/>
              <a:t>[</a:t>
            </a:r>
            <a:r>
              <a:rPr lang="en-US" dirty="0" err="1"/>
              <a:t>int</a:t>
            </a:r>
            <a:r>
              <a:rPr lang="en-US" dirty="0"/>
              <a:t>], [int16], [int32],[int64]</a:t>
            </a:r>
          </a:p>
          <a:p>
            <a:r>
              <a:rPr lang="en-US" dirty="0"/>
              <a:t>[</a:t>
            </a:r>
            <a:r>
              <a:rPr lang="en-US" dirty="0" err="1"/>
              <a:t>uint</a:t>
            </a:r>
            <a:r>
              <a:rPr lang="en-US" dirty="0"/>
              <a:t>],[uint16], etc.</a:t>
            </a:r>
          </a:p>
          <a:p>
            <a:r>
              <a:rPr lang="en-US" dirty="0"/>
              <a:t>[bool]</a:t>
            </a:r>
          </a:p>
          <a:p>
            <a:r>
              <a:rPr lang="en-US" dirty="0"/>
              <a:t>[datetime]</a:t>
            </a:r>
          </a:p>
          <a:p>
            <a:r>
              <a:rPr lang="en-US" dirty="0"/>
              <a:t>[decimal]</a:t>
            </a:r>
          </a:p>
        </p:txBody>
      </p:sp>
      <p:sp>
        <p:nvSpPr>
          <p:cNvPr id="4" name="Content Placeholder 3">
            <a:extLst>
              <a:ext uri="{FF2B5EF4-FFF2-40B4-BE49-F238E27FC236}">
                <a16:creationId xmlns:a16="http://schemas.microsoft.com/office/drawing/2014/main" id="{43CFE592-6503-4A40-9082-C0637BB484AB}"/>
              </a:ext>
            </a:extLst>
          </p:cNvPr>
          <p:cNvSpPr>
            <a:spLocks noGrp="1"/>
          </p:cNvSpPr>
          <p:nvPr>
            <p:ph sz="half" idx="2"/>
          </p:nvPr>
        </p:nvSpPr>
        <p:spPr>
          <a:xfrm>
            <a:off x="5023174" y="2285999"/>
            <a:ext cx="2564169" cy="3581401"/>
          </a:xfrm>
        </p:spPr>
        <p:txBody>
          <a:bodyPr/>
          <a:lstStyle/>
          <a:p>
            <a:r>
              <a:rPr lang="en-US" dirty="0"/>
              <a:t>[single]</a:t>
            </a:r>
          </a:p>
          <a:p>
            <a:r>
              <a:rPr lang="en-US" dirty="0"/>
              <a:t>[long], [</a:t>
            </a:r>
            <a:r>
              <a:rPr lang="en-US" dirty="0" err="1"/>
              <a:t>ulong</a:t>
            </a:r>
            <a:r>
              <a:rPr lang="en-US" dirty="0"/>
              <a:t>]</a:t>
            </a:r>
          </a:p>
          <a:p>
            <a:r>
              <a:rPr lang="en-US" dirty="0"/>
              <a:t>[double]</a:t>
            </a:r>
          </a:p>
          <a:p>
            <a:r>
              <a:rPr lang="en-US" dirty="0"/>
              <a:t>[float]</a:t>
            </a:r>
          </a:p>
          <a:p>
            <a:r>
              <a:rPr lang="en-US" dirty="0"/>
              <a:t>[xml]</a:t>
            </a:r>
          </a:p>
          <a:p>
            <a:r>
              <a:rPr lang="en-US" dirty="0"/>
              <a:t>[array]</a:t>
            </a:r>
          </a:p>
          <a:p>
            <a:r>
              <a:rPr lang="en-US" dirty="0"/>
              <a:t>[</a:t>
            </a:r>
            <a:r>
              <a:rPr lang="en-US" dirty="0" err="1"/>
              <a:t>hashtable</a:t>
            </a:r>
            <a:r>
              <a:rPr lang="en-US" dirty="0"/>
              <a:t>]</a:t>
            </a:r>
          </a:p>
        </p:txBody>
      </p:sp>
      <p:sp>
        <p:nvSpPr>
          <p:cNvPr id="6" name="Content Placeholder 2">
            <a:extLst>
              <a:ext uri="{FF2B5EF4-FFF2-40B4-BE49-F238E27FC236}">
                <a16:creationId xmlns:a16="http://schemas.microsoft.com/office/drawing/2014/main" id="{467D2747-7F3E-41D8-A87C-FE672B39F4EB}"/>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b="1" dirty="0"/>
              <a:t>Unexpected inputs</a:t>
            </a:r>
          </a:p>
          <a:p>
            <a:r>
              <a:rPr lang="en-US" sz="1400" dirty="0"/>
              <a:t>What happened?</a:t>
            </a:r>
          </a:p>
          <a:p>
            <a:r>
              <a:rPr lang="en-US" sz="1400" dirty="0"/>
              <a:t>Defensive coding</a:t>
            </a:r>
          </a:p>
          <a:p>
            <a:r>
              <a:rPr lang="en-US" sz="1400" dirty="0"/>
              <a:t>Modular coding</a:t>
            </a:r>
          </a:p>
        </p:txBody>
      </p:sp>
      <p:sp>
        <p:nvSpPr>
          <p:cNvPr id="7" name="Content Placeholder 3">
            <a:extLst>
              <a:ext uri="{FF2B5EF4-FFF2-40B4-BE49-F238E27FC236}">
                <a16:creationId xmlns:a16="http://schemas.microsoft.com/office/drawing/2014/main" id="{C83C18AB-67CE-46F6-A067-EED3A881C60A}"/>
              </a:ext>
            </a:extLst>
          </p:cNvPr>
          <p:cNvSpPr txBox="1">
            <a:spLocks/>
          </p:cNvSpPr>
          <p:nvPr/>
        </p:nvSpPr>
        <p:spPr>
          <a:xfrm>
            <a:off x="7766374" y="2285999"/>
            <a:ext cx="2564169" cy="358140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[short], [</a:t>
            </a:r>
            <a:r>
              <a:rPr lang="en-US" dirty="0" err="1"/>
              <a:t>ushort</a:t>
            </a:r>
            <a:r>
              <a:rPr lang="en-US" dirty="0"/>
              <a:t>]</a:t>
            </a:r>
          </a:p>
          <a:p>
            <a:r>
              <a:rPr lang="en-US" dirty="0"/>
              <a:t>[void] </a:t>
            </a:r>
            <a:r>
              <a:rPr lang="en-US" dirty="0">
                <a:sym typeface="Wingdings" panose="05000000000000000000" pitchFamily="2" charset="2"/>
              </a:rPr>
              <a:t> Out-Null</a:t>
            </a:r>
            <a:endParaRPr lang="en-US" dirty="0"/>
          </a:p>
        </p:txBody>
      </p:sp>
    </p:spTree>
    <p:extLst>
      <p:ext uri="{BB962C8B-B14F-4D97-AF65-F5344CB8AC3E}">
        <p14:creationId xmlns:p14="http://schemas.microsoft.com/office/powerpoint/2010/main" val="2234723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Validation</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sz="half" idx="1"/>
          </p:nvPr>
        </p:nvSpPr>
        <p:spPr>
          <a:xfrm>
            <a:off x="1371600" y="2285999"/>
            <a:ext cx="3472543" cy="3581401"/>
          </a:xfrm>
        </p:spPr>
        <p:txBody>
          <a:bodyPr/>
          <a:lstStyle/>
          <a:p>
            <a:r>
              <a:rPr lang="en-US" dirty="0"/>
              <a:t>Data Types</a:t>
            </a:r>
          </a:p>
          <a:p>
            <a:r>
              <a:rPr lang="en-US" dirty="0"/>
              <a:t>Size/Scale limits</a:t>
            </a:r>
          </a:p>
          <a:p>
            <a:r>
              <a:rPr lang="en-US" dirty="0"/>
              <a:t>Ranges</a:t>
            </a:r>
          </a:p>
          <a:p>
            <a:r>
              <a:rPr lang="en-US" dirty="0"/>
              <a:t>Explicit lists</a:t>
            </a:r>
          </a:p>
          <a:p>
            <a:r>
              <a:rPr lang="en-US" dirty="0"/>
              <a:t>Custom Script</a:t>
            </a:r>
          </a:p>
        </p:txBody>
      </p:sp>
      <p:sp>
        <p:nvSpPr>
          <p:cNvPr id="4" name="Content Placeholder 3">
            <a:extLst>
              <a:ext uri="{FF2B5EF4-FFF2-40B4-BE49-F238E27FC236}">
                <a16:creationId xmlns:a16="http://schemas.microsoft.com/office/drawing/2014/main" id="{43CFE592-6503-4A40-9082-C0637BB484AB}"/>
              </a:ext>
            </a:extLst>
          </p:cNvPr>
          <p:cNvSpPr>
            <a:spLocks noGrp="1"/>
          </p:cNvSpPr>
          <p:nvPr>
            <p:ph sz="half" idx="2"/>
          </p:nvPr>
        </p:nvSpPr>
        <p:spPr>
          <a:xfrm>
            <a:off x="5023174" y="2285999"/>
            <a:ext cx="5535969" cy="2220687"/>
          </a:xfrm>
        </p:spPr>
        <p:txBody>
          <a:bodyPr/>
          <a:lstStyle/>
          <a:p>
            <a:r>
              <a:rPr lang="en-US" dirty="0"/>
              <a:t>[</a:t>
            </a:r>
            <a:r>
              <a:rPr lang="en-US" dirty="0" err="1"/>
              <a:t>ValidateRange</a:t>
            </a:r>
            <a:r>
              <a:rPr lang="en-US" dirty="0"/>
              <a:t>(1,30)] </a:t>
            </a:r>
            <a:r>
              <a:rPr lang="en-US" dirty="0">
                <a:sym typeface="Wingdings" panose="05000000000000000000" pitchFamily="2" charset="2"/>
              </a:rPr>
              <a:t> 1 to 30 only</a:t>
            </a:r>
            <a:endParaRPr lang="en-US" dirty="0"/>
          </a:p>
          <a:p>
            <a:r>
              <a:rPr lang="en-US" dirty="0"/>
              <a:t>[</a:t>
            </a:r>
            <a:r>
              <a:rPr lang="en-US" dirty="0" err="1"/>
              <a:t>ValidateNotNullOrEmpty</a:t>
            </a:r>
            <a:r>
              <a:rPr lang="en-US" dirty="0"/>
              <a:t>()]</a:t>
            </a:r>
          </a:p>
          <a:p>
            <a:r>
              <a:rPr lang="en-US" dirty="0"/>
              <a:t>[</a:t>
            </a:r>
            <a:r>
              <a:rPr lang="en-US" dirty="0" err="1"/>
              <a:t>ValidateSet</a:t>
            </a:r>
            <a:r>
              <a:rPr lang="en-US" dirty="0"/>
              <a:t>(‘</a:t>
            </a:r>
            <a:r>
              <a:rPr lang="en-US" dirty="0" err="1"/>
              <a:t>red’,’blue’,’green</a:t>
            </a:r>
            <a:r>
              <a:rPr lang="en-US" dirty="0"/>
              <a:t>’)]</a:t>
            </a:r>
          </a:p>
          <a:p>
            <a:r>
              <a:rPr lang="en-US" dirty="0"/>
              <a:t>[</a:t>
            </a:r>
            <a:r>
              <a:rPr lang="en-US" dirty="0" err="1"/>
              <a:t>ValidateLength</a:t>
            </a:r>
            <a:r>
              <a:rPr lang="en-US" dirty="0"/>
              <a:t>(3,3)] </a:t>
            </a:r>
            <a:r>
              <a:rPr lang="en-US" dirty="0">
                <a:sym typeface="Wingdings" panose="05000000000000000000" pitchFamily="2" charset="2"/>
              </a:rPr>
              <a:t> “ABC” or 303</a:t>
            </a:r>
            <a:endParaRPr lang="en-US" dirty="0"/>
          </a:p>
        </p:txBody>
      </p:sp>
      <p:sp>
        <p:nvSpPr>
          <p:cNvPr id="6" name="Content Placeholder 2">
            <a:extLst>
              <a:ext uri="{FF2B5EF4-FFF2-40B4-BE49-F238E27FC236}">
                <a16:creationId xmlns:a16="http://schemas.microsoft.com/office/drawing/2014/main" id="{467D2747-7F3E-41D8-A87C-FE672B39F4EB}"/>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b="1" dirty="0"/>
              <a:t>Unexpected inputs</a:t>
            </a:r>
          </a:p>
          <a:p>
            <a:r>
              <a:rPr lang="en-US" sz="1400" dirty="0"/>
              <a:t>What happened?</a:t>
            </a:r>
          </a:p>
          <a:p>
            <a:r>
              <a:rPr lang="en-US" sz="1400" dirty="0"/>
              <a:t>Defensive coding</a:t>
            </a:r>
          </a:p>
          <a:p>
            <a:r>
              <a:rPr lang="en-US" sz="1400" dirty="0"/>
              <a:t>Modular coding</a:t>
            </a:r>
          </a:p>
        </p:txBody>
      </p:sp>
      <p:sp>
        <p:nvSpPr>
          <p:cNvPr id="5" name="TextBox 4">
            <a:extLst>
              <a:ext uri="{FF2B5EF4-FFF2-40B4-BE49-F238E27FC236}">
                <a16:creationId xmlns:a16="http://schemas.microsoft.com/office/drawing/2014/main" id="{50110ECE-D886-4B54-9849-89FD2ED673F3}"/>
              </a:ext>
            </a:extLst>
          </p:cNvPr>
          <p:cNvSpPr txBox="1"/>
          <p:nvPr/>
        </p:nvSpPr>
        <p:spPr>
          <a:xfrm>
            <a:off x="3269498" y="4931228"/>
            <a:ext cx="4078361" cy="369332"/>
          </a:xfrm>
          <a:prstGeom prst="rect">
            <a:avLst/>
          </a:prstGeom>
          <a:noFill/>
        </p:spPr>
        <p:txBody>
          <a:bodyPr wrap="none" rtlCol="0">
            <a:spAutoFit/>
          </a:bodyPr>
          <a:lstStyle/>
          <a:p>
            <a:r>
              <a:rPr lang="en-US" dirty="0"/>
              <a:t>Google: “powershell parameter validate”</a:t>
            </a:r>
          </a:p>
        </p:txBody>
      </p:sp>
    </p:spTree>
    <p:extLst>
      <p:ext uri="{BB962C8B-B14F-4D97-AF65-F5344CB8AC3E}">
        <p14:creationId xmlns:p14="http://schemas.microsoft.com/office/powerpoint/2010/main" val="731031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C291-1784-4E87-B52E-E013907C4517}"/>
              </a:ext>
            </a:extLst>
          </p:cNvPr>
          <p:cNvSpPr>
            <a:spLocks noGrp="1"/>
          </p:cNvSpPr>
          <p:nvPr>
            <p:ph type="title"/>
          </p:nvPr>
        </p:nvSpPr>
        <p:spPr/>
        <p:txBody>
          <a:bodyPr/>
          <a:lstStyle/>
          <a:p>
            <a:r>
              <a:rPr lang="en-US" dirty="0"/>
              <a:t>Finding Your Way</a:t>
            </a:r>
          </a:p>
        </p:txBody>
      </p:sp>
      <p:sp>
        <p:nvSpPr>
          <p:cNvPr id="5" name="Content Placeholder 4">
            <a:extLst>
              <a:ext uri="{FF2B5EF4-FFF2-40B4-BE49-F238E27FC236}">
                <a16:creationId xmlns:a16="http://schemas.microsoft.com/office/drawing/2014/main" id="{49C53F44-376A-4F7E-BD05-4F2750B78004}"/>
              </a:ext>
            </a:extLst>
          </p:cNvPr>
          <p:cNvSpPr>
            <a:spLocks noGrp="1"/>
          </p:cNvSpPr>
          <p:nvPr>
            <p:ph idx="1"/>
          </p:nvPr>
        </p:nvSpPr>
        <p:spPr/>
        <p:txBody>
          <a:bodyPr/>
          <a:lstStyle/>
          <a:p>
            <a:r>
              <a:rPr lang="en-US" dirty="0"/>
              <a:t>Get-Help &lt;command/function&gt;</a:t>
            </a:r>
          </a:p>
          <a:p>
            <a:pPr lvl="1"/>
            <a:r>
              <a:rPr lang="en-US" dirty="0"/>
              <a:t>Example: Get-Help Get-Process</a:t>
            </a:r>
          </a:p>
          <a:p>
            <a:r>
              <a:rPr lang="en-US" dirty="0"/>
              <a:t>Get-Command &lt;verb/noun/module&gt;</a:t>
            </a:r>
          </a:p>
          <a:p>
            <a:pPr lvl="1"/>
            <a:r>
              <a:rPr lang="en-US" dirty="0"/>
              <a:t>Example: Get-Command –Module </a:t>
            </a:r>
            <a:r>
              <a:rPr lang="en-US" dirty="0" err="1"/>
              <a:t>dbatools</a:t>
            </a:r>
            <a:endParaRPr lang="en-US" dirty="0"/>
          </a:p>
        </p:txBody>
      </p:sp>
    </p:spTree>
    <p:extLst>
      <p:ext uri="{BB962C8B-B14F-4D97-AF65-F5344CB8AC3E}">
        <p14:creationId xmlns:p14="http://schemas.microsoft.com/office/powerpoint/2010/main" val="3840197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Unexpected Inputs</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idx="1"/>
          </p:nvPr>
        </p:nvSpPr>
        <p:spPr/>
        <p:txBody>
          <a:bodyPr/>
          <a:lstStyle/>
          <a:p>
            <a:r>
              <a:rPr lang="en-US" dirty="0"/>
              <a:t>(Demo 1.2)</a:t>
            </a:r>
          </a:p>
        </p:txBody>
      </p:sp>
      <p:sp>
        <p:nvSpPr>
          <p:cNvPr id="6" name="Content Placeholder 2">
            <a:extLst>
              <a:ext uri="{FF2B5EF4-FFF2-40B4-BE49-F238E27FC236}">
                <a16:creationId xmlns:a16="http://schemas.microsoft.com/office/drawing/2014/main" id="{02EABFE7-0294-4050-91EE-D5603F588EB8}"/>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b="1" dirty="0"/>
              <a:t>Unexpected inputs</a:t>
            </a:r>
          </a:p>
          <a:p>
            <a:r>
              <a:rPr lang="en-US" sz="1400" dirty="0"/>
              <a:t>What happened?</a:t>
            </a:r>
          </a:p>
          <a:p>
            <a:r>
              <a:rPr lang="en-US" sz="1400" dirty="0"/>
              <a:t>Defensive coding</a:t>
            </a:r>
          </a:p>
          <a:p>
            <a:r>
              <a:rPr lang="en-US" sz="1400" dirty="0"/>
              <a:t>Modular coding</a:t>
            </a:r>
          </a:p>
        </p:txBody>
      </p:sp>
    </p:spTree>
    <p:extLst>
      <p:ext uri="{BB962C8B-B14F-4D97-AF65-F5344CB8AC3E}">
        <p14:creationId xmlns:p14="http://schemas.microsoft.com/office/powerpoint/2010/main" val="79455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What Happened?</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idx="1"/>
          </p:nvPr>
        </p:nvSpPr>
        <p:spPr/>
        <p:txBody>
          <a:bodyPr/>
          <a:lstStyle/>
          <a:p>
            <a:r>
              <a:rPr lang="en-US" dirty="0"/>
              <a:t>Examples:</a:t>
            </a:r>
          </a:p>
          <a:p>
            <a:pPr lvl="1"/>
            <a:r>
              <a:rPr lang="en-US" dirty="0"/>
              <a:t>Lack of output</a:t>
            </a:r>
          </a:p>
          <a:p>
            <a:pPr lvl="1"/>
            <a:r>
              <a:rPr lang="en-US" dirty="0"/>
              <a:t>Confusing or Incomplete output</a:t>
            </a:r>
          </a:p>
          <a:p>
            <a:pPr lvl="1"/>
            <a:r>
              <a:rPr lang="en-US" dirty="0"/>
              <a:t>Raw error data</a:t>
            </a:r>
          </a:p>
        </p:txBody>
      </p:sp>
      <p:sp>
        <p:nvSpPr>
          <p:cNvPr id="6" name="Content Placeholder 2">
            <a:extLst>
              <a:ext uri="{FF2B5EF4-FFF2-40B4-BE49-F238E27FC236}">
                <a16:creationId xmlns:a16="http://schemas.microsoft.com/office/drawing/2014/main" id="{622B808C-4AE6-41A1-AC38-D991E435D50D}"/>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dirty="0"/>
              <a:t>Unexpected inputs</a:t>
            </a:r>
          </a:p>
          <a:p>
            <a:r>
              <a:rPr lang="en-US" sz="1400" b="1" dirty="0"/>
              <a:t>What happened?</a:t>
            </a:r>
          </a:p>
          <a:p>
            <a:r>
              <a:rPr lang="en-US" sz="1400" dirty="0"/>
              <a:t>Defensive coding</a:t>
            </a:r>
          </a:p>
          <a:p>
            <a:r>
              <a:rPr lang="en-US" sz="1400" dirty="0"/>
              <a:t>Modular coding</a:t>
            </a:r>
          </a:p>
        </p:txBody>
      </p:sp>
      <p:pic>
        <p:nvPicPr>
          <p:cNvPr id="7" name="Picture 6">
            <a:extLst>
              <a:ext uri="{FF2B5EF4-FFF2-40B4-BE49-F238E27FC236}">
                <a16:creationId xmlns:a16="http://schemas.microsoft.com/office/drawing/2014/main" id="{47E86C51-D305-4EF5-BA45-6360C3F3ABD3}"/>
              </a:ext>
            </a:extLst>
          </p:cNvPr>
          <p:cNvPicPr>
            <a:picLocks noChangeAspect="1"/>
          </p:cNvPicPr>
          <p:nvPr/>
        </p:nvPicPr>
        <p:blipFill>
          <a:blip r:embed="rId2"/>
          <a:stretch>
            <a:fillRect/>
          </a:stretch>
        </p:blipFill>
        <p:spPr>
          <a:xfrm>
            <a:off x="4686300" y="3705225"/>
            <a:ext cx="6515100" cy="1428750"/>
          </a:xfrm>
          <a:prstGeom prst="rect">
            <a:avLst/>
          </a:prstGeom>
        </p:spPr>
      </p:pic>
    </p:spTree>
    <p:extLst>
      <p:ext uri="{BB962C8B-B14F-4D97-AF65-F5344CB8AC3E}">
        <p14:creationId xmlns:p14="http://schemas.microsoft.com/office/powerpoint/2010/main" val="274395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What Happened?</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idx="1"/>
          </p:nvPr>
        </p:nvSpPr>
        <p:spPr/>
        <p:txBody>
          <a:bodyPr>
            <a:normAutofit/>
          </a:bodyPr>
          <a:lstStyle/>
          <a:p>
            <a:r>
              <a:rPr lang="en-US" dirty="0"/>
              <a:t>Techniques:</a:t>
            </a:r>
          </a:p>
          <a:p>
            <a:pPr lvl="1"/>
            <a:r>
              <a:rPr lang="en-US" dirty="0"/>
              <a:t>Prudent output!</a:t>
            </a:r>
          </a:p>
          <a:p>
            <a:pPr lvl="2"/>
            <a:r>
              <a:rPr lang="en-US" dirty="0"/>
              <a:t>Write-Host, Write-Verbose</a:t>
            </a:r>
          </a:p>
          <a:p>
            <a:pPr lvl="1"/>
            <a:r>
              <a:rPr lang="en-US" dirty="0"/>
              <a:t>Focus language on target user level</a:t>
            </a:r>
          </a:p>
          <a:p>
            <a:pPr lvl="1"/>
            <a:r>
              <a:rPr lang="en-US" dirty="0"/>
              <a:t>Exception Handling with Clear Explanations</a:t>
            </a:r>
          </a:p>
          <a:p>
            <a:pPr lvl="1"/>
            <a:r>
              <a:rPr lang="en-US" dirty="0"/>
              <a:t>Decide at each point whether an exception should stop or continue on</a:t>
            </a:r>
          </a:p>
          <a:p>
            <a:pPr lvl="1"/>
            <a:endParaRPr lang="en-US" dirty="0"/>
          </a:p>
          <a:p>
            <a:pPr marL="0" indent="0">
              <a:buNone/>
            </a:pPr>
            <a:r>
              <a:rPr lang="en-US" dirty="0"/>
              <a:t>Google: “powershell big book of error handling”</a:t>
            </a:r>
          </a:p>
        </p:txBody>
      </p:sp>
      <p:sp>
        <p:nvSpPr>
          <p:cNvPr id="6" name="Content Placeholder 2">
            <a:extLst>
              <a:ext uri="{FF2B5EF4-FFF2-40B4-BE49-F238E27FC236}">
                <a16:creationId xmlns:a16="http://schemas.microsoft.com/office/drawing/2014/main" id="{683564A0-59D1-49FB-AFE8-52A4ACC3BF8C}"/>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dirty="0"/>
              <a:t>Unexpected inputs</a:t>
            </a:r>
          </a:p>
          <a:p>
            <a:r>
              <a:rPr lang="en-US" sz="1400" b="1" dirty="0"/>
              <a:t>What happened?</a:t>
            </a:r>
          </a:p>
          <a:p>
            <a:r>
              <a:rPr lang="en-US" sz="1400" dirty="0"/>
              <a:t>Defensive coding</a:t>
            </a:r>
          </a:p>
          <a:p>
            <a:r>
              <a:rPr lang="en-US" sz="1400" dirty="0"/>
              <a:t>Modular coding</a:t>
            </a:r>
          </a:p>
        </p:txBody>
      </p:sp>
    </p:spTree>
    <p:extLst>
      <p:ext uri="{BB962C8B-B14F-4D97-AF65-F5344CB8AC3E}">
        <p14:creationId xmlns:p14="http://schemas.microsoft.com/office/powerpoint/2010/main" val="2490497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What Happened?</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idx="1"/>
          </p:nvPr>
        </p:nvSpPr>
        <p:spPr/>
        <p:txBody>
          <a:bodyPr/>
          <a:lstStyle/>
          <a:p>
            <a:r>
              <a:rPr lang="en-US" dirty="0"/>
              <a:t>(Demo 1.3)</a:t>
            </a:r>
          </a:p>
        </p:txBody>
      </p:sp>
      <p:sp>
        <p:nvSpPr>
          <p:cNvPr id="6" name="Content Placeholder 2">
            <a:extLst>
              <a:ext uri="{FF2B5EF4-FFF2-40B4-BE49-F238E27FC236}">
                <a16:creationId xmlns:a16="http://schemas.microsoft.com/office/drawing/2014/main" id="{10CBE901-1C7A-4591-80F3-1EBCD07356D5}"/>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dirty="0"/>
              <a:t>Unexpected inputs</a:t>
            </a:r>
          </a:p>
          <a:p>
            <a:r>
              <a:rPr lang="en-US" sz="1400" b="1" dirty="0"/>
              <a:t>What happened?</a:t>
            </a:r>
          </a:p>
          <a:p>
            <a:r>
              <a:rPr lang="en-US" sz="1400" dirty="0"/>
              <a:t>Defensive coding</a:t>
            </a:r>
          </a:p>
          <a:p>
            <a:r>
              <a:rPr lang="en-US" sz="1400" dirty="0"/>
              <a:t>Modular coding</a:t>
            </a:r>
          </a:p>
        </p:txBody>
      </p:sp>
    </p:spTree>
    <p:extLst>
      <p:ext uri="{BB962C8B-B14F-4D97-AF65-F5344CB8AC3E}">
        <p14:creationId xmlns:p14="http://schemas.microsoft.com/office/powerpoint/2010/main" val="409043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F4AC-C238-433C-95AE-AE5CE492199E}"/>
              </a:ext>
            </a:extLst>
          </p:cNvPr>
          <p:cNvSpPr>
            <a:spLocks noGrp="1"/>
          </p:cNvSpPr>
          <p:nvPr>
            <p:ph type="title"/>
          </p:nvPr>
        </p:nvSpPr>
        <p:spPr/>
        <p:txBody>
          <a:bodyPr/>
          <a:lstStyle/>
          <a:p>
            <a:r>
              <a:rPr lang="en-US" dirty="0"/>
              <a:t>WELCOME!!!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6D3C898B-C6F4-4B69-BA74-F8016973EE60}"/>
              </a:ext>
            </a:extLst>
          </p:cNvPr>
          <p:cNvSpPr>
            <a:spLocks noGrp="1"/>
          </p:cNvSpPr>
          <p:nvPr>
            <p:ph idx="1"/>
          </p:nvPr>
        </p:nvSpPr>
        <p:spPr/>
        <p:txBody>
          <a:bodyPr/>
          <a:lstStyle/>
          <a:p>
            <a:r>
              <a:rPr lang="en-US" dirty="0"/>
              <a:t>Introductions</a:t>
            </a:r>
          </a:p>
          <a:p>
            <a:pPr lvl="1"/>
            <a:r>
              <a:rPr lang="en-US" dirty="0"/>
              <a:t>Who are you?</a:t>
            </a:r>
          </a:p>
          <a:p>
            <a:pPr lvl="1"/>
            <a:r>
              <a:rPr lang="en-US" dirty="0"/>
              <a:t>Where are you from?</a:t>
            </a:r>
          </a:p>
          <a:p>
            <a:pPr lvl="1"/>
            <a:r>
              <a:rPr lang="en-US" dirty="0"/>
              <a:t>What do you do?</a:t>
            </a:r>
          </a:p>
          <a:p>
            <a:pPr lvl="1"/>
            <a:r>
              <a:rPr lang="en-US" dirty="0"/>
              <a:t>What brings you here?</a:t>
            </a:r>
          </a:p>
        </p:txBody>
      </p:sp>
      <p:pic>
        <p:nvPicPr>
          <p:cNvPr id="2050" name="Picture 2" descr="Related image">
            <a:extLst>
              <a:ext uri="{FF2B5EF4-FFF2-40B4-BE49-F238E27FC236}">
                <a16:creationId xmlns:a16="http://schemas.microsoft.com/office/drawing/2014/main" id="{52A350A9-84AA-4ADE-BBD9-B8715D72E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913" y="1666875"/>
            <a:ext cx="503872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53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par>
                          <p:cTn id="16" fill="hold">
                            <p:stCondLst>
                              <p:cond delay="25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1000"/>
                                        <p:tgtEl>
                                          <p:spTgt spid="3">
                                            <p:txEl>
                                              <p:pRg st="3" end="3"/>
                                            </p:txEl>
                                          </p:spTgt>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Defensive Coding</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idx="1"/>
          </p:nvPr>
        </p:nvSpPr>
        <p:spPr/>
        <p:txBody>
          <a:bodyPr/>
          <a:lstStyle/>
          <a:p>
            <a:r>
              <a:rPr lang="en-US" dirty="0"/>
              <a:t>Examples:</a:t>
            </a:r>
          </a:p>
          <a:p>
            <a:pPr lvl="1"/>
            <a:r>
              <a:rPr lang="en-US" dirty="0"/>
              <a:t>Assume the worst</a:t>
            </a:r>
          </a:p>
          <a:p>
            <a:pPr lvl="1"/>
            <a:r>
              <a:rPr lang="en-US" dirty="0"/>
              <a:t>Don’t sacrifice accuracy or clarity</a:t>
            </a:r>
          </a:p>
        </p:txBody>
      </p:sp>
      <p:sp>
        <p:nvSpPr>
          <p:cNvPr id="6" name="Content Placeholder 2">
            <a:extLst>
              <a:ext uri="{FF2B5EF4-FFF2-40B4-BE49-F238E27FC236}">
                <a16:creationId xmlns:a16="http://schemas.microsoft.com/office/drawing/2014/main" id="{2E51EE6C-66A5-4493-A637-D6C7E7A9ACC8}"/>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dirty="0"/>
              <a:t>Unexpected inputs</a:t>
            </a:r>
          </a:p>
          <a:p>
            <a:r>
              <a:rPr lang="en-US" sz="1400" dirty="0"/>
              <a:t>What happened?</a:t>
            </a:r>
          </a:p>
          <a:p>
            <a:r>
              <a:rPr lang="en-US" sz="1400" b="1" dirty="0"/>
              <a:t>Defensive coding</a:t>
            </a:r>
          </a:p>
          <a:p>
            <a:r>
              <a:rPr lang="en-US" sz="1400" dirty="0"/>
              <a:t>Modular coding</a:t>
            </a:r>
          </a:p>
        </p:txBody>
      </p:sp>
    </p:spTree>
    <p:extLst>
      <p:ext uri="{BB962C8B-B14F-4D97-AF65-F5344CB8AC3E}">
        <p14:creationId xmlns:p14="http://schemas.microsoft.com/office/powerpoint/2010/main" val="2615753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Defensive Coding</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idx="1"/>
          </p:nvPr>
        </p:nvSpPr>
        <p:spPr/>
        <p:txBody>
          <a:bodyPr/>
          <a:lstStyle/>
          <a:p>
            <a:r>
              <a:rPr lang="en-US" dirty="0"/>
              <a:t>Techniques:</a:t>
            </a:r>
          </a:p>
          <a:p>
            <a:pPr lvl="1"/>
            <a:r>
              <a:rPr lang="en-US" dirty="0"/>
              <a:t>Clear explanations and prompts (1.1)</a:t>
            </a:r>
          </a:p>
          <a:p>
            <a:pPr lvl="1"/>
            <a:r>
              <a:rPr lang="en-US" dirty="0"/>
              <a:t>Clear naming conventions (1.2)</a:t>
            </a:r>
          </a:p>
          <a:p>
            <a:pPr lvl="1"/>
            <a:r>
              <a:rPr lang="en-US" dirty="0"/>
              <a:t>Strong data types (1.2)</a:t>
            </a:r>
          </a:p>
          <a:p>
            <a:pPr lvl="1"/>
            <a:r>
              <a:rPr lang="en-US" dirty="0"/>
              <a:t>Exception handling (1.3)</a:t>
            </a:r>
          </a:p>
          <a:p>
            <a:pPr lvl="1"/>
            <a:r>
              <a:rPr lang="en-US" dirty="0"/>
              <a:t>ExecutionPolicy settings and Scopes</a:t>
            </a:r>
          </a:p>
          <a:p>
            <a:pPr lvl="1"/>
            <a:r>
              <a:rPr lang="en-US" dirty="0"/>
              <a:t>Safety Triggers</a:t>
            </a:r>
          </a:p>
        </p:txBody>
      </p:sp>
      <p:sp>
        <p:nvSpPr>
          <p:cNvPr id="6" name="Content Placeholder 2">
            <a:extLst>
              <a:ext uri="{FF2B5EF4-FFF2-40B4-BE49-F238E27FC236}">
                <a16:creationId xmlns:a16="http://schemas.microsoft.com/office/drawing/2014/main" id="{F7D81259-C71F-4F64-B1A4-EABE5243CF59}"/>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dirty="0"/>
              <a:t>Unexpected inputs</a:t>
            </a:r>
          </a:p>
          <a:p>
            <a:r>
              <a:rPr lang="en-US" sz="1400" dirty="0"/>
              <a:t>What happened?</a:t>
            </a:r>
          </a:p>
          <a:p>
            <a:r>
              <a:rPr lang="en-US" sz="1400" b="1" dirty="0"/>
              <a:t>Defensive coding</a:t>
            </a:r>
          </a:p>
          <a:p>
            <a:r>
              <a:rPr lang="en-US" sz="1400" dirty="0"/>
              <a:t>Modular coding</a:t>
            </a:r>
          </a:p>
        </p:txBody>
      </p:sp>
    </p:spTree>
    <p:extLst>
      <p:ext uri="{BB962C8B-B14F-4D97-AF65-F5344CB8AC3E}">
        <p14:creationId xmlns:p14="http://schemas.microsoft.com/office/powerpoint/2010/main" val="1154559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Defensive Coding</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idx="1"/>
          </p:nvPr>
        </p:nvSpPr>
        <p:spPr>
          <a:xfrm>
            <a:off x="1371600" y="1657350"/>
            <a:ext cx="7162800" cy="4210050"/>
          </a:xfrm>
        </p:spPr>
        <p:txBody>
          <a:bodyPr>
            <a:normAutofit fontScale="62500" lnSpcReduction="20000"/>
          </a:bodyPr>
          <a:lstStyle/>
          <a:p>
            <a:r>
              <a:rPr lang="en-US" sz="5100" dirty="0"/>
              <a:t>ExecutionPolicy</a:t>
            </a:r>
            <a:r>
              <a:rPr lang="en-US" sz="2600" dirty="0"/>
              <a:t>:</a:t>
            </a:r>
          </a:p>
          <a:p>
            <a:pPr lvl="1"/>
            <a:r>
              <a:rPr lang="en-US" b="1" dirty="0"/>
              <a:t>Restricted  </a:t>
            </a:r>
            <a:r>
              <a:rPr lang="en-US" dirty="0"/>
              <a:t>(system default)</a:t>
            </a:r>
          </a:p>
          <a:p>
            <a:pPr lvl="2"/>
            <a:r>
              <a:rPr lang="en-US" dirty="0"/>
              <a:t>Does not load configuration files or run scripts.  No fun!</a:t>
            </a:r>
          </a:p>
          <a:p>
            <a:pPr lvl="1"/>
            <a:r>
              <a:rPr lang="en-US" b="1" dirty="0" err="1"/>
              <a:t>AllSigned</a:t>
            </a:r>
            <a:endParaRPr lang="en-US" b="1" dirty="0"/>
          </a:p>
          <a:p>
            <a:pPr lvl="2"/>
            <a:r>
              <a:rPr lang="en-US" dirty="0"/>
              <a:t>Requires that all scripts and configuration files be signed by a trusted publisher, including scripts that you write on the local computer.</a:t>
            </a:r>
          </a:p>
          <a:p>
            <a:pPr lvl="1"/>
            <a:r>
              <a:rPr lang="en-US" b="1" dirty="0" err="1"/>
              <a:t>RemoteSigned</a:t>
            </a:r>
            <a:endParaRPr lang="en-US" b="1" dirty="0"/>
          </a:p>
          <a:p>
            <a:pPr lvl="2"/>
            <a:r>
              <a:rPr lang="en-US" dirty="0"/>
              <a:t>Requires that all scripts and configuration files downloaded from the Internet be signed by a trusted publisher.</a:t>
            </a:r>
          </a:p>
          <a:p>
            <a:pPr lvl="1"/>
            <a:r>
              <a:rPr lang="en-US" b="1" dirty="0"/>
              <a:t>Unrestricted</a:t>
            </a:r>
          </a:p>
          <a:p>
            <a:pPr lvl="2"/>
            <a:r>
              <a:rPr lang="en-US" dirty="0"/>
              <a:t>Loads all configuration files and runs all scripts.   If you run an unsigned script that was downloaded from the Internet, you are prompted for permission before it runs.</a:t>
            </a:r>
          </a:p>
          <a:p>
            <a:pPr lvl="1"/>
            <a:r>
              <a:rPr lang="en-US" b="1" dirty="0"/>
              <a:t>Bypass</a:t>
            </a:r>
          </a:p>
          <a:p>
            <a:pPr lvl="2"/>
            <a:r>
              <a:rPr lang="en-US" dirty="0"/>
              <a:t>Nothing is blocked and there are no warnings or prompts.</a:t>
            </a:r>
          </a:p>
          <a:p>
            <a:pPr lvl="1"/>
            <a:r>
              <a:rPr lang="en-US" b="1" dirty="0"/>
              <a:t>Undefined</a:t>
            </a:r>
          </a:p>
          <a:p>
            <a:pPr lvl="2"/>
            <a:r>
              <a:rPr lang="en-US" dirty="0"/>
              <a:t>Removes the currently assigned execution policy from the current scope. This parameter will not remove an execution policy that is set in a Group Policy scope. </a:t>
            </a:r>
          </a:p>
          <a:p>
            <a:r>
              <a:rPr lang="en-US" dirty="0"/>
              <a:t>NOTE: You cannot use </a:t>
            </a:r>
            <a:r>
              <a:rPr lang="en-US" b="1" dirty="0"/>
              <a:t>Set-ExecutionPolicy</a:t>
            </a:r>
            <a:r>
              <a:rPr lang="en-US" dirty="0"/>
              <a:t> to override a Group Policy, even if the user preference is more restrictive than the policy</a:t>
            </a:r>
          </a:p>
        </p:txBody>
      </p:sp>
      <p:sp>
        <p:nvSpPr>
          <p:cNvPr id="6" name="Content Placeholder 2">
            <a:extLst>
              <a:ext uri="{FF2B5EF4-FFF2-40B4-BE49-F238E27FC236}">
                <a16:creationId xmlns:a16="http://schemas.microsoft.com/office/drawing/2014/main" id="{1F402CE0-02E9-4225-9808-55272306C6EA}"/>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dirty="0"/>
              <a:t>Unexpected inputs</a:t>
            </a:r>
          </a:p>
          <a:p>
            <a:r>
              <a:rPr lang="en-US" sz="1400" dirty="0"/>
              <a:t>What happened?</a:t>
            </a:r>
          </a:p>
          <a:p>
            <a:r>
              <a:rPr lang="en-US" sz="1400" b="1" dirty="0"/>
              <a:t>Defensive coding</a:t>
            </a:r>
          </a:p>
          <a:p>
            <a:r>
              <a:rPr lang="en-US" sz="1400" dirty="0"/>
              <a:t>Modular coding</a:t>
            </a:r>
          </a:p>
        </p:txBody>
      </p:sp>
    </p:spTree>
    <p:extLst>
      <p:ext uri="{BB962C8B-B14F-4D97-AF65-F5344CB8AC3E}">
        <p14:creationId xmlns:p14="http://schemas.microsoft.com/office/powerpoint/2010/main" val="3253741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Defensive Coding</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idx="1"/>
          </p:nvPr>
        </p:nvSpPr>
        <p:spPr>
          <a:xfrm>
            <a:off x="1371600" y="2286000"/>
            <a:ext cx="7162800" cy="3581400"/>
          </a:xfrm>
        </p:spPr>
        <p:txBody>
          <a:bodyPr>
            <a:normAutofit/>
          </a:bodyPr>
          <a:lstStyle/>
          <a:p>
            <a:r>
              <a:rPr lang="en-US" sz="3200" dirty="0"/>
              <a:t>Scopes</a:t>
            </a:r>
            <a:r>
              <a:rPr lang="en-US" sz="2600" dirty="0"/>
              <a:t>:</a:t>
            </a:r>
          </a:p>
          <a:p>
            <a:pPr lvl="1"/>
            <a:r>
              <a:rPr lang="en-US" b="1" dirty="0"/>
              <a:t>Process</a:t>
            </a:r>
          </a:p>
          <a:p>
            <a:pPr lvl="2"/>
            <a:r>
              <a:rPr lang="en-US" dirty="0"/>
              <a:t>Affects the current PowerShell process only.  Discarded when process is terminated.  Stored in memory as ($</a:t>
            </a:r>
            <a:r>
              <a:rPr lang="en-US" dirty="0" err="1"/>
              <a:t>env:PSExecutionPolicyPreference</a:t>
            </a:r>
            <a:r>
              <a:rPr lang="en-US" dirty="0"/>
              <a:t>)</a:t>
            </a:r>
          </a:p>
          <a:p>
            <a:pPr lvl="1"/>
            <a:r>
              <a:rPr lang="en-US" b="1" dirty="0" err="1"/>
              <a:t>CurrentUser</a:t>
            </a:r>
            <a:endParaRPr lang="en-US" b="1" dirty="0"/>
          </a:p>
          <a:p>
            <a:pPr lvl="2"/>
            <a:r>
              <a:rPr lang="en-US" dirty="0"/>
              <a:t>Affects only the current user (user context).  Stored in the Registry</a:t>
            </a:r>
          </a:p>
          <a:p>
            <a:pPr lvl="1"/>
            <a:r>
              <a:rPr lang="en-US" b="1" dirty="0" err="1"/>
              <a:t>LocalMachine</a:t>
            </a:r>
            <a:r>
              <a:rPr lang="en-US" b="1" dirty="0"/>
              <a:t> </a:t>
            </a:r>
            <a:r>
              <a:rPr lang="en-US" dirty="0"/>
              <a:t>(system default)</a:t>
            </a:r>
          </a:p>
          <a:p>
            <a:pPr lvl="2"/>
            <a:r>
              <a:rPr lang="en-US" dirty="0"/>
              <a:t>Affects all users of the computer. Stored in the Registry</a:t>
            </a:r>
          </a:p>
        </p:txBody>
      </p:sp>
      <p:sp>
        <p:nvSpPr>
          <p:cNvPr id="6" name="Content Placeholder 2">
            <a:extLst>
              <a:ext uri="{FF2B5EF4-FFF2-40B4-BE49-F238E27FC236}">
                <a16:creationId xmlns:a16="http://schemas.microsoft.com/office/drawing/2014/main" id="{9698C3C4-3943-48CD-A231-251C63E65411}"/>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dirty="0"/>
              <a:t>Unexpected inputs</a:t>
            </a:r>
          </a:p>
          <a:p>
            <a:r>
              <a:rPr lang="en-US" sz="1400" dirty="0"/>
              <a:t>What happened?</a:t>
            </a:r>
          </a:p>
          <a:p>
            <a:r>
              <a:rPr lang="en-US" sz="1400" b="1" dirty="0"/>
              <a:t>Defensive coding</a:t>
            </a:r>
          </a:p>
          <a:p>
            <a:r>
              <a:rPr lang="en-US" sz="1400" dirty="0"/>
              <a:t>Modular coding</a:t>
            </a:r>
          </a:p>
        </p:txBody>
      </p:sp>
    </p:spTree>
    <p:extLst>
      <p:ext uri="{BB962C8B-B14F-4D97-AF65-F5344CB8AC3E}">
        <p14:creationId xmlns:p14="http://schemas.microsoft.com/office/powerpoint/2010/main" val="3284741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Defensive Coding</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idx="1"/>
          </p:nvPr>
        </p:nvSpPr>
        <p:spPr/>
        <p:txBody>
          <a:bodyPr/>
          <a:lstStyle/>
          <a:p>
            <a:r>
              <a:rPr lang="en-US" dirty="0"/>
              <a:t>(Demo 1.4)</a:t>
            </a:r>
          </a:p>
        </p:txBody>
      </p:sp>
      <p:sp>
        <p:nvSpPr>
          <p:cNvPr id="6" name="Content Placeholder 2">
            <a:extLst>
              <a:ext uri="{FF2B5EF4-FFF2-40B4-BE49-F238E27FC236}">
                <a16:creationId xmlns:a16="http://schemas.microsoft.com/office/drawing/2014/main" id="{52E07661-A31B-4A3F-BA36-59CF990C6394}"/>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dirty="0"/>
              <a:t>Unexpected inputs</a:t>
            </a:r>
          </a:p>
          <a:p>
            <a:r>
              <a:rPr lang="en-US" sz="1400" dirty="0"/>
              <a:t>What happened?</a:t>
            </a:r>
          </a:p>
          <a:p>
            <a:r>
              <a:rPr lang="en-US" sz="1400" b="1" dirty="0"/>
              <a:t>Defensive coding</a:t>
            </a:r>
          </a:p>
          <a:p>
            <a:r>
              <a:rPr lang="en-US" sz="1400" dirty="0"/>
              <a:t>Modular coding</a:t>
            </a:r>
          </a:p>
        </p:txBody>
      </p:sp>
    </p:spTree>
    <p:extLst>
      <p:ext uri="{BB962C8B-B14F-4D97-AF65-F5344CB8AC3E}">
        <p14:creationId xmlns:p14="http://schemas.microsoft.com/office/powerpoint/2010/main" val="1705627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Modular Coding</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idx="1"/>
          </p:nvPr>
        </p:nvSpPr>
        <p:spPr/>
        <p:txBody>
          <a:bodyPr/>
          <a:lstStyle/>
          <a:p>
            <a:r>
              <a:rPr lang="en-US" dirty="0"/>
              <a:t>Examples</a:t>
            </a:r>
          </a:p>
          <a:p>
            <a:pPr lvl="1"/>
            <a:r>
              <a:rPr lang="en-US" dirty="0"/>
              <a:t>Same code throughout a script file</a:t>
            </a:r>
          </a:p>
          <a:p>
            <a:pPr lvl="1"/>
            <a:r>
              <a:rPr lang="en-US" dirty="0"/>
              <a:t>Same code across multiple scripts</a:t>
            </a:r>
          </a:p>
          <a:p>
            <a:pPr lvl="1"/>
            <a:r>
              <a:rPr lang="en-US" dirty="0"/>
              <a:t>No hard-coding, but defaults are okay</a:t>
            </a:r>
          </a:p>
        </p:txBody>
      </p:sp>
      <p:grpSp>
        <p:nvGrpSpPr>
          <p:cNvPr id="57" name="Group 56">
            <a:extLst>
              <a:ext uri="{FF2B5EF4-FFF2-40B4-BE49-F238E27FC236}">
                <a16:creationId xmlns:a16="http://schemas.microsoft.com/office/drawing/2014/main" id="{B09CE07F-D37A-409A-AFCB-51BEDA53F774}"/>
              </a:ext>
            </a:extLst>
          </p:cNvPr>
          <p:cNvGrpSpPr/>
          <p:nvPr/>
        </p:nvGrpSpPr>
        <p:grpSpPr>
          <a:xfrm>
            <a:off x="4717067" y="4419600"/>
            <a:ext cx="2209800" cy="1447800"/>
            <a:chOff x="4717067" y="4419600"/>
            <a:chExt cx="2209800" cy="1447800"/>
          </a:xfrm>
        </p:grpSpPr>
        <p:sp>
          <p:nvSpPr>
            <p:cNvPr id="4" name="Rectangle 3">
              <a:extLst>
                <a:ext uri="{FF2B5EF4-FFF2-40B4-BE49-F238E27FC236}">
                  <a16:creationId xmlns:a16="http://schemas.microsoft.com/office/drawing/2014/main" id="{3806887C-6C19-4EB8-9DB9-90D415FCB1C4}"/>
                </a:ext>
              </a:extLst>
            </p:cNvPr>
            <p:cNvSpPr/>
            <p:nvPr/>
          </p:nvSpPr>
          <p:spPr>
            <a:xfrm>
              <a:off x="4717067" y="4419600"/>
              <a:ext cx="2209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09F316D-F17C-4A77-97AD-311C92E4B214}"/>
                </a:ext>
              </a:extLst>
            </p:cNvPr>
            <p:cNvSpPr/>
            <p:nvPr/>
          </p:nvSpPr>
          <p:spPr>
            <a:xfrm>
              <a:off x="4978323" y="4593771"/>
              <a:ext cx="511629" cy="3265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C9E36B-F045-4B8D-87C6-E72EC295E9BA}"/>
                </a:ext>
              </a:extLst>
            </p:cNvPr>
            <p:cNvSpPr/>
            <p:nvPr/>
          </p:nvSpPr>
          <p:spPr>
            <a:xfrm>
              <a:off x="6036959" y="4762499"/>
              <a:ext cx="511629" cy="3265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FB6CC5-79C6-423F-A8D3-294832C147EB}"/>
                </a:ext>
              </a:extLst>
            </p:cNvPr>
            <p:cNvSpPr/>
            <p:nvPr/>
          </p:nvSpPr>
          <p:spPr>
            <a:xfrm>
              <a:off x="5367487" y="4980214"/>
              <a:ext cx="511629" cy="3265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23F6A3-A7AB-48FD-85D6-52780A8DDB00}"/>
                </a:ext>
              </a:extLst>
            </p:cNvPr>
            <p:cNvSpPr/>
            <p:nvPr/>
          </p:nvSpPr>
          <p:spPr>
            <a:xfrm>
              <a:off x="6036958" y="5314949"/>
              <a:ext cx="511629" cy="3265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05AD29-BB08-4253-BEB6-693CE10C6F5A}"/>
                </a:ext>
              </a:extLst>
            </p:cNvPr>
            <p:cNvSpPr/>
            <p:nvPr/>
          </p:nvSpPr>
          <p:spPr>
            <a:xfrm>
              <a:off x="4978323" y="5451020"/>
              <a:ext cx="511629" cy="3265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58" name="Content Placeholder 2">
            <a:extLst>
              <a:ext uri="{FF2B5EF4-FFF2-40B4-BE49-F238E27FC236}">
                <a16:creationId xmlns:a16="http://schemas.microsoft.com/office/drawing/2014/main" id="{CEEBF749-9ADF-4DB1-A9CF-D87BE20AA740}"/>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dirty="0"/>
              <a:t>Unexpected inputs</a:t>
            </a:r>
          </a:p>
          <a:p>
            <a:r>
              <a:rPr lang="en-US" sz="1400" dirty="0"/>
              <a:t>What happened?</a:t>
            </a:r>
          </a:p>
          <a:p>
            <a:r>
              <a:rPr lang="en-US" sz="1400" dirty="0"/>
              <a:t>Defensive coding</a:t>
            </a:r>
          </a:p>
          <a:p>
            <a:r>
              <a:rPr lang="en-US" sz="1400" b="1" dirty="0"/>
              <a:t>Modular coding</a:t>
            </a:r>
          </a:p>
        </p:txBody>
      </p:sp>
    </p:spTree>
    <p:extLst>
      <p:ext uri="{BB962C8B-B14F-4D97-AF65-F5344CB8AC3E}">
        <p14:creationId xmlns:p14="http://schemas.microsoft.com/office/powerpoint/2010/main" val="3149135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Modular Coding</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idx="1"/>
          </p:nvPr>
        </p:nvSpPr>
        <p:spPr/>
        <p:txBody>
          <a:bodyPr/>
          <a:lstStyle/>
          <a:p>
            <a:r>
              <a:rPr lang="en-US" dirty="0"/>
              <a:t>Techniques</a:t>
            </a:r>
          </a:p>
          <a:p>
            <a:pPr lvl="1"/>
            <a:r>
              <a:rPr lang="en-US" dirty="0"/>
              <a:t>Refactor: Combine into functions or scripts</a:t>
            </a:r>
          </a:p>
          <a:p>
            <a:pPr lvl="1"/>
            <a:r>
              <a:rPr lang="en-US" dirty="0"/>
              <a:t>Set once, reference multiple times</a:t>
            </a:r>
          </a:p>
          <a:p>
            <a:pPr lvl="1"/>
            <a:r>
              <a:rPr lang="en-US" dirty="0"/>
              <a:t>Use parameters with defaults</a:t>
            </a:r>
          </a:p>
        </p:txBody>
      </p:sp>
      <p:sp>
        <p:nvSpPr>
          <p:cNvPr id="13" name="Rectangle 12">
            <a:extLst>
              <a:ext uri="{FF2B5EF4-FFF2-40B4-BE49-F238E27FC236}">
                <a16:creationId xmlns:a16="http://schemas.microsoft.com/office/drawing/2014/main" id="{1C699F3D-9814-4152-ABD6-F210A898B4B6}"/>
              </a:ext>
            </a:extLst>
          </p:cNvPr>
          <p:cNvSpPr/>
          <p:nvPr/>
        </p:nvSpPr>
        <p:spPr>
          <a:xfrm>
            <a:off x="6335818" y="4514791"/>
            <a:ext cx="511629" cy="3265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A15ACE6B-FA27-4481-8545-5764AF5A5035}"/>
              </a:ext>
            </a:extLst>
          </p:cNvPr>
          <p:cNvSpPr/>
          <p:nvPr/>
        </p:nvSpPr>
        <p:spPr>
          <a:xfrm>
            <a:off x="8601891" y="5389731"/>
            <a:ext cx="511629" cy="3265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23B7A60-6A8B-4EF2-9977-D70DF371C0C6}"/>
              </a:ext>
            </a:extLst>
          </p:cNvPr>
          <p:cNvSpPr/>
          <p:nvPr/>
        </p:nvSpPr>
        <p:spPr>
          <a:xfrm>
            <a:off x="6174825" y="5194769"/>
            <a:ext cx="511629" cy="3265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7502B81E-1FC3-4EBA-B740-3C62A16EE41D}"/>
              </a:ext>
            </a:extLst>
          </p:cNvPr>
          <p:cNvSpPr/>
          <p:nvPr/>
        </p:nvSpPr>
        <p:spPr>
          <a:xfrm>
            <a:off x="8601891" y="4841363"/>
            <a:ext cx="511629" cy="3265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1E2DC5-FAEC-4BDB-84DB-61F83DBAD520}"/>
              </a:ext>
            </a:extLst>
          </p:cNvPr>
          <p:cNvSpPr/>
          <p:nvPr/>
        </p:nvSpPr>
        <p:spPr>
          <a:xfrm>
            <a:off x="6911186" y="4867302"/>
            <a:ext cx="511629" cy="3265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1AF9F1D5-33AF-4EB2-ABCA-0E996CD553B0}"/>
              </a:ext>
            </a:extLst>
          </p:cNvPr>
          <p:cNvSpPr/>
          <p:nvPr/>
        </p:nvSpPr>
        <p:spPr>
          <a:xfrm>
            <a:off x="3141072" y="4615541"/>
            <a:ext cx="511629" cy="3265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1F21729-14FD-4E6E-A703-BF30139FBCAA}"/>
              </a:ext>
            </a:extLst>
          </p:cNvPr>
          <p:cNvSpPr/>
          <p:nvPr/>
        </p:nvSpPr>
        <p:spPr>
          <a:xfrm>
            <a:off x="4199708" y="4784269"/>
            <a:ext cx="511629" cy="3265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40E8A2-1472-43B1-A587-216EFA088E3B}"/>
              </a:ext>
            </a:extLst>
          </p:cNvPr>
          <p:cNvSpPr/>
          <p:nvPr/>
        </p:nvSpPr>
        <p:spPr>
          <a:xfrm>
            <a:off x="4341141" y="5336719"/>
            <a:ext cx="511629" cy="3265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D106FC9-C09A-421D-BB05-D59F7FCA7820}"/>
              </a:ext>
            </a:extLst>
          </p:cNvPr>
          <p:cNvSpPr/>
          <p:nvPr/>
        </p:nvSpPr>
        <p:spPr>
          <a:xfrm>
            <a:off x="3704327" y="5336719"/>
            <a:ext cx="511629" cy="3265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ADDB2266-CCB4-4906-92A6-B4E948263AA5}"/>
              </a:ext>
            </a:extLst>
          </p:cNvPr>
          <p:cNvSpPr/>
          <p:nvPr/>
        </p:nvSpPr>
        <p:spPr>
          <a:xfrm>
            <a:off x="3058808" y="5328556"/>
            <a:ext cx="511629" cy="3265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4799FBD7-2AD5-4D64-9547-12303586A03E}"/>
              </a:ext>
            </a:extLst>
          </p:cNvPr>
          <p:cNvCxnSpPr>
            <a:stCxn id="11" idx="0"/>
            <a:endCxn id="7" idx="2"/>
          </p:cNvCxnSpPr>
          <p:nvPr/>
        </p:nvCxnSpPr>
        <p:spPr>
          <a:xfrm flipV="1">
            <a:off x="3314623" y="4942113"/>
            <a:ext cx="82264" cy="386443"/>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9E0BC6-1F32-40D7-9C32-6048C6790DD6}"/>
              </a:ext>
            </a:extLst>
          </p:cNvPr>
          <p:cNvCxnSpPr>
            <a:cxnSpLocks/>
            <a:stCxn id="10" idx="0"/>
          </p:cNvCxnSpPr>
          <p:nvPr/>
        </p:nvCxnSpPr>
        <p:spPr>
          <a:xfrm flipH="1" flipV="1">
            <a:off x="3636453" y="4947555"/>
            <a:ext cx="323689" cy="389164"/>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012850E-1F3D-4487-8960-41DEBDA9B689}"/>
              </a:ext>
            </a:extLst>
          </p:cNvPr>
          <p:cNvCxnSpPr>
            <a:cxnSpLocks/>
            <a:stCxn id="9" idx="0"/>
            <a:endCxn id="8" idx="2"/>
          </p:cNvCxnSpPr>
          <p:nvPr/>
        </p:nvCxnSpPr>
        <p:spPr>
          <a:xfrm flipH="1" flipV="1">
            <a:off x="4455523" y="5110841"/>
            <a:ext cx="141433" cy="225878"/>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1D84895-BA0A-4C03-A2D7-2E22D1627187}"/>
              </a:ext>
            </a:extLst>
          </p:cNvPr>
          <p:cNvSpPr/>
          <p:nvPr/>
        </p:nvSpPr>
        <p:spPr>
          <a:xfrm>
            <a:off x="6877982" y="5461957"/>
            <a:ext cx="511629" cy="3265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526A693-698E-40D8-BE92-DC0BA60C9430}"/>
              </a:ext>
            </a:extLst>
          </p:cNvPr>
          <p:cNvCxnSpPr>
            <a:cxnSpLocks/>
            <a:stCxn id="21" idx="3"/>
            <a:endCxn id="14" idx="1"/>
          </p:cNvCxnSpPr>
          <p:nvPr/>
        </p:nvCxnSpPr>
        <p:spPr>
          <a:xfrm flipV="1">
            <a:off x="7389611" y="5553017"/>
            <a:ext cx="1212280" cy="72226"/>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A248E7-D4C1-4558-85C6-9866BA39801C}"/>
              </a:ext>
            </a:extLst>
          </p:cNvPr>
          <p:cNvCxnSpPr>
            <a:cxnSpLocks/>
            <a:stCxn id="15" idx="3"/>
            <a:endCxn id="14" idx="1"/>
          </p:cNvCxnSpPr>
          <p:nvPr/>
        </p:nvCxnSpPr>
        <p:spPr>
          <a:xfrm>
            <a:off x="6686454" y="5358055"/>
            <a:ext cx="1915437" cy="194962"/>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703662B-5E9B-4BFA-9495-31F4E630619F}"/>
              </a:ext>
            </a:extLst>
          </p:cNvPr>
          <p:cNvCxnSpPr>
            <a:cxnSpLocks/>
            <a:stCxn id="13" idx="3"/>
            <a:endCxn id="16" idx="1"/>
          </p:cNvCxnSpPr>
          <p:nvPr/>
        </p:nvCxnSpPr>
        <p:spPr>
          <a:xfrm>
            <a:off x="6847447" y="4678077"/>
            <a:ext cx="1754444" cy="326572"/>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F15D27-B7AE-4A34-B70A-8F2A9079181F}"/>
              </a:ext>
            </a:extLst>
          </p:cNvPr>
          <p:cNvCxnSpPr>
            <a:cxnSpLocks/>
            <a:stCxn id="17" idx="3"/>
            <a:endCxn id="16" idx="1"/>
          </p:cNvCxnSpPr>
          <p:nvPr/>
        </p:nvCxnSpPr>
        <p:spPr>
          <a:xfrm flipV="1">
            <a:off x="7422815" y="5004649"/>
            <a:ext cx="1179076" cy="25939"/>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206E4D5-677D-402B-BE71-90C5D13FB3F5}"/>
              </a:ext>
            </a:extLst>
          </p:cNvPr>
          <p:cNvSpPr/>
          <p:nvPr/>
        </p:nvSpPr>
        <p:spPr>
          <a:xfrm>
            <a:off x="2806942" y="4419600"/>
            <a:ext cx="2209800" cy="14478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A56EE25-B408-45E2-975A-A7AEB31054A6}"/>
              </a:ext>
            </a:extLst>
          </p:cNvPr>
          <p:cNvSpPr/>
          <p:nvPr/>
        </p:nvSpPr>
        <p:spPr>
          <a:xfrm>
            <a:off x="5893572" y="4419600"/>
            <a:ext cx="2209800" cy="14478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ontent Placeholder 2">
            <a:extLst>
              <a:ext uri="{FF2B5EF4-FFF2-40B4-BE49-F238E27FC236}">
                <a16:creationId xmlns:a16="http://schemas.microsoft.com/office/drawing/2014/main" id="{21A607E3-099C-4B3E-8489-2BEBA5A343A8}"/>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dirty="0"/>
              <a:t>Unexpected inputs</a:t>
            </a:r>
          </a:p>
          <a:p>
            <a:r>
              <a:rPr lang="en-US" sz="1400" dirty="0"/>
              <a:t>What happened?</a:t>
            </a:r>
          </a:p>
          <a:p>
            <a:r>
              <a:rPr lang="en-US" sz="1400" dirty="0"/>
              <a:t>Defensive coding</a:t>
            </a:r>
          </a:p>
          <a:p>
            <a:r>
              <a:rPr lang="en-US" sz="1400" b="1" dirty="0"/>
              <a:t>Modular coding</a:t>
            </a:r>
          </a:p>
        </p:txBody>
      </p:sp>
    </p:spTree>
    <p:extLst>
      <p:ext uri="{BB962C8B-B14F-4D97-AF65-F5344CB8AC3E}">
        <p14:creationId xmlns:p14="http://schemas.microsoft.com/office/powerpoint/2010/main" val="1973178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BEBCC4D-FCF6-4646-A189-FBF4591ABE10}"/>
              </a:ext>
            </a:extLst>
          </p:cNvPr>
          <p:cNvSpPr/>
          <p:nvPr/>
        </p:nvSpPr>
        <p:spPr>
          <a:xfrm>
            <a:off x="1941003" y="2396217"/>
            <a:ext cx="2209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131EAA-C7D6-4C15-9031-9460E83BC14E}"/>
              </a:ext>
            </a:extLst>
          </p:cNvPr>
          <p:cNvSpPr/>
          <p:nvPr/>
        </p:nvSpPr>
        <p:spPr>
          <a:xfrm>
            <a:off x="2202259" y="2570388"/>
            <a:ext cx="511629" cy="3265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1969A59-5EDC-48F7-AE55-FCD6AC7B7B59}"/>
              </a:ext>
            </a:extLst>
          </p:cNvPr>
          <p:cNvSpPr/>
          <p:nvPr/>
        </p:nvSpPr>
        <p:spPr>
          <a:xfrm>
            <a:off x="3260895" y="2739116"/>
            <a:ext cx="511629" cy="3265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B721530-6CDE-49FD-B613-1A57031B1951}"/>
              </a:ext>
            </a:extLst>
          </p:cNvPr>
          <p:cNvSpPr/>
          <p:nvPr/>
        </p:nvSpPr>
        <p:spPr>
          <a:xfrm>
            <a:off x="2591423" y="2956831"/>
            <a:ext cx="511629" cy="3265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662D7BB-2101-4CF0-A859-43A0EC91ABBF}"/>
              </a:ext>
            </a:extLst>
          </p:cNvPr>
          <p:cNvSpPr/>
          <p:nvPr/>
        </p:nvSpPr>
        <p:spPr>
          <a:xfrm>
            <a:off x="3260894" y="3291566"/>
            <a:ext cx="511629" cy="3265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78AEF9C-BAAE-45E8-911B-7F99754002A1}"/>
              </a:ext>
            </a:extLst>
          </p:cNvPr>
          <p:cNvSpPr/>
          <p:nvPr/>
        </p:nvSpPr>
        <p:spPr>
          <a:xfrm>
            <a:off x="2202259" y="3427637"/>
            <a:ext cx="511629" cy="3265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a:xfrm>
            <a:off x="1371600" y="685800"/>
            <a:ext cx="9601200" cy="1485900"/>
          </a:xfrm>
        </p:spPr>
        <p:txBody>
          <a:bodyPr/>
          <a:lstStyle/>
          <a:p>
            <a:r>
              <a:rPr lang="en-US" dirty="0"/>
              <a:t>Modular Coding</a:t>
            </a:r>
          </a:p>
        </p:txBody>
      </p:sp>
      <p:sp>
        <p:nvSpPr>
          <p:cNvPr id="12" name="Rectangle 11">
            <a:extLst>
              <a:ext uri="{FF2B5EF4-FFF2-40B4-BE49-F238E27FC236}">
                <a16:creationId xmlns:a16="http://schemas.microsoft.com/office/drawing/2014/main" id="{6EBE4087-EA2F-4C2B-9DAE-B8380DE5243E}"/>
              </a:ext>
            </a:extLst>
          </p:cNvPr>
          <p:cNvSpPr/>
          <p:nvPr/>
        </p:nvSpPr>
        <p:spPr>
          <a:xfrm>
            <a:off x="5320687" y="4419600"/>
            <a:ext cx="2209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699F3D-9814-4152-ABD6-F210A898B4B6}"/>
              </a:ext>
            </a:extLst>
          </p:cNvPr>
          <p:cNvSpPr/>
          <p:nvPr/>
        </p:nvSpPr>
        <p:spPr>
          <a:xfrm>
            <a:off x="5773536" y="4520241"/>
            <a:ext cx="511629" cy="3265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15ACE6B-FA27-4481-8545-5764AF5A5035}"/>
              </a:ext>
            </a:extLst>
          </p:cNvPr>
          <p:cNvSpPr/>
          <p:nvPr/>
        </p:nvSpPr>
        <p:spPr>
          <a:xfrm>
            <a:off x="8011034" y="5202010"/>
            <a:ext cx="511629" cy="3265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23B7A60-6A8B-4EF2-9977-D70DF371C0C6}"/>
              </a:ext>
            </a:extLst>
          </p:cNvPr>
          <p:cNvSpPr/>
          <p:nvPr/>
        </p:nvSpPr>
        <p:spPr>
          <a:xfrm>
            <a:off x="5612543" y="5200219"/>
            <a:ext cx="511629" cy="3265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502B81E-1FC3-4EBA-B740-3C62A16EE41D}"/>
              </a:ext>
            </a:extLst>
          </p:cNvPr>
          <p:cNvSpPr/>
          <p:nvPr/>
        </p:nvSpPr>
        <p:spPr>
          <a:xfrm>
            <a:off x="8011034" y="4653642"/>
            <a:ext cx="511629" cy="3265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1E2DC5-FAEC-4BDB-84DB-61F83DBAD520}"/>
              </a:ext>
            </a:extLst>
          </p:cNvPr>
          <p:cNvSpPr/>
          <p:nvPr/>
        </p:nvSpPr>
        <p:spPr>
          <a:xfrm>
            <a:off x="6348904" y="4872752"/>
            <a:ext cx="511629" cy="3265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32775F1-F11D-4CBE-AE76-3F99D91BBC6A}"/>
              </a:ext>
            </a:extLst>
          </p:cNvPr>
          <p:cNvSpPr/>
          <p:nvPr/>
        </p:nvSpPr>
        <p:spPr>
          <a:xfrm>
            <a:off x="5309881" y="2396217"/>
            <a:ext cx="2209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AF9F1D5-33AF-4EB2-ABCA-0E996CD553B0}"/>
              </a:ext>
            </a:extLst>
          </p:cNvPr>
          <p:cNvSpPr/>
          <p:nvPr/>
        </p:nvSpPr>
        <p:spPr>
          <a:xfrm>
            <a:off x="5606517" y="2570388"/>
            <a:ext cx="511629" cy="3265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1F21729-14FD-4E6E-A703-BF30139FBCAA}"/>
              </a:ext>
            </a:extLst>
          </p:cNvPr>
          <p:cNvSpPr/>
          <p:nvPr/>
        </p:nvSpPr>
        <p:spPr>
          <a:xfrm>
            <a:off x="6665153" y="2739116"/>
            <a:ext cx="511629" cy="3265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40E8A2-1472-43B1-A587-216EFA088E3B}"/>
              </a:ext>
            </a:extLst>
          </p:cNvPr>
          <p:cNvSpPr/>
          <p:nvPr/>
        </p:nvSpPr>
        <p:spPr>
          <a:xfrm>
            <a:off x="6806586" y="3291566"/>
            <a:ext cx="511629" cy="3265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D106FC9-C09A-421D-BB05-D59F7FCA7820}"/>
              </a:ext>
            </a:extLst>
          </p:cNvPr>
          <p:cNvSpPr/>
          <p:nvPr/>
        </p:nvSpPr>
        <p:spPr>
          <a:xfrm>
            <a:off x="6169772" y="3291566"/>
            <a:ext cx="511629" cy="3265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ADDB2266-CCB4-4906-92A6-B4E948263AA5}"/>
              </a:ext>
            </a:extLst>
          </p:cNvPr>
          <p:cNvSpPr/>
          <p:nvPr/>
        </p:nvSpPr>
        <p:spPr>
          <a:xfrm>
            <a:off x="5524253" y="3283403"/>
            <a:ext cx="511629" cy="3265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4799FBD7-2AD5-4D64-9547-12303586A03E}"/>
              </a:ext>
            </a:extLst>
          </p:cNvPr>
          <p:cNvCxnSpPr>
            <a:stCxn id="11" idx="0"/>
            <a:endCxn id="7" idx="2"/>
          </p:cNvCxnSpPr>
          <p:nvPr/>
        </p:nvCxnSpPr>
        <p:spPr>
          <a:xfrm flipV="1">
            <a:off x="5780068" y="2896960"/>
            <a:ext cx="82264" cy="386443"/>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9E0BC6-1F32-40D7-9C32-6048C6790DD6}"/>
              </a:ext>
            </a:extLst>
          </p:cNvPr>
          <p:cNvCxnSpPr>
            <a:cxnSpLocks/>
            <a:stCxn id="10" idx="0"/>
          </p:cNvCxnSpPr>
          <p:nvPr/>
        </p:nvCxnSpPr>
        <p:spPr>
          <a:xfrm flipH="1" flipV="1">
            <a:off x="6101898" y="2902402"/>
            <a:ext cx="323689" cy="389164"/>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012850E-1F3D-4487-8960-41DEBDA9B689}"/>
              </a:ext>
            </a:extLst>
          </p:cNvPr>
          <p:cNvCxnSpPr>
            <a:cxnSpLocks/>
            <a:stCxn id="9" idx="0"/>
            <a:endCxn id="8" idx="2"/>
          </p:cNvCxnSpPr>
          <p:nvPr/>
        </p:nvCxnSpPr>
        <p:spPr>
          <a:xfrm flipH="1" flipV="1">
            <a:off x="6920968" y="3065688"/>
            <a:ext cx="141433" cy="225878"/>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1D84895-BA0A-4C03-A2D7-2E22D1627187}"/>
              </a:ext>
            </a:extLst>
          </p:cNvPr>
          <p:cNvSpPr/>
          <p:nvPr/>
        </p:nvSpPr>
        <p:spPr>
          <a:xfrm>
            <a:off x="6315700" y="5467407"/>
            <a:ext cx="511629" cy="3265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526A693-698E-40D8-BE92-DC0BA60C9430}"/>
              </a:ext>
            </a:extLst>
          </p:cNvPr>
          <p:cNvCxnSpPr>
            <a:cxnSpLocks/>
            <a:stCxn id="21" idx="3"/>
            <a:endCxn id="14" idx="1"/>
          </p:cNvCxnSpPr>
          <p:nvPr/>
        </p:nvCxnSpPr>
        <p:spPr>
          <a:xfrm flipV="1">
            <a:off x="6827329" y="5365296"/>
            <a:ext cx="1183705" cy="265397"/>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A248E7-D4C1-4558-85C6-9866BA39801C}"/>
              </a:ext>
            </a:extLst>
          </p:cNvPr>
          <p:cNvCxnSpPr>
            <a:cxnSpLocks/>
            <a:stCxn id="15" idx="3"/>
            <a:endCxn id="14" idx="1"/>
          </p:cNvCxnSpPr>
          <p:nvPr/>
        </p:nvCxnSpPr>
        <p:spPr>
          <a:xfrm>
            <a:off x="6124172" y="5363505"/>
            <a:ext cx="1886862" cy="1791"/>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703662B-5E9B-4BFA-9495-31F4E630619F}"/>
              </a:ext>
            </a:extLst>
          </p:cNvPr>
          <p:cNvCxnSpPr>
            <a:cxnSpLocks/>
            <a:stCxn id="13" idx="3"/>
            <a:endCxn id="16" idx="1"/>
          </p:cNvCxnSpPr>
          <p:nvPr/>
        </p:nvCxnSpPr>
        <p:spPr>
          <a:xfrm>
            <a:off x="6285165" y="4683527"/>
            <a:ext cx="1725869" cy="133401"/>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F15D27-B7AE-4A34-B70A-8F2A9079181F}"/>
              </a:ext>
            </a:extLst>
          </p:cNvPr>
          <p:cNvCxnSpPr>
            <a:cxnSpLocks/>
            <a:stCxn id="17" idx="3"/>
            <a:endCxn id="16" idx="1"/>
          </p:cNvCxnSpPr>
          <p:nvPr/>
        </p:nvCxnSpPr>
        <p:spPr>
          <a:xfrm flipV="1">
            <a:off x="6860533" y="4816928"/>
            <a:ext cx="1150501" cy="219110"/>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16F7330-ADE6-450E-8219-018FE5A73BEE}"/>
              </a:ext>
            </a:extLst>
          </p:cNvPr>
          <p:cNvSpPr/>
          <p:nvPr/>
        </p:nvSpPr>
        <p:spPr>
          <a:xfrm>
            <a:off x="9219978" y="4156954"/>
            <a:ext cx="1060470" cy="689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D6002FB-8BC1-4619-8CE2-9DAE8DBC9492}"/>
              </a:ext>
            </a:extLst>
          </p:cNvPr>
          <p:cNvSpPr/>
          <p:nvPr/>
        </p:nvSpPr>
        <p:spPr>
          <a:xfrm>
            <a:off x="9666292" y="4951662"/>
            <a:ext cx="1060470" cy="689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D37F4096-8E0C-48D4-BA38-B8B702082BF0}"/>
              </a:ext>
            </a:extLst>
          </p:cNvPr>
          <p:cNvCxnSpPr>
            <a:cxnSpLocks/>
            <a:stCxn id="27" idx="1"/>
            <a:endCxn id="14" idx="3"/>
          </p:cNvCxnSpPr>
          <p:nvPr/>
        </p:nvCxnSpPr>
        <p:spPr>
          <a:xfrm flipH="1">
            <a:off x="8522663" y="5296592"/>
            <a:ext cx="1143629" cy="68704"/>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C46877B-3CC5-4FD1-ABA8-CB93ADA20699}"/>
              </a:ext>
            </a:extLst>
          </p:cNvPr>
          <p:cNvCxnSpPr>
            <a:cxnSpLocks/>
            <a:stCxn id="27" idx="1"/>
            <a:endCxn id="16" idx="3"/>
          </p:cNvCxnSpPr>
          <p:nvPr/>
        </p:nvCxnSpPr>
        <p:spPr>
          <a:xfrm flipH="1" flipV="1">
            <a:off x="8522663" y="4816928"/>
            <a:ext cx="1143629" cy="479664"/>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CB94C6F-D930-4076-99DA-88F8ABD74126}"/>
              </a:ext>
            </a:extLst>
          </p:cNvPr>
          <p:cNvCxnSpPr>
            <a:cxnSpLocks/>
            <a:stCxn id="26" idx="1"/>
            <a:endCxn id="16" idx="3"/>
          </p:cNvCxnSpPr>
          <p:nvPr/>
        </p:nvCxnSpPr>
        <p:spPr>
          <a:xfrm flipH="1">
            <a:off x="8522663" y="4501884"/>
            <a:ext cx="697315" cy="315044"/>
          </a:xfrm>
          <a:prstGeom prst="straightConnector1">
            <a:avLst/>
          </a:prstGeom>
          <a:ln w="28575">
            <a:solidFill>
              <a:srgbClr val="002060"/>
            </a:solidFill>
            <a:tailEnd type="triangle" w="lg" len="sm"/>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3D128CF3-3300-4E3E-98AC-D82C4BA895CB}"/>
              </a:ext>
            </a:extLst>
          </p:cNvPr>
          <p:cNvSpPr/>
          <p:nvPr/>
        </p:nvSpPr>
        <p:spPr>
          <a:xfrm>
            <a:off x="1941003" y="4419600"/>
            <a:ext cx="2209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B60491F-B2CF-44DB-97A5-2C99F319B872}"/>
              </a:ext>
            </a:extLst>
          </p:cNvPr>
          <p:cNvSpPr/>
          <p:nvPr/>
        </p:nvSpPr>
        <p:spPr>
          <a:xfrm>
            <a:off x="2202259" y="4593771"/>
            <a:ext cx="511629" cy="3265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7ADDEC1-A9DD-4BA0-BD0F-46425A27BA54}"/>
              </a:ext>
            </a:extLst>
          </p:cNvPr>
          <p:cNvSpPr/>
          <p:nvPr/>
        </p:nvSpPr>
        <p:spPr>
          <a:xfrm>
            <a:off x="3260895" y="4762499"/>
            <a:ext cx="511629" cy="3265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BCA1C90-0E0D-4076-A447-9E5042BC0C70}"/>
              </a:ext>
            </a:extLst>
          </p:cNvPr>
          <p:cNvSpPr/>
          <p:nvPr/>
        </p:nvSpPr>
        <p:spPr>
          <a:xfrm>
            <a:off x="2591423" y="4980214"/>
            <a:ext cx="511629" cy="3265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547B9C0-8D29-4571-A869-79F880B1EE5D}"/>
              </a:ext>
            </a:extLst>
          </p:cNvPr>
          <p:cNvSpPr/>
          <p:nvPr/>
        </p:nvSpPr>
        <p:spPr>
          <a:xfrm>
            <a:off x="3260894" y="5314949"/>
            <a:ext cx="511629" cy="3265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8892816-1B49-430C-A87D-657983750ABE}"/>
              </a:ext>
            </a:extLst>
          </p:cNvPr>
          <p:cNvSpPr/>
          <p:nvPr/>
        </p:nvSpPr>
        <p:spPr>
          <a:xfrm>
            <a:off x="2202259" y="5451020"/>
            <a:ext cx="511629" cy="3265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Content Placeholder 2">
            <a:extLst>
              <a:ext uri="{FF2B5EF4-FFF2-40B4-BE49-F238E27FC236}">
                <a16:creationId xmlns:a16="http://schemas.microsoft.com/office/drawing/2014/main" id="{98A36472-D42E-4728-BEC3-E4FF6701A720}"/>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dirty="0"/>
              <a:t>Unexpected inputs</a:t>
            </a:r>
          </a:p>
          <a:p>
            <a:r>
              <a:rPr lang="en-US" sz="1400" dirty="0"/>
              <a:t>What happened?</a:t>
            </a:r>
          </a:p>
          <a:p>
            <a:r>
              <a:rPr lang="en-US" sz="1400" dirty="0"/>
              <a:t>Defensive coding</a:t>
            </a:r>
          </a:p>
          <a:p>
            <a:r>
              <a:rPr lang="en-US" sz="1400" b="1" dirty="0"/>
              <a:t>Modular coding</a:t>
            </a:r>
          </a:p>
        </p:txBody>
      </p:sp>
    </p:spTree>
    <p:extLst>
      <p:ext uri="{BB962C8B-B14F-4D97-AF65-F5344CB8AC3E}">
        <p14:creationId xmlns:p14="http://schemas.microsoft.com/office/powerpoint/2010/main" val="4115529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Modular Coding</a:t>
            </a:r>
          </a:p>
        </p:txBody>
      </p:sp>
      <p:sp>
        <p:nvSpPr>
          <p:cNvPr id="3" name="Content Placeholder 2">
            <a:extLst>
              <a:ext uri="{FF2B5EF4-FFF2-40B4-BE49-F238E27FC236}">
                <a16:creationId xmlns:a16="http://schemas.microsoft.com/office/drawing/2014/main" id="{05F9A625-9140-4175-B7DD-6FE2B12BC58F}"/>
              </a:ext>
            </a:extLst>
          </p:cNvPr>
          <p:cNvSpPr>
            <a:spLocks noGrp="1"/>
          </p:cNvSpPr>
          <p:nvPr>
            <p:ph idx="1"/>
          </p:nvPr>
        </p:nvSpPr>
        <p:spPr/>
        <p:txBody>
          <a:bodyPr/>
          <a:lstStyle/>
          <a:p>
            <a:r>
              <a:rPr lang="en-US" dirty="0"/>
              <a:t>(Demo 1.5)</a:t>
            </a:r>
          </a:p>
        </p:txBody>
      </p:sp>
      <p:sp>
        <p:nvSpPr>
          <p:cNvPr id="49" name="Content Placeholder 2">
            <a:extLst>
              <a:ext uri="{FF2B5EF4-FFF2-40B4-BE49-F238E27FC236}">
                <a16:creationId xmlns:a16="http://schemas.microsoft.com/office/drawing/2014/main" id="{98A36472-D42E-4728-BEC3-E4FF6701A720}"/>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dirty="0"/>
              <a:t>Unexpected inputs</a:t>
            </a:r>
          </a:p>
          <a:p>
            <a:r>
              <a:rPr lang="en-US" sz="1400" dirty="0"/>
              <a:t>What happened?</a:t>
            </a:r>
          </a:p>
          <a:p>
            <a:r>
              <a:rPr lang="en-US" sz="1400" dirty="0"/>
              <a:t>Defensive coding</a:t>
            </a:r>
          </a:p>
          <a:p>
            <a:r>
              <a:rPr lang="en-US" sz="1400" b="1" dirty="0"/>
              <a:t>Modular coding</a:t>
            </a:r>
          </a:p>
        </p:txBody>
      </p:sp>
      <p:sp>
        <p:nvSpPr>
          <p:cNvPr id="4" name="Rectangle 3">
            <a:extLst>
              <a:ext uri="{FF2B5EF4-FFF2-40B4-BE49-F238E27FC236}">
                <a16:creationId xmlns:a16="http://schemas.microsoft.com/office/drawing/2014/main" id="{CCE2A4E6-DDD8-4371-9FF2-B5B006AFF808}"/>
              </a:ext>
            </a:extLst>
          </p:cNvPr>
          <p:cNvSpPr/>
          <p:nvPr/>
        </p:nvSpPr>
        <p:spPr>
          <a:xfrm>
            <a:off x="2733675" y="2962275"/>
            <a:ext cx="2028825"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a:t>
            </a:r>
          </a:p>
          <a:p>
            <a:r>
              <a:rPr lang="en-US" dirty="0"/>
              <a:t>get session ID </a:t>
            </a:r>
          </a:p>
          <a:p>
            <a:r>
              <a:rPr lang="en-US" dirty="0"/>
              <a:t>… … …</a:t>
            </a:r>
          </a:p>
          <a:p>
            <a:r>
              <a:rPr lang="en-US" dirty="0"/>
              <a:t>… … …</a:t>
            </a:r>
          </a:p>
          <a:p>
            <a:r>
              <a:rPr lang="en-US" dirty="0"/>
              <a:t>get users </a:t>
            </a:r>
          </a:p>
          <a:p>
            <a:r>
              <a:rPr lang="en-US" dirty="0"/>
              <a:t>… … …</a:t>
            </a:r>
          </a:p>
          <a:p>
            <a:r>
              <a:rPr lang="en-US" dirty="0"/>
              <a:t>… … …</a:t>
            </a:r>
          </a:p>
          <a:p>
            <a:r>
              <a:rPr lang="en-US" dirty="0"/>
              <a:t>… … …</a:t>
            </a:r>
          </a:p>
          <a:p>
            <a:r>
              <a:rPr lang="en-US" dirty="0"/>
              <a:t>}</a:t>
            </a:r>
          </a:p>
        </p:txBody>
      </p:sp>
      <p:sp>
        <p:nvSpPr>
          <p:cNvPr id="50" name="Rectangle 49">
            <a:extLst>
              <a:ext uri="{FF2B5EF4-FFF2-40B4-BE49-F238E27FC236}">
                <a16:creationId xmlns:a16="http://schemas.microsoft.com/office/drawing/2014/main" id="{18B637B8-0D4C-4001-A115-51A3FA6610F5}"/>
              </a:ext>
            </a:extLst>
          </p:cNvPr>
          <p:cNvSpPr/>
          <p:nvPr/>
        </p:nvSpPr>
        <p:spPr>
          <a:xfrm>
            <a:off x="5505450" y="2828926"/>
            <a:ext cx="1638300" cy="723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dirty="0"/>
              <a:t>Get-</a:t>
            </a:r>
            <a:r>
              <a:rPr lang="en-US" dirty="0" err="1"/>
              <a:t>SessionID</a:t>
            </a:r>
            <a:r>
              <a:rPr lang="en-US" dirty="0"/>
              <a:t> {… … …}</a:t>
            </a:r>
          </a:p>
        </p:txBody>
      </p:sp>
      <p:sp>
        <p:nvSpPr>
          <p:cNvPr id="51" name="Rectangle 50">
            <a:extLst>
              <a:ext uri="{FF2B5EF4-FFF2-40B4-BE49-F238E27FC236}">
                <a16:creationId xmlns:a16="http://schemas.microsoft.com/office/drawing/2014/main" id="{05B806AA-AEF6-468E-BC80-4F42F8142624}"/>
              </a:ext>
            </a:extLst>
          </p:cNvPr>
          <p:cNvSpPr/>
          <p:nvPr/>
        </p:nvSpPr>
        <p:spPr>
          <a:xfrm>
            <a:off x="5505450" y="4052888"/>
            <a:ext cx="1638300" cy="723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dirty="0"/>
              <a:t>Get-</a:t>
            </a:r>
            <a:r>
              <a:rPr lang="en-US" dirty="0" err="1"/>
              <a:t>ApiUsers</a:t>
            </a:r>
            <a:r>
              <a:rPr lang="en-US" dirty="0"/>
              <a:t> </a:t>
            </a:r>
          </a:p>
          <a:p>
            <a:r>
              <a:rPr lang="en-US" dirty="0"/>
              <a:t>{… … …}</a:t>
            </a:r>
          </a:p>
        </p:txBody>
      </p:sp>
      <p:sp>
        <p:nvSpPr>
          <p:cNvPr id="52" name="Rectangle 51">
            <a:extLst>
              <a:ext uri="{FF2B5EF4-FFF2-40B4-BE49-F238E27FC236}">
                <a16:creationId xmlns:a16="http://schemas.microsoft.com/office/drawing/2014/main" id="{7314831E-3139-4DC1-B9AE-3EC40FCAD7C7}"/>
              </a:ext>
            </a:extLst>
          </p:cNvPr>
          <p:cNvSpPr/>
          <p:nvPr/>
        </p:nvSpPr>
        <p:spPr>
          <a:xfrm>
            <a:off x="5505450" y="5276849"/>
            <a:ext cx="2028825"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a:t>
            </a:r>
          </a:p>
          <a:p>
            <a:r>
              <a:rPr lang="en-US" dirty="0"/>
              <a:t>… … …</a:t>
            </a:r>
          </a:p>
          <a:p>
            <a:r>
              <a:rPr lang="en-US" dirty="0"/>
              <a:t>}</a:t>
            </a:r>
          </a:p>
        </p:txBody>
      </p:sp>
      <p:cxnSp>
        <p:nvCxnSpPr>
          <p:cNvPr id="29" name="Connector: Elbow 28">
            <a:extLst>
              <a:ext uri="{FF2B5EF4-FFF2-40B4-BE49-F238E27FC236}">
                <a16:creationId xmlns:a16="http://schemas.microsoft.com/office/drawing/2014/main" id="{566C4C34-345F-4935-A1C3-FA3102B68408}"/>
              </a:ext>
            </a:extLst>
          </p:cNvPr>
          <p:cNvCxnSpPr>
            <a:cxnSpLocks/>
            <a:stCxn id="52" idx="3"/>
            <a:endCxn id="51" idx="3"/>
          </p:cNvCxnSpPr>
          <p:nvPr/>
        </p:nvCxnSpPr>
        <p:spPr>
          <a:xfrm flipH="1" flipV="1">
            <a:off x="7143750" y="4414838"/>
            <a:ext cx="390525" cy="1362074"/>
          </a:xfrm>
          <a:prstGeom prst="bentConnector3">
            <a:avLst>
              <a:gd name="adj1" fmla="val -58537"/>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D54862E-21DC-4317-85D6-85190A5550E8}"/>
              </a:ext>
            </a:extLst>
          </p:cNvPr>
          <p:cNvCxnSpPr>
            <a:cxnSpLocks/>
            <a:stCxn id="52" idx="3"/>
            <a:endCxn id="50" idx="3"/>
          </p:cNvCxnSpPr>
          <p:nvPr/>
        </p:nvCxnSpPr>
        <p:spPr>
          <a:xfrm flipH="1" flipV="1">
            <a:off x="7143750" y="3190876"/>
            <a:ext cx="390525" cy="2586036"/>
          </a:xfrm>
          <a:prstGeom prst="bentConnector3">
            <a:avLst>
              <a:gd name="adj1" fmla="val -109757"/>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D5B5C3EC-6024-49F4-BCBC-0386E8DDBC72}"/>
              </a:ext>
            </a:extLst>
          </p:cNvPr>
          <p:cNvSpPr/>
          <p:nvPr/>
        </p:nvSpPr>
        <p:spPr>
          <a:xfrm>
            <a:off x="2552700" y="3238500"/>
            <a:ext cx="1866900" cy="814387"/>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45CF2CF4-EC6B-42D5-990B-E6F1215C529B}"/>
              </a:ext>
            </a:extLst>
          </p:cNvPr>
          <p:cNvSpPr/>
          <p:nvPr/>
        </p:nvSpPr>
        <p:spPr>
          <a:xfrm>
            <a:off x="2552700" y="4076700"/>
            <a:ext cx="1866900" cy="928687"/>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8446B924-4675-4326-8F09-B33914A52A48}"/>
              </a:ext>
            </a:extLst>
          </p:cNvPr>
          <p:cNvCxnSpPr>
            <a:cxnSpLocks/>
            <a:stCxn id="35" idx="3"/>
            <a:endCxn id="50" idx="1"/>
          </p:cNvCxnSpPr>
          <p:nvPr/>
        </p:nvCxnSpPr>
        <p:spPr>
          <a:xfrm flipV="1">
            <a:off x="4419600" y="3190876"/>
            <a:ext cx="1085850" cy="454818"/>
          </a:xfrm>
          <a:prstGeom prst="straightConnector1">
            <a:avLst/>
          </a:prstGeom>
          <a:ln w="254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CC199B1-E256-4078-AE8A-E49AB141A67D}"/>
              </a:ext>
            </a:extLst>
          </p:cNvPr>
          <p:cNvCxnSpPr>
            <a:cxnSpLocks/>
            <a:stCxn id="53" idx="3"/>
            <a:endCxn id="51" idx="1"/>
          </p:cNvCxnSpPr>
          <p:nvPr/>
        </p:nvCxnSpPr>
        <p:spPr>
          <a:xfrm flipV="1">
            <a:off x="4419600" y="4414838"/>
            <a:ext cx="1085850" cy="126206"/>
          </a:xfrm>
          <a:prstGeom prst="straightConnector1">
            <a:avLst/>
          </a:prstGeom>
          <a:ln w="254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CA68248-638C-4305-9BBA-BF34DE408890}"/>
              </a:ext>
            </a:extLst>
          </p:cNvPr>
          <p:cNvCxnSpPr>
            <a:cxnSpLocks/>
            <a:endCxn id="52" idx="1"/>
          </p:cNvCxnSpPr>
          <p:nvPr/>
        </p:nvCxnSpPr>
        <p:spPr>
          <a:xfrm>
            <a:off x="3590925" y="5197673"/>
            <a:ext cx="1914525" cy="579239"/>
          </a:xfrm>
          <a:prstGeom prst="straightConnector1">
            <a:avLst/>
          </a:prstGeom>
          <a:ln w="254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2519E481-4B08-4D0A-9D1F-6D45134E37D0}"/>
              </a:ext>
            </a:extLst>
          </p:cNvPr>
          <p:cNvSpPr/>
          <p:nvPr/>
        </p:nvSpPr>
        <p:spPr>
          <a:xfrm>
            <a:off x="2000250" y="2686050"/>
            <a:ext cx="3505200" cy="3590924"/>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6068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heel(1)">
                                      <p:cBhvr>
                                        <p:cTn id="11" dur="20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left)">
                                      <p:cBhvr>
                                        <p:cTn id="16" dur="500"/>
                                        <p:tgtEl>
                                          <p:spTgt spid="5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left)">
                                      <p:cBhvr>
                                        <p:cTn id="25" dur="500"/>
                                        <p:tgtEl>
                                          <p:spTgt spid="5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left)">
                                      <p:cBhvr>
                                        <p:cTn id="34" dur="500"/>
                                        <p:tgtEl>
                                          <p:spTgt spid="58"/>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par>
                          <p:cTn id="39" fill="hold">
                            <p:stCondLst>
                              <p:cond delay="1000"/>
                            </p:stCondLst>
                            <p:childTnLst>
                              <p:par>
                                <p:cTn id="40" presetID="10" presetClass="exit" presetSubtype="0" fill="hold" grpId="0" nodeType="afterEffect">
                                  <p:stCondLst>
                                    <p:cond delay="0"/>
                                  </p:stCondLst>
                                  <p:childTnLst>
                                    <p:animEffect transition="out" filter="fade">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wipe(left)">
                                      <p:cBhvr>
                                        <p:cTn id="46" dur="500"/>
                                        <p:tgtEl>
                                          <p:spTgt spid="7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down)">
                                      <p:cBhvr>
                                        <p:cTn id="51" dur="500"/>
                                        <p:tgtEl>
                                          <p:spTgt spid="32"/>
                                        </p:tgtEl>
                                      </p:cBhvr>
                                    </p:animEffect>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0" grpId="0" animBg="1"/>
      <p:bldP spid="51" grpId="0" animBg="1"/>
      <p:bldP spid="52" grpId="0" animBg="1"/>
      <p:bldP spid="35" grpId="0" animBg="1"/>
      <p:bldP spid="53" grpId="0" animBg="1"/>
      <p:bldP spid="7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1CDD914C-09E8-4867-BA16-16F1981D7951}"/>
              </a:ext>
            </a:extLst>
          </p:cNvPr>
          <p:cNvSpPr/>
          <p:nvPr/>
        </p:nvSpPr>
        <p:spPr>
          <a:xfrm>
            <a:off x="8814703" y="3659982"/>
            <a:ext cx="2090057" cy="588169"/>
          </a:xfrm>
          <a:prstGeom prst="rect">
            <a:avLst/>
          </a:prstGeom>
          <a:solidFill>
            <a:schemeClr val="accent5">
              <a:lumMod val="75000"/>
            </a:schemeClr>
          </a:solidFill>
          <a:ln>
            <a:solidFill>
              <a:schemeClr val="tx1">
                <a:lumMod val="65000"/>
                <a:lumOff val="35000"/>
              </a:schemeClr>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dirty="0"/>
              <a:t>Add-Something {…}</a:t>
            </a:r>
          </a:p>
        </p:txBody>
      </p:sp>
      <p:sp>
        <p:nvSpPr>
          <p:cNvPr id="76" name="Rectangle 75">
            <a:extLst>
              <a:ext uri="{FF2B5EF4-FFF2-40B4-BE49-F238E27FC236}">
                <a16:creationId xmlns:a16="http://schemas.microsoft.com/office/drawing/2014/main" id="{BE8A0F9C-5F30-4443-8603-FE565E808CC8}"/>
              </a:ext>
            </a:extLst>
          </p:cNvPr>
          <p:cNvSpPr/>
          <p:nvPr/>
        </p:nvSpPr>
        <p:spPr>
          <a:xfrm>
            <a:off x="8662304" y="3501776"/>
            <a:ext cx="2090057" cy="588169"/>
          </a:xfrm>
          <a:prstGeom prst="rect">
            <a:avLst/>
          </a:prstGeom>
          <a:solidFill>
            <a:schemeClr val="accent5">
              <a:lumMod val="75000"/>
            </a:schemeClr>
          </a:solidFill>
          <a:ln>
            <a:solidFill>
              <a:schemeClr val="tx1">
                <a:lumMod val="65000"/>
                <a:lumOff val="35000"/>
              </a:schemeClr>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dirty="0"/>
              <a:t>Add-Something {…}</a:t>
            </a:r>
          </a:p>
        </p:txBody>
      </p:sp>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Modular Coding</a:t>
            </a:r>
          </a:p>
        </p:txBody>
      </p:sp>
      <p:sp>
        <p:nvSpPr>
          <p:cNvPr id="3" name="Content Placeholder 2">
            <a:extLst>
              <a:ext uri="{FF2B5EF4-FFF2-40B4-BE49-F238E27FC236}">
                <a16:creationId xmlns:a16="http://schemas.microsoft.com/office/drawing/2014/main" id="{05F9A625-9140-4175-B7DD-6FE2B12BC58F}"/>
              </a:ext>
            </a:extLst>
          </p:cNvPr>
          <p:cNvSpPr>
            <a:spLocks noGrp="1"/>
          </p:cNvSpPr>
          <p:nvPr>
            <p:ph idx="1"/>
          </p:nvPr>
        </p:nvSpPr>
        <p:spPr/>
        <p:txBody>
          <a:bodyPr/>
          <a:lstStyle/>
          <a:p>
            <a:r>
              <a:rPr lang="en-US" dirty="0"/>
              <a:t>(Demo 1.5-b)</a:t>
            </a:r>
          </a:p>
        </p:txBody>
      </p:sp>
      <p:sp>
        <p:nvSpPr>
          <p:cNvPr id="49" name="Content Placeholder 2">
            <a:extLst>
              <a:ext uri="{FF2B5EF4-FFF2-40B4-BE49-F238E27FC236}">
                <a16:creationId xmlns:a16="http://schemas.microsoft.com/office/drawing/2014/main" id="{98A36472-D42E-4728-BEC3-E4FF6701A720}"/>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dirty="0"/>
              <a:t>Unexpected inputs</a:t>
            </a:r>
          </a:p>
          <a:p>
            <a:r>
              <a:rPr lang="en-US" sz="1400" dirty="0"/>
              <a:t>What happened?</a:t>
            </a:r>
          </a:p>
          <a:p>
            <a:r>
              <a:rPr lang="en-US" sz="1400" dirty="0"/>
              <a:t>Defensive coding</a:t>
            </a:r>
          </a:p>
          <a:p>
            <a:r>
              <a:rPr lang="en-US" sz="1400" b="1" dirty="0"/>
              <a:t>Modular coding</a:t>
            </a:r>
          </a:p>
        </p:txBody>
      </p:sp>
      <p:sp>
        <p:nvSpPr>
          <p:cNvPr id="50" name="Rectangle 49">
            <a:extLst>
              <a:ext uri="{FF2B5EF4-FFF2-40B4-BE49-F238E27FC236}">
                <a16:creationId xmlns:a16="http://schemas.microsoft.com/office/drawing/2014/main" id="{18B637B8-0D4C-4001-A115-51A3FA6610F5}"/>
              </a:ext>
            </a:extLst>
          </p:cNvPr>
          <p:cNvSpPr/>
          <p:nvPr/>
        </p:nvSpPr>
        <p:spPr>
          <a:xfrm>
            <a:off x="2181225" y="2990851"/>
            <a:ext cx="1638300" cy="11763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dirty="0"/>
              <a:t>Get-</a:t>
            </a:r>
            <a:r>
              <a:rPr lang="en-US" dirty="0" err="1"/>
              <a:t>SessionID</a:t>
            </a:r>
            <a:r>
              <a:rPr lang="en-US" dirty="0"/>
              <a:t> { … … …</a:t>
            </a:r>
          </a:p>
          <a:p>
            <a:r>
              <a:rPr lang="en-US" dirty="0"/>
              <a:t>… … … …</a:t>
            </a:r>
          </a:p>
          <a:p>
            <a:r>
              <a:rPr lang="en-US" dirty="0"/>
              <a:t>}</a:t>
            </a:r>
          </a:p>
        </p:txBody>
      </p:sp>
      <p:sp>
        <p:nvSpPr>
          <p:cNvPr id="51" name="Rectangle 50">
            <a:extLst>
              <a:ext uri="{FF2B5EF4-FFF2-40B4-BE49-F238E27FC236}">
                <a16:creationId xmlns:a16="http://schemas.microsoft.com/office/drawing/2014/main" id="{05B806AA-AEF6-468E-BC80-4F42F8142624}"/>
              </a:ext>
            </a:extLst>
          </p:cNvPr>
          <p:cNvSpPr/>
          <p:nvPr/>
        </p:nvSpPr>
        <p:spPr>
          <a:xfrm>
            <a:off x="2181225" y="4214813"/>
            <a:ext cx="1638300" cy="11763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dirty="0"/>
              <a:t>Get-</a:t>
            </a:r>
            <a:r>
              <a:rPr lang="en-US" dirty="0" err="1"/>
              <a:t>ApiUsers</a:t>
            </a:r>
            <a:r>
              <a:rPr lang="en-US" dirty="0"/>
              <a:t> </a:t>
            </a:r>
          </a:p>
          <a:p>
            <a:r>
              <a:rPr lang="en-US" dirty="0"/>
              <a:t>{ … … …</a:t>
            </a:r>
          </a:p>
          <a:p>
            <a:r>
              <a:rPr lang="en-US" dirty="0"/>
              <a:t>… … … …</a:t>
            </a:r>
          </a:p>
          <a:p>
            <a:r>
              <a:rPr lang="en-US" dirty="0"/>
              <a:t>}</a:t>
            </a:r>
          </a:p>
        </p:txBody>
      </p:sp>
      <p:sp>
        <p:nvSpPr>
          <p:cNvPr id="35" name="Rectangle: Rounded Corners 34">
            <a:extLst>
              <a:ext uri="{FF2B5EF4-FFF2-40B4-BE49-F238E27FC236}">
                <a16:creationId xmlns:a16="http://schemas.microsoft.com/office/drawing/2014/main" id="{D5B5C3EC-6024-49F4-BCBC-0386E8DDBC72}"/>
              </a:ext>
            </a:extLst>
          </p:cNvPr>
          <p:cNvSpPr/>
          <p:nvPr/>
        </p:nvSpPr>
        <p:spPr>
          <a:xfrm>
            <a:off x="2066925" y="3579021"/>
            <a:ext cx="1381125" cy="210739"/>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8446B924-4675-4326-8F09-B33914A52A48}"/>
              </a:ext>
            </a:extLst>
          </p:cNvPr>
          <p:cNvCxnSpPr>
            <a:cxnSpLocks/>
            <a:stCxn id="35" idx="3"/>
          </p:cNvCxnSpPr>
          <p:nvPr/>
        </p:nvCxnSpPr>
        <p:spPr>
          <a:xfrm>
            <a:off x="3448050" y="3684391"/>
            <a:ext cx="1828799" cy="29170"/>
          </a:xfrm>
          <a:prstGeom prst="straightConnector1">
            <a:avLst/>
          </a:prstGeom>
          <a:ln w="254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8385EAEF-99E2-4174-80C2-B7BEF970188B}"/>
              </a:ext>
            </a:extLst>
          </p:cNvPr>
          <p:cNvSpPr/>
          <p:nvPr/>
        </p:nvSpPr>
        <p:spPr>
          <a:xfrm>
            <a:off x="2066925" y="4872040"/>
            <a:ext cx="1381125" cy="272650"/>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4BC43E4-83F6-4FFC-AC29-CFBB7C6903C5}"/>
              </a:ext>
            </a:extLst>
          </p:cNvPr>
          <p:cNvSpPr/>
          <p:nvPr/>
        </p:nvSpPr>
        <p:spPr>
          <a:xfrm>
            <a:off x="5276849" y="3461746"/>
            <a:ext cx="1747838" cy="8114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a:t>Get-</a:t>
            </a:r>
            <a:r>
              <a:rPr lang="en-US" dirty="0" err="1"/>
              <a:t>ApiURL</a:t>
            </a:r>
            <a:r>
              <a:rPr lang="en-US" dirty="0"/>
              <a:t> {…}</a:t>
            </a:r>
          </a:p>
        </p:txBody>
      </p:sp>
      <p:sp>
        <p:nvSpPr>
          <p:cNvPr id="30" name="Rectangle 29">
            <a:extLst>
              <a:ext uri="{FF2B5EF4-FFF2-40B4-BE49-F238E27FC236}">
                <a16:creationId xmlns:a16="http://schemas.microsoft.com/office/drawing/2014/main" id="{7DB59FC2-8261-4558-8D03-10A929574E05}"/>
              </a:ext>
            </a:extLst>
          </p:cNvPr>
          <p:cNvSpPr/>
          <p:nvPr/>
        </p:nvSpPr>
        <p:spPr>
          <a:xfrm>
            <a:off x="5276849" y="4436271"/>
            <a:ext cx="1747838" cy="9507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a:t>Get-</a:t>
            </a:r>
            <a:r>
              <a:rPr lang="en-US" dirty="0" err="1"/>
              <a:t>ApiXML</a:t>
            </a:r>
            <a:r>
              <a:rPr lang="en-US" dirty="0"/>
              <a:t> {…}</a:t>
            </a:r>
          </a:p>
        </p:txBody>
      </p:sp>
      <p:cxnSp>
        <p:nvCxnSpPr>
          <p:cNvPr id="33" name="Straight Arrow Connector 32">
            <a:extLst>
              <a:ext uri="{FF2B5EF4-FFF2-40B4-BE49-F238E27FC236}">
                <a16:creationId xmlns:a16="http://schemas.microsoft.com/office/drawing/2014/main" id="{6D7655E2-C927-487F-AE7E-888B465C17F8}"/>
              </a:ext>
            </a:extLst>
          </p:cNvPr>
          <p:cNvCxnSpPr>
            <a:cxnSpLocks/>
            <a:stCxn id="57" idx="3"/>
            <a:endCxn id="28" idx="1"/>
          </p:cNvCxnSpPr>
          <p:nvPr/>
        </p:nvCxnSpPr>
        <p:spPr>
          <a:xfrm flipV="1">
            <a:off x="3448050" y="3867451"/>
            <a:ext cx="1828799" cy="844452"/>
          </a:xfrm>
          <a:prstGeom prst="straightConnector1">
            <a:avLst/>
          </a:prstGeom>
          <a:ln w="254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4BF02D8-31F1-4B69-AB23-CD2EFD8BF555}"/>
              </a:ext>
            </a:extLst>
          </p:cNvPr>
          <p:cNvCxnSpPr>
            <a:cxnSpLocks/>
            <a:stCxn id="56" idx="3"/>
          </p:cNvCxnSpPr>
          <p:nvPr/>
        </p:nvCxnSpPr>
        <p:spPr>
          <a:xfrm>
            <a:off x="3448050" y="3952876"/>
            <a:ext cx="1828799" cy="658265"/>
          </a:xfrm>
          <a:prstGeom prst="straightConnector1">
            <a:avLst/>
          </a:prstGeom>
          <a:ln w="254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78FC36-07B9-41EE-B61D-A390AADBA462}"/>
              </a:ext>
            </a:extLst>
          </p:cNvPr>
          <p:cNvCxnSpPr>
            <a:cxnSpLocks/>
            <a:stCxn id="27" idx="3"/>
            <a:endCxn id="30" idx="1"/>
          </p:cNvCxnSpPr>
          <p:nvPr/>
        </p:nvCxnSpPr>
        <p:spPr>
          <a:xfrm flipV="1">
            <a:off x="3448050" y="4911629"/>
            <a:ext cx="1828799" cy="96736"/>
          </a:xfrm>
          <a:prstGeom prst="straightConnector1">
            <a:avLst/>
          </a:prstGeom>
          <a:ln w="254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1CAFF978-1578-4815-B71F-D017AD6AC35C}"/>
              </a:ext>
            </a:extLst>
          </p:cNvPr>
          <p:cNvSpPr/>
          <p:nvPr/>
        </p:nvSpPr>
        <p:spPr>
          <a:xfrm>
            <a:off x="2066925" y="3847506"/>
            <a:ext cx="1381125" cy="210739"/>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6B51CDA0-1A7C-428D-B94F-1209843125B5}"/>
              </a:ext>
            </a:extLst>
          </p:cNvPr>
          <p:cNvSpPr/>
          <p:nvPr/>
        </p:nvSpPr>
        <p:spPr>
          <a:xfrm>
            <a:off x="2066925" y="4575578"/>
            <a:ext cx="1381125" cy="272650"/>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7ED10D8-F375-4BF7-9254-5A4F37FDDF7B}"/>
              </a:ext>
            </a:extLst>
          </p:cNvPr>
          <p:cNvSpPr/>
          <p:nvPr/>
        </p:nvSpPr>
        <p:spPr>
          <a:xfrm>
            <a:off x="8482010" y="3364707"/>
            <a:ext cx="2090057" cy="588169"/>
          </a:xfrm>
          <a:prstGeom prst="rect">
            <a:avLst/>
          </a:prstGeom>
          <a:ln>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dirty="0"/>
              <a:t>Add-Something {…}</a:t>
            </a:r>
          </a:p>
        </p:txBody>
      </p:sp>
      <p:cxnSp>
        <p:nvCxnSpPr>
          <p:cNvPr id="68" name="Straight Arrow Connector 67">
            <a:extLst>
              <a:ext uri="{FF2B5EF4-FFF2-40B4-BE49-F238E27FC236}">
                <a16:creationId xmlns:a16="http://schemas.microsoft.com/office/drawing/2014/main" id="{75428389-EE1E-4580-B2BE-58365CB1AA4E}"/>
              </a:ext>
            </a:extLst>
          </p:cNvPr>
          <p:cNvCxnSpPr>
            <a:cxnSpLocks/>
            <a:stCxn id="61" idx="1"/>
            <a:endCxn id="30" idx="3"/>
          </p:cNvCxnSpPr>
          <p:nvPr/>
        </p:nvCxnSpPr>
        <p:spPr>
          <a:xfrm flipH="1">
            <a:off x="7024687" y="3658792"/>
            <a:ext cx="1457323" cy="1252837"/>
          </a:xfrm>
          <a:prstGeom prst="straightConnector1">
            <a:avLst/>
          </a:prstGeom>
          <a:ln w="25400">
            <a:solidFill>
              <a:srgbClr val="0070C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8061B4F-66F4-4109-94C1-1074EEB2771B}"/>
              </a:ext>
            </a:extLst>
          </p:cNvPr>
          <p:cNvCxnSpPr>
            <a:cxnSpLocks/>
            <a:stCxn id="61" idx="1"/>
            <a:endCxn id="28" idx="3"/>
          </p:cNvCxnSpPr>
          <p:nvPr/>
        </p:nvCxnSpPr>
        <p:spPr>
          <a:xfrm flipH="1">
            <a:off x="7024687" y="3658792"/>
            <a:ext cx="1457323" cy="208659"/>
          </a:xfrm>
          <a:prstGeom prst="straightConnector1">
            <a:avLst/>
          </a:prstGeom>
          <a:ln w="25400">
            <a:solidFill>
              <a:srgbClr val="0070C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7C9BB57D-A76A-45FF-ABDE-AE95C36194D7}"/>
              </a:ext>
            </a:extLst>
          </p:cNvPr>
          <p:cNvSpPr/>
          <p:nvPr/>
        </p:nvSpPr>
        <p:spPr>
          <a:xfrm>
            <a:off x="1771649" y="2847974"/>
            <a:ext cx="3505200" cy="2876551"/>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Rectangle 80">
            <a:extLst>
              <a:ext uri="{FF2B5EF4-FFF2-40B4-BE49-F238E27FC236}">
                <a16:creationId xmlns:a16="http://schemas.microsoft.com/office/drawing/2014/main" id="{86123FA0-1CAD-4FF8-862D-5720C1A0BC13}"/>
              </a:ext>
            </a:extLst>
          </p:cNvPr>
          <p:cNvSpPr/>
          <p:nvPr/>
        </p:nvSpPr>
        <p:spPr>
          <a:xfrm>
            <a:off x="2683669" y="3427810"/>
            <a:ext cx="1638300" cy="723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dirty="0"/>
              <a:t>Get-</a:t>
            </a:r>
            <a:r>
              <a:rPr lang="en-US" dirty="0" err="1"/>
              <a:t>SessionID</a:t>
            </a:r>
            <a:r>
              <a:rPr lang="en-US" dirty="0"/>
              <a:t> {… … …}</a:t>
            </a:r>
          </a:p>
        </p:txBody>
      </p:sp>
      <p:sp>
        <p:nvSpPr>
          <p:cNvPr id="82" name="Rectangle 81">
            <a:extLst>
              <a:ext uri="{FF2B5EF4-FFF2-40B4-BE49-F238E27FC236}">
                <a16:creationId xmlns:a16="http://schemas.microsoft.com/office/drawing/2014/main" id="{B88F68FB-D172-4594-88EF-B7AD55B6CCCF}"/>
              </a:ext>
            </a:extLst>
          </p:cNvPr>
          <p:cNvSpPr/>
          <p:nvPr/>
        </p:nvSpPr>
        <p:spPr>
          <a:xfrm>
            <a:off x="2683669" y="4651772"/>
            <a:ext cx="1638300" cy="723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dirty="0"/>
              <a:t>Get-</a:t>
            </a:r>
            <a:r>
              <a:rPr lang="en-US" dirty="0" err="1"/>
              <a:t>ApiUsers</a:t>
            </a:r>
            <a:r>
              <a:rPr lang="en-US" dirty="0"/>
              <a:t> </a:t>
            </a:r>
          </a:p>
          <a:p>
            <a:r>
              <a:rPr lang="en-US" dirty="0"/>
              <a:t>{… … …}</a:t>
            </a:r>
          </a:p>
        </p:txBody>
      </p:sp>
      <p:cxnSp>
        <p:nvCxnSpPr>
          <p:cNvPr id="83" name="Straight Arrow Connector 82">
            <a:extLst>
              <a:ext uri="{FF2B5EF4-FFF2-40B4-BE49-F238E27FC236}">
                <a16:creationId xmlns:a16="http://schemas.microsoft.com/office/drawing/2014/main" id="{A6BBD02E-0B98-4FB9-AA9B-FD9570A9DC4B}"/>
              </a:ext>
            </a:extLst>
          </p:cNvPr>
          <p:cNvCxnSpPr>
            <a:cxnSpLocks/>
            <a:stCxn id="81" idx="3"/>
            <a:endCxn id="28" idx="1"/>
          </p:cNvCxnSpPr>
          <p:nvPr/>
        </p:nvCxnSpPr>
        <p:spPr>
          <a:xfrm>
            <a:off x="4321969" y="3789760"/>
            <a:ext cx="954880" cy="77691"/>
          </a:xfrm>
          <a:prstGeom prst="straightConnector1">
            <a:avLst/>
          </a:prstGeom>
          <a:ln w="25400">
            <a:solidFill>
              <a:srgbClr val="0070C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8A5EF85-EE06-4D72-8812-9B5F7A7DD4AB}"/>
              </a:ext>
            </a:extLst>
          </p:cNvPr>
          <p:cNvCxnSpPr>
            <a:cxnSpLocks/>
            <a:stCxn id="81" idx="3"/>
          </p:cNvCxnSpPr>
          <p:nvPr/>
        </p:nvCxnSpPr>
        <p:spPr>
          <a:xfrm>
            <a:off x="4321969" y="3789760"/>
            <a:ext cx="954880" cy="764532"/>
          </a:xfrm>
          <a:prstGeom prst="straightConnector1">
            <a:avLst/>
          </a:prstGeom>
          <a:ln w="25400">
            <a:solidFill>
              <a:srgbClr val="0070C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0ACECF0-B8CF-46BC-A4BF-B9F51021E5D3}"/>
              </a:ext>
            </a:extLst>
          </p:cNvPr>
          <p:cNvCxnSpPr>
            <a:cxnSpLocks/>
            <a:stCxn id="82" idx="3"/>
          </p:cNvCxnSpPr>
          <p:nvPr/>
        </p:nvCxnSpPr>
        <p:spPr>
          <a:xfrm flipV="1">
            <a:off x="4321969" y="4151710"/>
            <a:ext cx="954880" cy="862012"/>
          </a:xfrm>
          <a:prstGeom prst="straightConnector1">
            <a:avLst/>
          </a:prstGeom>
          <a:ln w="25400">
            <a:solidFill>
              <a:srgbClr val="0070C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046A5F61-7359-4D21-A0AB-AAA2CB8738E4}"/>
              </a:ext>
            </a:extLst>
          </p:cNvPr>
          <p:cNvCxnSpPr>
            <a:cxnSpLocks/>
            <a:stCxn id="82" idx="3"/>
            <a:endCxn id="30" idx="1"/>
          </p:cNvCxnSpPr>
          <p:nvPr/>
        </p:nvCxnSpPr>
        <p:spPr>
          <a:xfrm flipV="1">
            <a:off x="4321969" y="4911629"/>
            <a:ext cx="954880" cy="102093"/>
          </a:xfrm>
          <a:prstGeom prst="straightConnector1">
            <a:avLst/>
          </a:prstGeom>
          <a:ln w="25400">
            <a:solidFill>
              <a:srgbClr val="0070C0"/>
            </a:solidFill>
            <a:prstDash val="soli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21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500"/>
                                        <p:tgtEl>
                                          <p:spTgt spid="5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left)">
                                      <p:cBhvr>
                                        <p:cTn id="23" dur="500"/>
                                        <p:tgtEl>
                                          <p:spTgt spid="54"/>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left)">
                                      <p:cBhvr>
                                        <p:cTn id="35" dur="500"/>
                                        <p:tgtEl>
                                          <p:spTgt spid="36"/>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left)">
                                      <p:cBhvr>
                                        <p:cTn id="39" dur="500"/>
                                        <p:tgtEl>
                                          <p:spTgt spid="3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wipe(left)">
                                      <p:cBhvr>
                                        <p:cTn id="47" dur="500"/>
                                        <p:tgtEl>
                                          <p:spTgt spid="8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fade">
                                      <p:cBhvr>
                                        <p:cTn id="52" dur="500"/>
                                        <p:tgtEl>
                                          <p:spTgt spid="81"/>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fade">
                                      <p:cBhvr>
                                        <p:cTn id="56" dur="500"/>
                                        <p:tgtEl>
                                          <p:spTgt spid="82"/>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wipe(left)">
                                      <p:cBhvr>
                                        <p:cTn id="64" dur="500"/>
                                        <p:tgtEl>
                                          <p:spTgt spid="86"/>
                                        </p:tgtEl>
                                      </p:cBhvr>
                                    </p:animEffect>
                                  </p:childTnLst>
                                </p:cTn>
                              </p:par>
                            </p:childTnLst>
                          </p:cTn>
                        </p:par>
                        <p:par>
                          <p:cTn id="65" fill="hold">
                            <p:stCondLst>
                              <p:cond delay="2000"/>
                            </p:stCondLst>
                            <p:childTnLst>
                              <p:par>
                                <p:cTn id="66" presetID="22" presetClass="entr" presetSubtype="8" fill="hold" nodeType="afterEffect">
                                  <p:stCondLst>
                                    <p:cond delay="0"/>
                                  </p:stCondLst>
                                  <p:childTnLst>
                                    <p:set>
                                      <p:cBhvr>
                                        <p:cTn id="67" dur="1" fill="hold">
                                          <p:stCondLst>
                                            <p:cond delay="0"/>
                                          </p:stCondLst>
                                        </p:cTn>
                                        <p:tgtEl>
                                          <p:spTgt spid="88"/>
                                        </p:tgtEl>
                                        <p:attrNameLst>
                                          <p:attrName>style.visibility</p:attrName>
                                        </p:attrNameLst>
                                      </p:cBhvr>
                                      <p:to>
                                        <p:strVal val="visible"/>
                                      </p:to>
                                    </p:set>
                                    <p:animEffect transition="in" filter="wipe(left)">
                                      <p:cBhvr>
                                        <p:cTn id="68" dur="500"/>
                                        <p:tgtEl>
                                          <p:spTgt spid="88"/>
                                        </p:tgtEl>
                                      </p:cBhvr>
                                    </p:animEffect>
                                  </p:childTnLst>
                                </p:cTn>
                              </p:par>
                            </p:childTnLst>
                          </p:cTn>
                        </p:par>
                        <p:par>
                          <p:cTn id="69" fill="hold">
                            <p:stCondLst>
                              <p:cond delay="2500"/>
                            </p:stCondLst>
                            <p:childTnLst>
                              <p:par>
                                <p:cTn id="70" presetID="22" presetClass="entr" presetSubtype="8" fill="hold" nodeType="after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fade">
                                      <p:cBhvr>
                                        <p:cTn id="77" dur="500"/>
                                        <p:tgtEl>
                                          <p:spTgt spid="61"/>
                                        </p:tgtEl>
                                      </p:cBhvr>
                                    </p:animEffect>
                                  </p:childTnLst>
                                </p:cTn>
                              </p:par>
                            </p:childTnLst>
                          </p:cTn>
                        </p:par>
                        <p:par>
                          <p:cTn id="78" fill="hold">
                            <p:stCondLst>
                              <p:cond delay="500"/>
                            </p:stCondLst>
                            <p:childTnLst>
                              <p:par>
                                <p:cTn id="79" presetID="22" presetClass="entr" presetSubtype="2" fill="hold" nodeType="after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wipe(right)">
                                      <p:cBhvr>
                                        <p:cTn id="81" dur="500"/>
                                        <p:tgtEl>
                                          <p:spTgt spid="71"/>
                                        </p:tgtEl>
                                      </p:cBhvr>
                                    </p:animEffect>
                                  </p:childTnLst>
                                </p:cTn>
                              </p:par>
                            </p:childTnLst>
                          </p:cTn>
                        </p:par>
                        <p:par>
                          <p:cTn id="82" fill="hold">
                            <p:stCondLst>
                              <p:cond delay="1000"/>
                            </p:stCondLst>
                            <p:childTnLst>
                              <p:par>
                                <p:cTn id="83" presetID="22" presetClass="entr" presetSubtype="2" fill="hold" nodeType="afterEffect">
                                  <p:stCondLst>
                                    <p:cond delay="0"/>
                                  </p:stCondLst>
                                  <p:childTnLst>
                                    <p:set>
                                      <p:cBhvr>
                                        <p:cTn id="84" dur="1" fill="hold">
                                          <p:stCondLst>
                                            <p:cond delay="0"/>
                                          </p:stCondLst>
                                        </p:cTn>
                                        <p:tgtEl>
                                          <p:spTgt spid="68"/>
                                        </p:tgtEl>
                                        <p:attrNameLst>
                                          <p:attrName>style.visibility</p:attrName>
                                        </p:attrNameLst>
                                      </p:cBhvr>
                                      <p:to>
                                        <p:strVal val="visible"/>
                                      </p:to>
                                    </p:set>
                                    <p:animEffect transition="in" filter="wipe(right)">
                                      <p:cBhvr>
                                        <p:cTn id="85" dur="500"/>
                                        <p:tgtEl>
                                          <p:spTgt spid="68"/>
                                        </p:tgtEl>
                                      </p:cBhvr>
                                    </p:animEffect>
                                  </p:childTnLst>
                                </p:cTn>
                              </p:par>
                            </p:childTnLst>
                          </p:cTn>
                        </p:par>
                        <p:par>
                          <p:cTn id="86" fill="hold">
                            <p:stCondLst>
                              <p:cond delay="1500"/>
                            </p:stCondLst>
                            <p:childTnLst>
                              <p:par>
                                <p:cTn id="87" presetID="10" presetClass="entr" presetSubtype="0" fill="hold" grpId="0" nodeType="after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fade">
                                      <p:cBhvr>
                                        <p:cTn id="89" dur="500"/>
                                        <p:tgtEl>
                                          <p:spTgt spid="76"/>
                                        </p:tgtEl>
                                      </p:cBhvr>
                                    </p:animEffect>
                                  </p:childTnLst>
                                </p:cTn>
                              </p:par>
                            </p:childTnLst>
                          </p:cTn>
                        </p:par>
                        <p:par>
                          <p:cTn id="90" fill="hold">
                            <p:stCondLst>
                              <p:cond delay="2000"/>
                            </p:stCondLst>
                            <p:childTnLst>
                              <p:par>
                                <p:cTn id="91" presetID="10" presetClass="entr" presetSubtype="0" fill="hold" grpId="0" nodeType="after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fade">
                                      <p:cBhvr>
                                        <p:cTn id="9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6" grpId="0" animBg="1"/>
      <p:bldP spid="35" grpId="0" animBg="1"/>
      <p:bldP spid="27" grpId="0" animBg="1"/>
      <p:bldP spid="28" grpId="0" animBg="1"/>
      <p:bldP spid="30" grpId="0" animBg="1"/>
      <p:bldP spid="56" grpId="0" animBg="1"/>
      <p:bldP spid="57" grpId="0" animBg="1"/>
      <p:bldP spid="61" grpId="0" animBg="1"/>
      <p:bldP spid="80" grpId="0" animBg="1"/>
      <p:bldP spid="81" grpId="0" animBg="1"/>
      <p:bldP spid="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74E1-476C-4187-82D0-4B3D3069E506}"/>
              </a:ext>
            </a:extLst>
          </p:cNvPr>
          <p:cNvSpPr>
            <a:spLocks noGrp="1"/>
          </p:cNvSpPr>
          <p:nvPr>
            <p:ph type="title"/>
          </p:nvPr>
        </p:nvSpPr>
        <p:spPr/>
        <p:txBody>
          <a:bodyPr/>
          <a:lstStyle/>
          <a:p>
            <a:r>
              <a:rPr lang="en-US" dirty="0"/>
              <a:t>HRPSUG Road Map</a:t>
            </a:r>
          </a:p>
        </p:txBody>
      </p:sp>
      <p:sp>
        <p:nvSpPr>
          <p:cNvPr id="3" name="Content Placeholder 2">
            <a:extLst>
              <a:ext uri="{FF2B5EF4-FFF2-40B4-BE49-F238E27FC236}">
                <a16:creationId xmlns:a16="http://schemas.microsoft.com/office/drawing/2014/main" id="{ACF12701-F1F0-496D-BB8B-2E5F56E00107}"/>
              </a:ext>
            </a:extLst>
          </p:cNvPr>
          <p:cNvSpPr>
            <a:spLocks noGrp="1"/>
          </p:cNvSpPr>
          <p:nvPr>
            <p:ph sz="half" idx="1"/>
          </p:nvPr>
        </p:nvSpPr>
        <p:spPr/>
        <p:txBody>
          <a:bodyPr>
            <a:normAutofit/>
          </a:bodyPr>
          <a:lstStyle/>
          <a:p>
            <a:r>
              <a:rPr lang="en-US" dirty="0"/>
              <a:t>When:  2</a:t>
            </a:r>
            <a:r>
              <a:rPr lang="en-US" baseline="30000" dirty="0"/>
              <a:t>nd</a:t>
            </a:r>
            <a:r>
              <a:rPr lang="en-US" dirty="0"/>
              <a:t> Wednesday each Month</a:t>
            </a:r>
          </a:p>
          <a:p>
            <a:r>
              <a:rPr lang="en-US" dirty="0"/>
              <a:t>Where: ODU Innovation Center</a:t>
            </a:r>
          </a:p>
          <a:p>
            <a:r>
              <a:rPr lang="en-US" dirty="0"/>
              <a:t>Who: Steve, Dave, You guys</a:t>
            </a:r>
          </a:p>
          <a:p>
            <a:r>
              <a:rPr lang="en-US" dirty="0"/>
              <a:t>What: PowerShell stuff</a:t>
            </a:r>
          </a:p>
        </p:txBody>
      </p:sp>
      <p:sp>
        <p:nvSpPr>
          <p:cNvPr id="4" name="Content Placeholder 3">
            <a:extLst>
              <a:ext uri="{FF2B5EF4-FFF2-40B4-BE49-F238E27FC236}">
                <a16:creationId xmlns:a16="http://schemas.microsoft.com/office/drawing/2014/main" id="{AD3FD43D-40D4-46BD-B772-6BE14FAC9DC3}"/>
              </a:ext>
            </a:extLst>
          </p:cNvPr>
          <p:cNvSpPr>
            <a:spLocks noGrp="1"/>
          </p:cNvSpPr>
          <p:nvPr>
            <p:ph sz="half" idx="2"/>
          </p:nvPr>
        </p:nvSpPr>
        <p:spPr/>
        <p:txBody>
          <a:bodyPr/>
          <a:lstStyle/>
          <a:p>
            <a:r>
              <a:rPr lang="en-US" dirty="0"/>
              <a:t>Why:</a:t>
            </a:r>
          </a:p>
          <a:p>
            <a:pPr lvl="1"/>
            <a:r>
              <a:rPr lang="en-US" dirty="0"/>
              <a:t>Share and discuss ideas and experiences</a:t>
            </a:r>
          </a:p>
          <a:p>
            <a:pPr lvl="1"/>
            <a:r>
              <a:rPr lang="en-US" dirty="0"/>
              <a:t>Solve problems as a team</a:t>
            </a:r>
          </a:p>
          <a:p>
            <a:pPr lvl="1"/>
            <a:r>
              <a:rPr lang="en-US" dirty="0"/>
              <a:t>News and Events</a:t>
            </a:r>
          </a:p>
          <a:p>
            <a:pPr lvl="1"/>
            <a:r>
              <a:rPr lang="en-US" dirty="0"/>
              <a:t>Learn!</a:t>
            </a:r>
          </a:p>
          <a:p>
            <a:endParaRPr lang="en-US" dirty="0"/>
          </a:p>
        </p:txBody>
      </p:sp>
    </p:spTree>
    <p:extLst>
      <p:ext uri="{BB962C8B-B14F-4D97-AF65-F5344CB8AC3E}">
        <p14:creationId xmlns:p14="http://schemas.microsoft.com/office/powerpoint/2010/main" val="289402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 calcmode="lin" valueType="num">
                                      <p:cBhvr additive="base">
                                        <p:cTn id="24"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additive="base">
                                        <p:cTn id="29"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2" fill="hold" nodeType="after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 calcmode="lin" valueType="num">
                                      <p:cBhvr additive="base">
                                        <p:cTn id="34"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2" presetClass="entr" presetSubtype="2" fill="hold" nodeType="after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 calcmode="lin" valueType="num">
                                      <p:cBhvr additive="base">
                                        <p:cTn id="39"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 presetClass="entr" presetSubtype="2" fill="hold" nodeType="after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 calcmode="lin" valueType="num">
                                      <p:cBhvr additive="base">
                                        <p:cTn id="44"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42F2-3B8A-4A67-B925-226A33AA62E1}"/>
              </a:ext>
            </a:extLst>
          </p:cNvPr>
          <p:cNvSpPr>
            <a:spLocks noGrp="1"/>
          </p:cNvSpPr>
          <p:nvPr>
            <p:ph type="title"/>
          </p:nvPr>
        </p:nvSpPr>
        <p:spPr/>
        <p:txBody>
          <a:bodyPr/>
          <a:lstStyle/>
          <a:p>
            <a:r>
              <a:rPr lang="en-US" dirty="0"/>
              <a:t>Conclusion</a:t>
            </a:r>
          </a:p>
        </p:txBody>
      </p:sp>
      <p:sp>
        <p:nvSpPr>
          <p:cNvPr id="26" name="Content Placeholder 25">
            <a:extLst>
              <a:ext uri="{FF2B5EF4-FFF2-40B4-BE49-F238E27FC236}">
                <a16:creationId xmlns:a16="http://schemas.microsoft.com/office/drawing/2014/main" id="{9361CD82-D44A-4DC3-9875-29DDD2502EC2}"/>
              </a:ext>
            </a:extLst>
          </p:cNvPr>
          <p:cNvSpPr>
            <a:spLocks noGrp="1"/>
          </p:cNvSpPr>
          <p:nvPr>
            <p:ph idx="1"/>
          </p:nvPr>
        </p:nvSpPr>
        <p:spPr/>
        <p:txBody>
          <a:bodyPr>
            <a:normAutofit fontScale="92500" lnSpcReduction="10000"/>
          </a:bodyPr>
          <a:lstStyle/>
          <a:p>
            <a:r>
              <a:rPr lang="en-US" dirty="0"/>
              <a:t>Be clear and consistent </a:t>
            </a:r>
          </a:p>
          <a:p>
            <a:pPr lvl="1"/>
            <a:r>
              <a:rPr lang="en-US" dirty="0"/>
              <a:t>Naming conventions. Comments.</a:t>
            </a:r>
          </a:p>
          <a:p>
            <a:r>
              <a:rPr lang="en-US" dirty="0"/>
              <a:t>Assume the worst </a:t>
            </a:r>
          </a:p>
          <a:p>
            <a:pPr lvl="1"/>
            <a:r>
              <a:rPr lang="en-US" dirty="0"/>
              <a:t>How could it break?  What could it damage?</a:t>
            </a:r>
          </a:p>
          <a:p>
            <a:r>
              <a:rPr lang="en-US" dirty="0"/>
              <a:t>Explain the problem</a:t>
            </a:r>
          </a:p>
          <a:p>
            <a:pPr lvl="1"/>
            <a:r>
              <a:rPr lang="en-US" dirty="0"/>
              <a:t>What happened?  Why?</a:t>
            </a:r>
          </a:p>
          <a:p>
            <a:r>
              <a:rPr lang="en-US" dirty="0"/>
              <a:t>Protect against mistakes and failures</a:t>
            </a:r>
          </a:p>
          <a:p>
            <a:pPr lvl="1"/>
            <a:r>
              <a:rPr lang="en-US" dirty="0"/>
              <a:t>What could go wrong?  Stop, or keep going?</a:t>
            </a:r>
          </a:p>
          <a:p>
            <a:r>
              <a:rPr lang="en-US" dirty="0"/>
              <a:t>Think ahead </a:t>
            </a:r>
          </a:p>
          <a:p>
            <a:pPr lvl="1"/>
            <a:r>
              <a:rPr lang="en-US" dirty="0"/>
              <a:t>Future needs.  Reusable pieces</a:t>
            </a:r>
          </a:p>
        </p:txBody>
      </p:sp>
      <p:sp>
        <p:nvSpPr>
          <p:cNvPr id="27" name="Content Placeholder 2">
            <a:extLst>
              <a:ext uri="{FF2B5EF4-FFF2-40B4-BE49-F238E27FC236}">
                <a16:creationId xmlns:a16="http://schemas.microsoft.com/office/drawing/2014/main" id="{35B7B35E-AC06-49D7-9CAC-796A3B480102}"/>
              </a:ext>
            </a:extLst>
          </p:cNvPr>
          <p:cNvSpPr txBox="1">
            <a:spLocks/>
          </p:cNvSpPr>
          <p:nvPr/>
        </p:nvSpPr>
        <p:spPr>
          <a:xfrm>
            <a:off x="8240486" y="2999015"/>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dirty="0"/>
              <a:t>Making things clearer</a:t>
            </a:r>
          </a:p>
          <a:p>
            <a:r>
              <a:rPr lang="en-US" sz="1400" dirty="0"/>
              <a:t>Unexpected inputs</a:t>
            </a:r>
          </a:p>
          <a:p>
            <a:r>
              <a:rPr lang="en-US" sz="1400" dirty="0"/>
              <a:t>What happened?</a:t>
            </a:r>
          </a:p>
          <a:p>
            <a:r>
              <a:rPr lang="en-US" sz="1400" dirty="0"/>
              <a:t>Defensive coding</a:t>
            </a:r>
          </a:p>
          <a:p>
            <a:r>
              <a:rPr lang="en-US" sz="1400" dirty="0"/>
              <a:t>Modular coding</a:t>
            </a:r>
          </a:p>
        </p:txBody>
      </p:sp>
    </p:spTree>
    <p:extLst>
      <p:ext uri="{BB962C8B-B14F-4D97-AF65-F5344CB8AC3E}">
        <p14:creationId xmlns:p14="http://schemas.microsoft.com/office/powerpoint/2010/main" val="2373143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EAFB-EDFF-4DF2-8546-F2F65C595016}"/>
              </a:ext>
            </a:extLst>
          </p:cNvPr>
          <p:cNvSpPr>
            <a:spLocks noGrp="1"/>
          </p:cNvSpPr>
          <p:nvPr>
            <p:ph type="ctrTitle"/>
          </p:nvPr>
        </p:nvSpPr>
        <p:spPr>
          <a:xfrm>
            <a:off x="2122715" y="4916518"/>
            <a:ext cx="3736095" cy="1172938"/>
          </a:xfrm>
        </p:spPr>
        <p:txBody>
          <a:bodyPr/>
          <a:lstStyle/>
          <a:p>
            <a:pPr algn="r"/>
            <a:r>
              <a:rPr lang="en-US" dirty="0">
                <a:solidFill>
                  <a:schemeClr val="bg1">
                    <a:lumMod val="75000"/>
                  </a:schemeClr>
                </a:solidFill>
              </a:rPr>
              <a:t>HRPSUG</a:t>
            </a:r>
          </a:p>
        </p:txBody>
      </p:sp>
      <p:sp>
        <p:nvSpPr>
          <p:cNvPr id="3" name="Subtitle 2">
            <a:extLst>
              <a:ext uri="{FF2B5EF4-FFF2-40B4-BE49-F238E27FC236}">
                <a16:creationId xmlns:a16="http://schemas.microsoft.com/office/drawing/2014/main" id="{7288F993-DCF5-4E95-8636-AC235C2D5703}"/>
              </a:ext>
            </a:extLst>
          </p:cNvPr>
          <p:cNvSpPr>
            <a:spLocks noGrp="1"/>
          </p:cNvSpPr>
          <p:nvPr>
            <p:ph type="subTitle" idx="1"/>
          </p:nvPr>
        </p:nvSpPr>
        <p:spPr>
          <a:xfrm>
            <a:off x="4103539" y="2520166"/>
            <a:ext cx="3736095" cy="1676155"/>
          </a:xfrm>
        </p:spPr>
        <p:txBody>
          <a:bodyPr>
            <a:normAutofit/>
          </a:bodyPr>
          <a:lstStyle/>
          <a:p>
            <a:r>
              <a:rPr lang="en-US" sz="54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66636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7759-8458-4465-B40F-EB381F1F1EFC}"/>
              </a:ext>
            </a:extLst>
          </p:cNvPr>
          <p:cNvSpPr>
            <a:spLocks noGrp="1"/>
          </p:cNvSpPr>
          <p:nvPr>
            <p:ph type="title"/>
          </p:nvPr>
        </p:nvSpPr>
        <p:spPr/>
        <p:txBody>
          <a:bodyPr/>
          <a:lstStyle/>
          <a:p>
            <a:r>
              <a:rPr lang="en-US" dirty="0"/>
              <a:t>HRPSUG Communications</a:t>
            </a:r>
          </a:p>
        </p:txBody>
      </p:sp>
      <p:sp>
        <p:nvSpPr>
          <p:cNvPr id="3" name="Content Placeholder 2">
            <a:extLst>
              <a:ext uri="{FF2B5EF4-FFF2-40B4-BE49-F238E27FC236}">
                <a16:creationId xmlns:a16="http://schemas.microsoft.com/office/drawing/2014/main" id="{2645BF3B-5E70-4D0E-9D9A-DB21BDCC660A}"/>
              </a:ext>
            </a:extLst>
          </p:cNvPr>
          <p:cNvSpPr>
            <a:spLocks noGrp="1"/>
          </p:cNvSpPr>
          <p:nvPr>
            <p:ph idx="1"/>
          </p:nvPr>
        </p:nvSpPr>
        <p:spPr/>
        <p:txBody>
          <a:bodyPr>
            <a:normAutofit/>
          </a:bodyPr>
          <a:lstStyle/>
          <a:p>
            <a:r>
              <a:rPr lang="en-US" dirty="0"/>
              <a:t>Meetup = </a:t>
            </a:r>
            <a:r>
              <a:rPr lang="en-US" dirty="0">
                <a:hlinkClick r:id="rId2"/>
              </a:rPr>
              <a:t>https://www.meetup.com/Hampton-Roads-Cloud-Meetup</a:t>
            </a:r>
            <a:r>
              <a:rPr lang="en-US" dirty="0"/>
              <a:t> </a:t>
            </a:r>
          </a:p>
          <a:p>
            <a:r>
              <a:rPr lang="en-US" dirty="0"/>
              <a:t>Facebook = Hampton Roads Cloud Group </a:t>
            </a:r>
            <a:r>
              <a:rPr lang="en-US" dirty="0">
                <a:solidFill>
                  <a:schemeClr val="accent2">
                    <a:lumMod val="75000"/>
                  </a:schemeClr>
                </a:solidFill>
              </a:rPr>
              <a:t>(</a:t>
            </a:r>
            <a:r>
              <a:rPr lang="en-US" i="1" dirty="0">
                <a:solidFill>
                  <a:schemeClr val="accent2">
                    <a:lumMod val="75000"/>
                  </a:schemeClr>
                </a:solidFill>
              </a:rPr>
              <a:t>do we need a page?</a:t>
            </a:r>
            <a:r>
              <a:rPr lang="en-US" dirty="0">
                <a:solidFill>
                  <a:schemeClr val="accent2">
                    <a:lumMod val="75000"/>
                  </a:schemeClr>
                </a:solidFill>
              </a:rPr>
              <a:t>)</a:t>
            </a:r>
          </a:p>
          <a:p>
            <a:r>
              <a:rPr lang="en-US" dirty="0"/>
              <a:t>GitHub = </a:t>
            </a:r>
            <a:r>
              <a:rPr lang="en-US" dirty="0">
                <a:hlinkClick r:id="rId3"/>
              </a:rPr>
              <a:t>https://github.com/hrcloudgit</a:t>
            </a:r>
            <a:r>
              <a:rPr lang="en-US" dirty="0"/>
              <a:t> </a:t>
            </a:r>
          </a:p>
          <a:p>
            <a:r>
              <a:rPr lang="en-US" dirty="0"/>
              <a:t>Slack = HR Cloud Group / powershell channel</a:t>
            </a:r>
          </a:p>
          <a:p>
            <a:r>
              <a:rPr lang="en-US" dirty="0"/>
              <a:t>Twitter = </a:t>
            </a:r>
            <a:r>
              <a:rPr lang="en-US" dirty="0">
                <a:solidFill>
                  <a:schemeClr val="accent6">
                    <a:lumMod val="75000"/>
                  </a:schemeClr>
                </a:solidFill>
              </a:rPr>
              <a:t>#</a:t>
            </a:r>
            <a:r>
              <a:rPr lang="en-US" dirty="0" err="1">
                <a:solidFill>
                  <a:schemeClr val="accent6">
                    <a:lumMod val="75000"/>
                  </a:schemeClr>
                </a:solidFill>
              </a:rPr>
              <a:t>hrpsug</a:t>
            </a:r>
            <a:endParaRPr lang="en-US" dirty="0"/>
          </a:p>
          <a:p>
            <a:r>
              <a:rPr lang="en-US" dirty="0"/>
              <a:t>Other?</a:t>
            </a:r>
          </a:p>
        </p:txBody>
      </p:sp>
    </p:spTree>
    <p:extLst>
      <p:ext uri="{BB962C8B-B14F-4D97-AF65-F5344CB8AC3E}">
        <p14:creationId xmlns:p14="http://schemas.microsoft.com/office/powerpoint/2010/main" val="127628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E862-C93F-4901-B5A1-7DD3A9FD0CC9}"/>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B4A09132-B4E8-43F5-A915-4E008C471F75}"/>
              </a:ext>
            </a:extLst>
          </p:cNvPr>
          <p:cNvSpPr>
            <a:spLocks noGrp="1"/>
          </p:cNvSpPr>
          <p:nvPr>
            <p:ph idx="1"/>
          </p:nvPr>
        </p:nvSpPr>
        <p:spPr/>
        <p:txBody>
          <a:bodyPr/>
          <a:lstStyle/>
          <a:p>
            <a:r>
              <a:rPr lang="en-US" dirty="0"/>
              <a:t>David Stein. Consultant. Coffee drinker.  Destroyer of jokes</a:t>
            </a:r>
          </a:p>
          <a:p>
            <a:r>
              <a:rPr lang="en-US" dirty="0"/>
              <a:t>I like coding</a:t>
            </a:r>
          </a:p>
          <a:p>
            <a:r>
              <a:rPr lang="en-US" dirty="0"/>
              <a:t>Sr. Lead Consultant for Catapult Systems</a:t>
            </a:r>
          </a:p>
          <a:p>
            <a:r>
              <a:rPr lang="en-US" dirty="0"/>
              <a:t>My employer does not condone my stupid jokes or bad taste in things</a:t>
            </a:r>
          </a:p>
          <a:p>
            <a:r>
              <a:rPr lang="en-US" dirty="0"/>
              <a:t>I hate talking about myself</a:t>
            </a:r>
          </a:p>
          <a:p>
            <a:r>
              <a:rPr lang="en-US" dirty="0"/>
              <a:t>I hate hearing myself talking about hating talking about myself</a:t>
            </a:r>
          </a:p>
        </p:txBody>
      </p:sp>
    </p:spTree>
    <p:extLst>
      <p:ext uri="{BB962C8B-B14F-4D97-AF65-F5344CB8AC3E}">
        <p14:creationId xmlns:p14="http://schemas.microsoft.com/office/powerpoint/2010/main" val="403004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7DD3-05E4-4D96-8C03-DCF47E6F1588}"/>
              </a:ext>
            </a:extLst>
          </p:cNvPr>
          <p:cNvSpPr>
            <a:spLocks noGrp="1"/>
          </p:cNvSpPr>
          <p:nvPr>
            <p:ph type="title"/>
          </p:nvPr>
        </p:nvSpPr>
        <p:spPr/>
        <p:txBody>
          <a:bodyPr/>
          <a:lstStyle/>
          <a:p>
            <a:r>
              <a:rPr lang="en-US" dirty="0"/>
              <a:t>Stooopid Proof Your PowerShell Scripts</a:t>
            </a:r>
          </a:p>
        </p:txBody>
      </p:sp>
      <p:sp>
        <p:nvSpPr>
          <p:cNvPr id="3" name="Content Placeholder 2">
            <a:extLst>
              <a:ext uri="{FF2B5EF4-FFF2-40B4-BE49-F238E27FC236}">
                <a16:creationId xmlns:a16="http://schemas.microsoft.com/office/drawing/2014/main" id="{DBA73D5D-E692-4EA0-A7B1-6BDC1FCD0E5A}"/>
              </a:ext>
            </a:extLst>
          </p:cNvPr>
          <p:cNvSpPr>
            <a:spLocks noGrp="1"/>
          </p:cNvSpPr>
          <p:nvPr>
            <p:ph idx="1"/>
          </p:nvPr>
        </p:nvSpPr>
        <p:spPr/>
        <p:txBody>
          <a:bodyPr/>
          <a:lstStyle/>
          <a:p>
            <a:r>
              <a:rPr lang="en-US" dirty="0"/>
              <a:t>Accidents</a:t>
            </a:r>
          </a:p>
          <a:p>
            <a:r>
              <a:rPr lang="en-US" dirty="0"/>
              <a:t>Confusing Names</a:t>
            </a:r>
          </a:p>
          <a:p>
            <a:r>
              <a:rPr lang="en-US" dirty="0"/>
              <a:t>Confusing Interfaces</a:t>
            </a:r>
          </a:p>
          <a:p>
            <a:r>
              <a:rPr lang="en-US" dirty="0"/>
              <a:t>Bad Assumptions</a:t>
            </a:r>
          </a:p>
          <a:p>
            <a:r>
              <a:rPr lang="en-US" dirty="0"/>
              <a:t>Pre-9/11 Security</a:t>
            </a:r>
          </a:p>
          <a:p>
            <a:r>
              <a:rPr lang="en-US" dirty="0"/>
              <a:t>Shortsightedness</a:t>
            </a:r>
          </a:p>
        </p:txBody>
      </p:sp>
      <p:pic>
        <p:nvPicPr>
          <p:cNvPr id="1026" name="Picture 2" descr="Image result for frustrated programmer">
            <a:extLst>
              <a:ext uri="{FF2B5EF4-FFF2-40B4-BE49-F238E27FC236}">
                <a16:creationId xmlns:a16="http://schemas.microsoft.com/office/drawing/2014/main" id="{5276F8E2-4C1E-4162-8E9D-C9DF0E366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113" y="2171700"/>
            <a:ext cx="5598161" cy="26241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E9F19B-0D74-4F8B-9093-EF0EC21E969B}"/>
              </a:ext>
            </a:extLst>
          </p:cNvPr>
          <p:cNvSpPr txBox="1"/>
          <p:nvPr/>
        </p:nvSpPr>
        <p:spPr>
          <a:xfrm>
            <a:off x="1371600" y="1785257"/>
            <a:ext cx="879151" cy="369332"/>
          </a:xfrm>
          <a:prstGeom prst="rect">
            <a:avLst/>
          </a:prstGeom>
          <a:noFill/>
        </p:spPr>
        <p:txBody>
          <a:bodyPr wrap="none" rtlCol="0">
            <a:spAutoFit/>
          </a:bodyPr>
          <a:lstStyle/>
          <a:p>
            <a:r>
              <a:rPr lang="en-US" b="1" dirty="0"/>
              <a:t>Why?…</a:t>
            </a:r>
          </a:p>
        </p:txBody>
      </p:sp>
    </p:spTree>
    <p:extLst>
      <p:ext uri="{BB962C8B-B14F-4D97-AF65-F5344CB8AC3E}">
        <p14:creationId xmlns:p14="http://schemas.microsoft.com/office/powerpoint/2010/main" val="237227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7DD3-05E4-4D96-8C03-DCF47E6F1588}"/>
              </a:ext>
            </a:extLst>
          </p:cNvPr>
          <p:cNvSpPr>
            <a:spLocks noGrp="1"/>
          </p:cNvSpPr>
          <p:nvPr>
            <p:ph type="title"/>
          </p:nvPr>
        </p:nvSpPr>
        <p:spPr/>
        <p:txBody>
          <a:bodyPr/>
          <a:lstStyle/>
          <a:p>
            <a:r>
              <a:rPr lang="en-US" dirty="0"/>
              <a:t>Stooopid Proof Your PowerShell Scripts</a:t>
            </a:r>
          </a:p>
        </p:txBody>
      </p:sp>
      <p:sp>
        <p:nvSpPr>
          <p:cNvPr id="3" name="Content Placeholder 2">
            <a:extLst>
              <a:ext uri="{FF2B5EF4-FFF2-40B4-BE49-F238E27FC236}">
                <a16:creationId xmlns:a16="http://schemas.microsoft.com/office/drawing/2014/main" id="{DBA73D5D-E692-4EA0-A7B1-6BDC1FCD0E5A}"/>
              </a:ext>
            </a:extLst>
          </p:cNvPr>
          <p:cNvSpPr>
            <a:spLocks noGrp="1"/>
          </p:cNvSpPr>
          <p:nvPr>
            <p:ph idx="1"/>
          </p:nvPr>
        </p:nvSpPr>
        <p:spPr/>
        <p:txBody>
          <a:bodyPr/>
          <a:lstStyle/>
          <a:p>
            <a:r>
              <a:rPr lang="en-US" dirty="0"/>
              <a:t>Making things clearer</a:t>
            </a:r>
          </a:p>
          <a:p>
            <a:r>
              <a:rPr lang="en-US" dirty="0"/>
              <a:t>Unexpected inputs</a:t>
            </a:r>
          </a:p>
          <a:p>
            <a:r>
              <a:rPr lang="en-US" dirty="0"/>
              <a:t>What happened?</a:t>
            </a:r>
          </a:p>
          <a:p>
            <a:r>
              <a:rPr lang="en-US" dirty="0"/>
              <a:t>Defensive coding</a:t>
            </a:r>
          </a:p>
          <a:p>
            <a:r>
              <a:rPr lang="en-US" dirty="0"/>
              <a:t>Modular coding</a:t>
            </a:r>
          </a:p>
        </p:txBody>
      </p:sp>
      <p:pic>
        <p:nvPicPr>
          <p:cNvPr id="1026" name="Picture 2" descr="Image result for frustrated programmer">
            <a:extLst>
              <a:ext uri="{FF2B5EF4-FFF2-40B4-BE49-F238E27FC236}">
                <a16:creationId xmlns:a16="http://schemas.microsoft.com/office/drawing/2014/main" id="{5276F8E2-4C1E-4162-8E9D-C9DF0E366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113" y="2171700"/>
            <a:ext cx="5598161" cy="26241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29681F-BBF4-42F6-B7B4-6375EBFA4F7E}"/>
              </a:ext>
            </a:extLst>
          </p:cNvPr>
          <p:cNvSpPr txBox="1"/>
          <p:nvPr/>
        </p:nvSpPr>
        <p:spPr>
          <a:xfrm>
            <a:off x="1371600" y="1785257"/>
            <a:ext cx="2732223" cy="369332"/>
          </a:xfrm>
          <a:prstGeom prst="rect">
            <a:avLst/>
          </a:prstGeom>
          <a:noFill/>
        </p:spPr>
        <p:txBody>
          <a:bodyPr wrap="none" rtlCol="0">
            <a:spAutoFit/>
          </a:bodyPr>
          <a:lstStyle/>
          <a:p>
            <a:r>
              <a:rPr lang="en-US" b="1" dirty="0"/>
              <a:t>Scenarios and examples…</a:t>
            </a:r>
          </a:p>
        </p:txBody>
      </p:sp>
    </p:spTree>
    <p:extLst>
      <p:ext uri="{BB962C8B-B14F-4D97-AF65-F5344CB8AC3E}">
        <p14:creationId xmlns:p14="http://schemas.microsoft.com/office/powerpoint/2010/main" val="371996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Making Things Clearer</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idx="1"/>
          </p:nvPr>
        </p:nvSpPr>
        <p:spPr/>
        <p:txBody>
          <a:bodyPr/>
          <a:lstStyle/>
          <a:p>
            <a:r>
              <a:rPr lang="en-US" dirty="0"/>
              <a:t>Examples:</a:t>
            </a:r>
          </a:p>
          <a:p>
            <a:pPr lvl="1"/>
            <a:r>
              <a:rPr lang="en-US" dirty="0"/>
              <a:t>Confusing UI prompts</a:t>
            </a:r>
          </a:p>
          <a:p>
            <a:pPr lvl="1"/>
            <a:r>
              <a:rPr lang="en-US" dirty="0"/>
              <a:t>Confusing CLI parameters (-PN vs. –</a:t>
            </a:r>
            <a:r>
              <a:rPr lang="en-US" dirty="0" err="1"/>
              <a:t>PropertyName</a:t>
            </a:r>
            <a:r>
              <a:rPr lang="en-US" dirty="0"/>
              <a:t>)</a:t>
            </a:r>
          </a:p>
          <a:p>
            <a:pPr lvl="1"/>
            <a:r>
              <a:rPr lang="en-US" dirty="0"/>
              <a:t>Confusing Script, Function and Variable names</a:t>
            </a:r>
          </a:p>
          <a:p>
            <a:pPr lvl="1"/>
            <a:r>
              <a:rPr lang="en-US" dirty="0"/>
              <a:t>Lack of Documentation (Help information)</a:t>
            </a:r>
          </a:p>
          <a:p>
            <a:pPr lvl="1"/>
            <a:r>
              <a:rPr lang="en-US" dirty="0"/>
              <a:t>Lack of Examples in Documentation </a:t>
            </a:r>
          </a:p>
          <a:p>
            <a:r>
              <a:rPr lang="en-US" dirty="0"/>
              <a:t>“</a:t>
            </a:r>
            <a:r>
              <a:rPr lang="en-US" dirty="0">
                <a:solidFill>
                  <a:srgbClr val="00B0F0"/>
                </a:solidFill>
              </a:rPr>
              <a:t>Enter Department</a:t>
            </a:r>
            <a:r>
              <a:rPr lang="en-US" dirty="0"/>
              <a:t>: _” instead of “</a:t>
            </a:r>
            <a:r>
              <a:rPr lang="en-US" dirty="0">
                <a:solidFill>
                  <a:srgbClr val="C00000"/>
                </a:solidFill>
              </a:rPr>
              <a:t>Enter Department Number</a:t>
            </a:r>
            <a:r>
              <a:rPr lang="en-US" dirty="0"/>
              <a:t>: _”</a:t>
            </a:r>
          </a:p>
          <a:p>
            <a:r>
              <a:rPr lang="en-US" dirty="0">
                <a:solidFill>
                  <a:srgbClr val="00B0F0"/>
                </a:solidFill>
              </a:rPr>
              <a:t>$Item </a:t>
            </a:r>
            <a:r>
              <a:rPr lang="en-US" dirty="0"/>
              <a:t>instead of </a:t>
            </a:r>
            <a:r>
              <a:rPr lang="en-US" dirty="0">
                <a:solidFill>
                  <a:srgbClr val="C00000"/>
                </a:solidFill>
              </a:rPr>
              <a:t>$</a:t>
            </a:r>
            <a:r>
              <a:rPr lang="en-US" dirty="0" err="1">
                <a:solidFill>
                  <a:srgbClr val="C00000"/>
                </a:solidFill>
              </a:rPr>
              <a:t>CatalogItem</a:t>
            </a:r>
            <a:r>
              <a:rPr lang="en-US" dirty="0">
                <a:solidFill>
                  <a:srgbClr val="C00000"/>
                </a:solidFill>
              </a:rPr>
              <a:t> </a:t>
            </a:r>
            <a:r>
              <a:rPr lang="en-US" dirty="0"/>
              <a:t>or </a:t>
            </a:r>
            <a:r>
              <a:rPr lang="en-US" dirty="0">
                <a:solidFill>
                  <a:srgbClr val="C00000"/>
                </a:solidFill>
              </a:rPr>
              <a:t>$</a:t>
            </a:r>
            <a:r>
              <a:rPr lang="en-US" dirty="0" err="1">
                <a:solidFill>
                  <a:srgbClr val="C00000"/>
                </a:solidFill>
              </a:rPr>
              <a:t>UserAccount</a:t>
            </a:r>
            <a:endParaRPr lang="en-US" dirty="0"/>
          </a:p>
        </p:txBody>
      </p:sp>
      <p:sp>
        <p:nvSpPr>
          <p:cNvPr id="4" name="Content Placeholder 2">
            <a:extLst>
              <a:ext uri="{FF2B5EF4-FFF2-40B4-BE49-F238E27FC236}">
                <a16:creationId xmlns:a16="http://schemas.microsoft.com/office/drawing/2014/main" id="{60B49CE9-402D-4E02-88DD-9190F1846523}"/>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b="1" dirty="0"/>
              <a:t>Making things clearer</a:t>
            </a:r>
          </a:p>
          <a:p>
            <a:r>
              <a:rPr lang="en-US" sz="1400" dirty="0"/>
              <a:t>Unexpected inputs</a:t>
            </a:r>
          </a:p>
          <a:p>
            <a:r>
              <a:rPr lang="en-US" sz="1400" dirty="0"/>
              <a:t>What happened?</a:t>
            </a:r>
          </a:p>
          <a:p>
            <a:r>
              <a:rPr lang="en-US" sz="1400" dirty="0"/>
              <a:t>Defensive coding</a:t>
            </a:r>
          </a:p>
          <a:p>
            <a:r>
              <a:rPr lang="en-US" sz="1400" dirty="0"/>
              <a:t>Modular coding</a:t>
            </a:r>
          </a:p>
        </p:txBody>
      </p:sp>
    </p:spTree>
    <p:extLst>
      <p:ext uri="{BB962C8B-B14F-4D97-AF65-F5344CB8AC3E}">
        <p14:creationId xmlns:p14="http://schemas.microsoft.com/office/powerpoint/2010/main" val="257737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DC57-F62C-450C-A255-38788491E197}"/>
              </a:ext>
            </a:extLst>
          </p:cNvPr>
          <p:cNvSpPr>
            <a:spLocks noGrp="1"/>
          </p:cNvSpPr>
          <p:nvPr>
            <p:ph type="title"/>
          </p:nvPr>
        </p:nvSpPr>
        <p:spPr/>
        <p:txBody>
          <a:bodyPr/>
          <a:lstStyle/>
          <a:p>
            <a:r>
              <a:rPr lang="en-US" dirty="0"/>
              <a:t>Making Things Clearer</a:t>
            </a:r>
          </a:p>
        </p:txBody>
      </p:sp>
      <p:sp>
        <p:nvSpPr>
          <p:cNvPr id="3" name="Content Placeholder 2">
            <a:extLst>
              <a:ext uri="{FF2B5EF4-FFF2-40B4-BE49-F238E27FC236}">
                <a16:creationId xmlns:a16="http://schemas.microsoft.com/office/drawing/2014/main" id="{05C25B44-F478-43E2-B8D5-0FE41F04D171}"/>
              </a:ext>
            </a:extLst>
          </p:cNvPr>
          <p:cNvSpPr>
            <a:spLocks noGrp="1"/>
          </p:cNvSpPr>
          <p:nvPr>
            <p:ph idx="1"/>
          </p:nvPr>
        </p:nvSpPr>
        <p:spPr/>
        <p:txBody>
          <a:bodyPr/>
          <a:lstStyle/>
          <a:p>
            <a:r>
              <a:rPr lang="en-US" dirty="0"/>
              <a:t>Techniques:</a:t>
            </a:r>
          </a:p>
          <a:p>
            <a:pPr lvl="1"/>
            <a:r>
              <a:rPr lang="en-US" dirty="0"/>
              <a:t>Self-describing elements</a:t>
            </a:r>
          </a:p>
          <a:p>
            <a:pPr lvl="2"/>
            <a:r>
              <a:rPr lang="en-US" dirty="0"/>
              <a:t>File Names    (</a:t>
            </a:r>
            <a:r>
              <a:rPr lang="en-US" dirty="0">
                <a:solidFill>
                  <a:srgbClr val="0070C0"/>
                </a:solidFill>
              </a:rPr>
              <a:t>Invoke-ADUserAccountsAudit.ps1</a:t>
            </a:r>
            <a:r>
              <a:rPr lang="en-US" dirty="0"/>
              <a:t>)</a:t>
            </a:r>
          </a:p>
          <a:p>
            <a:pPr lvl="2"/>
            <a:r>
              <a:rPr lang="en-US" dirty="0"/>
              <a:t>Function Names  (</a:t>
            </a:r>
            <a:r>
              <a:rPr lang="en-US" dirty="0">
                <a:solidFill>
                  <a:srgbClr val="0070C0"/>
                </a:solidFill>
              </a:rPr>
              <a:t>Test-</a:t>
            </a:r>
            <a:r>
              <a:rPr lang="en-US" dirty="0" err="1">
                <a:solidFill>
                  <a:srgbClr val="0070C0"/>
                </a:solidFill>
              </a:rPr>
              <a:t>ApprovedUser</a:t>
            </a:r>
            <a:r>
              <a:rPr lang="en-US" dirty="0"/>
              <a:t>)</a:t>
            </a:r>
          </a:p>
          <a:p>
            <a:pPr lvl="2"/>
            <a:r>
              <a:rPr lang="en-US" dirty="0"/>
              <a:t>Variable Names  (</a:t>
            </a:r>
            <a:r>
              <a:rPr lang="en-US" dirty="0">
                <a:solidFill>
                  <a:srgbClr val="0070C0"/>
                </a:solidFill>
              </a:rPr>
              <a:t>$</a:t>
            </a:r>
            <a:r>
              <a:rPr lang="en-US" dirty="0" err="1">
                <a:solidFill>
                  <a:srgbClr val="0070C0"/>
                </a:solidFill>
              </a:rPr>
              <a:t>AccountName</a:t>
            </a:r>
            <a:r>
              <a:rPr lang="en-US" dirty="0"/>
              <a:t>)</a:t>
            </a:r>
          </a:p>
          <a:p>
            <a:pPr lvl="2"/>
            <a:r>
              <a:rPr lang="en-US" dirty="0"/>
              <a:t>Variable Values  (</a:t>
            </a:r>
            <a:r>
              <a:rPr lang="en-US" dirty="0">
                <a:solidFill>
                  <a:srgbClr val="0070C0"/>
                </a:solidFill>
              </a:rPr>
              <a:t>$</a:t>
            </a:r>
            <a:r>
              <a:rPr lang="en-US" dirty="0" err="1">
                <a:solidFill>
                  <a:srgbClr val="0070C0"/>
                </a:solidFill>
              </a:rPr>
              <a:t>CollectionType</a:t>
            </a:r>
            <a:r>
              <a:rPr lang="en-US" dirty="0">
                <a:solidFill>
                  <a:srgbClr val="0070C0"/>
                </a:solidFill>
              </a:rPr>
              <a:t> = “Device”</a:t>
            </a:r>
            <a:r>
              <a:rPr lang="en-US" dirty="0"/>
              <a:t>)</a:t>
            </a:r>
          </a:p>
          <a:p>
            <a:pPr lvl="1"/>
            <a:r>
              <a:rPr lang="en-US" dirty="0"/>
              <a:t>Comments and Documentation</a:t>
            </a:r>
          </a:p>
          <a:p>
            <a:pPr lvl="1"/>
            <a:r>
              <a:rPr lang="en-US" dirty="0"/>
              <a:t>Examples…</a:t>
            </a:r>
          </a:p>
        </p:txBody>
      </p:sp>
      <p:sp>
        <p:nvSpPr>
          <p:cNvPr id="6" name="Content Placeholder 2">
            <a:extLst>
              <a:ext uri="{FF2B5EF4-FFF2-40B4-BE49-F238E27FC236}">
                <a16:creationId xmlns:a16="http://schemas.microsoft.com/office/drawing/2014/main" id="{4AFE2B8B-D398-4D7C-B7CC-54EAA0C0AB37}"/>
              </a:ext>
            </a:extLst>
          </p:cNvPr>
          <p:cNvSpPr txBox="1">
            <a:spLocks/>
          </p:cNvSpPr>
          <p:nvPr/>
        </p:nvSpPr>
        <p:spPr>
          <a:xfrm>
            <a:off x="9120868" y="284389"/>
            <a:ext cx="2732314" cy="168728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400" b="1" dirty="0"/>
              <a:t>Making things clearer</a:t>
            </a:r>
          </a:p>
          <a:p>
            <a:r>
              <a:rPr lang="en-US" sz="1400" dirty="0"/>
              <a:t>Unexpected inputs</a:t>
            </a:r>
          </a:p>
          <a:p>
            <a:r>
              <a:rPr lang="en-US" sz="1400" dirty="0"/>
              <a:t>What happened?</a:t>
            </a:r>
          </a:p>
          <a:p>
            <a:r>
              <a:rPr lang="en-US" sz="1400" dirty="0"/>
              <a:t>Defensive coding</a:t>
            </a:r>
          </a:p>
          <a:p>
            <a:r>
              <a:rPr lang="en-US" sz="1400" dirty="0"/>
              <a:t>Modular coding</a:t>
            </a:r>
          </a:p>
        </p:txBody>
      </p:sp>
    </p:spTree>
    <p:extLst>
      <p:ext uri="{BB962C8B-B14F-4D97-AF65-F5344CB8AC3E}">
        <p14:creationId xmlns:p14="http://schemas.microsoft.com/office/powerpoint/2010/main" val="19414300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1477</TotalTime>
  <Words>1648</Words>
  <Application>Microsoft Office PowerPoint</Application>
  <PresentationFormat>Widescreen</PresentationFormat>
  <Paragraphs>354</Paragraphs>
  <Slides>31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Franklin Gothic Book</vt:lpstr>
      <vt:lpstr>Franklin Gothic Medium</vt:lpstr>
      <vt:lpstr>Wingdings</vt:lpstr>
      <vt:lpstr>Crop</vt:lpstr>
      <vt:lpstr>HRPSUG</vt:lpstr>
      <vt:lpstr>WELCOME!!! </vt:lpstr>
      <vt:lpstr>HRPSUG Road Map</vt:lpstr>
      <vt:lpstr>HRPSUG Communications</vt:lpstr>
      <vt:lpstr>About Me</vt:lpstr>
      <vt:lpstr>Stooopid Proof Your PowerShell Scripts</vt:lpstr>
      <vt:lpstr>Stooopid Proof Your PowerShell Scripts</vt:lpstr>
      <vt:lpstr>Making Things Clearer</vt:lpstr>
      <vt:lpstr>Making Things Clearer</vt:lpstr>
      <vt:lpstr>Making Things Clearer</vt:lpstr>
      <vt:lpstr>Unexpected Inputs</vt:lpstr>
      <vt:lpstr>Unexpected Inputs</vt:lpstr>
      <vt:lpstr>Data Types</vt:lpstr>
      <vt:lpstr>Validation</vt:lpstr>
      <vt:lpstr>Finding Your Way</vt:lpstr>
      <vt:lpstr>Unexpected Inputs</vt:lpstr>
      <vt:lpstr>What Happened?</vt:lpstr>
      <vt:lpstr>What Happened?</vt:lpstr>
      <vt:lpstr>What Happened?</vt:lpstr>
      <vt:lpstr>Defensive Coding</vt:lpstr>
      <vt:lpstr>Defensive Coding</vt:lpstr>
      <vt:lpstr>Defensive Coding</vt:lpstr>
      <vt:lpstr>Defensive Coding</vt:lpstr>
      <vt:lpstr>Defensive Coding</vt:lpstr>
      <vt:lpstr>Modular Coding</vt:lpstr>
      <vt:lpstr>Modular Coding</vt:lpstr>
      <vt:lpstr>Modular Coding</vt:lpstr>
      <vt:lpstr>Modular Coding</vt:lpstr>
      <vt:lpstr>Modular Coding</vt:lpstr>
      <vt:lpstr>Conclusion</vt:lpstr>
      <vt:lpstr>HRPSUG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HRPSUG</dc:title>
  <dc:creator>David Stein</dc:creator>
  <cp:lastModifiedBy>David Stein</cp:lastModifiedBy>
  <cp:revision>58</cp:revision>
  <dcterms:created xsi:type="dcterms:W3CDTF">2018-12-12T14:33:25Z</dcterms:created>
  <dcterms:modified xsi:type="dcterms:W3CDTF">2019-01-09T21:23:17Z</dcterms:modified>
</cp:coreProperties>
</file>