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78" r:id="rId24"/>
    <p:sldId id="279" r:id="rId25"/>
    <p:sldId id="280" r:id="rId26"/>
    <p:sldId id="283" r:id="rId27"/>
    <p:sldId id="285" r:id="rId28"/>
    <p:sldId id="284" r:id="rId29"/>
    <p:sldId id="286" r:id="rId30"/>
    <p:sldId id="287" r:id="rId31"/>
    <p:sldId id="281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6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BB229-1691-F60F-3DB1-61FED576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1CB490-F7FE-8DEA-77D1-48A68128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04567-397D-887A-0C9A-293A474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F48E6-7C57-2751-DCE2-817C7B7D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175E2-E1A3-1F0F-5783-EC9B8C1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02F1-01F6-ED16-9C20-D2E1AC15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2AF321-D65C-1FD4-C3A0-6058A3C6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4B2AF-7FF4-438F-B229-50B4F25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6F563-B52B-43F6-D818-DA835F71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1BC11-D320-0685-8C00-6CE195D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4F29D-B21C-EE6B-75C5-4E92E2A69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3A1E94-2140-1642-E577-E08A336F5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09F88-E795-F926-9147-38B3578C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2DEFD-20DA-2BBD-A928-3EEE2F4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E0132-DD6E-DC8A-DA04-5EB883CE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C52FA-21F7-16EB-288C-B76114AD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CAC52-E007-AF02-1FB4-6201108C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ABA1D-AD73-8382-E460-441BD47E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4E83C-D840-5651-CD68-20790100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1F4B8-747F-B481-2BC8-145D0FBE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B690-5538-C0E7-6278-81FEAD96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157B6-E391-981E-7906-63C8284E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D6E15-2D7F-7DBD-CE34-4A918E26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66CC7-C453-712F-97AA-E4D8746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F2395-A24A-6599-89D5-02D07F8C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BA999-5024-71E3-BB7B-331ECADF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3C12-9B22-390A-04F8-6B6111A5A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C54807-4F54-6E1E-BA52-7EA97D06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51B8E9-DD2D-6ECA-9E4F-D8A0A5D0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562E3-5DDF-A4E0-4767-0B70D853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2F851-EA90-6EAC-9BE8-0803A02C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36D7D-CBAA-4618-2E1F-46ED810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9944D-A6C1-FA55-BC81-83B30B38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191E8C-DFF6-E196-3500-1CB9787E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A99F90-57CE-7D13-ACE2-22B40AC74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6A86ED-1080-DB77-7F9F-06B75EBB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5D335B-5D18-BDCA-34DF-FAACF9A4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51C9F1-25CB-CC99-B8DE-E4A5290A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BEED0F-B1EB-D61F-B2F9-D1017052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C9356-BB56-A08B-9B5D-99B2C71E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CA328-1213-5B85-3D21-D99467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57FA27-F544-96F8-674D-2D46454F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ACE41-EBD4-F3DE-3808-BCEDA0C2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DF92F0-91B3-EF34-C5EF-9AF1452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D55AE-C2C6-455B-E74E-FA5A3FE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A218ED-F90B-D367-B57F-5EE3D87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1C08-A5FE-4683-977B-560EBDE1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1EE76-5F2F-4046-B3AD-B0C32EB5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CA692D-8E5D-AF4E-E9F0-9F5546BE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57540E-CB85-F0AE-64E7-E7562A7F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250574-F47D-624F-1A35-30ADA1E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C322C4-01BA-DC79-ECA5-3A8E706F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F670D-F198-E2C9-FC6A-3F1F2DDC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16895C-D547-675A-518C-B10746A7E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66958-84F8-E050-1639-06F813F5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1CB32-C925-99D6-27A5-24F2E8FD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087A23-D2F0-3890-5F98-14F0BF8B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54BC73-A9BB-1901-2E4F-A1FAD315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BB9F4D-381C-013B-1B03-D706EF7A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2D31C-5501-78B8-6944-6D06C37C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03D68-A8D1-DE43-383D-E54ADF3B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887-B41C-4EB6-9580-B05F768365B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F1EFE-7A23-7C7B-079C-4D81B59A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808B2-19EA-4B92-E46D-DFCFD2E28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3B6F524-00C3-B88D-3AEE-628235A62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63267B-3218-B41A-F870-3F0E899509FA}"/>
              </a:ext>
            </a:extLst>
          </p:cNvPr>
          <p:cNvSpPr/>
          <p:nvPr/>
        </p:nvSpPr>
        <p:spPr>
          <a:xfrm>
            <a:off x="3143109" y="2316163"/>
            <a:ext cx="590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</a:t>
            </a:r>
            <a:r>
              <a:rPr lang="en-DE" sz="5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Characters</a:t>
            </a:r>
            <a:endParaRPr lang="en-U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79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4714-C8A5-412F-CF28-039E6590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	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0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3C187-94DD-3594-9082-BA9A757E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Comics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12886-9A9C-B94C-E786-FE2F506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B743FD-7C11-2C91-8692-64ECAA34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57" y="1434494"/>
            <a:ext cx="4815885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07C3D-0677-DBE6-A914-428D6D77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Series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FEF84-CD95-EEDC-EC82-87B3F012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8E4ADD-FD9A-B336-B626-9CBA2818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57" y="1434494"/>
            <a:ext cx="4815885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32A4-928E-889A-575A-3C1243C5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Stories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829A6-87D6-4B6A-3D79-4788D95E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2F3FAC-7E13-B1F9-911B-0F5A19EA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57" y="1434494"/>
            <a:ext cx="4815885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87F98-1B8D-4E82-EC41-77A7CB2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370E8-C8AB-DF18-F716-99FD8BAA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FF5C64-6AA2-19D4-E6BB-A3B1051E1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81" y="1434494"/>
            <a:ext cx="4740637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7479-E3AB-6013-F295-34CCB0E7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Please notice...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0B40E-4FC1-10E5-18E0-4EAD96BD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CE814C-C989-2C81-2299-E7C97A6CC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62"/>
          <a:stretch/>
        </p:blipFill>
        <p:spPr>
          <a:xfrm>
            <a:off x="9400749" y="1359275"/>
            <a:ext cx="1836442" cy="51336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A388D76-9896-EB78-CA27-549E92B6BDC0}"/>
              </a:ext>
            </a:extLst>
          </p:cNvPr>
          <p:cNvSpPr txBox="1"/>
          <p:nvPr/>
        </p:nvSpPr>
        <p:spPr>
          <a:xfrm>
            <a:off x="1403459" y="6430648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EF08D6-4967-1D77-B1B7-3BF88266A3C7}"/>
              </a:ext>
            </a:extLst>
          </p:cNvPr>
          <p:cNvSpPr txBox="1"/>
          <p:nvPr/>
        </p:nvSpPr>
        <p:spPr>
          <a:xfrm>
            <a:off x="4254815" y="6443146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313B7B-E43B-6123-28C4-D55684843954}"/>
              </a:ext>
            </a:extLst>
          </p:cNvPr>
          <p:cNvSpPr txBox="1"/>
          <p:nvPr/>
        </p:nvSpPr>
        <p:spPr>
          <a:xfrm>
            <a:off x="7106171" y="6440621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85498A-4A30-5BE2-2448-5D3AA825F65A}"/>
              </a:ext>
            </a:extLst>
          </p:cNvPr>
          <p:cNvSpPr txBox="1"/>
          <p:nvPr/>
        </p:nvSpPr>
        <p:spPr>
          <a:xfrm>
            <a:off x="9957527" y="6430648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</a:t>
            </a:r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362ACE-0A07-51C2-8834-AAD09EF8B7CC}"/>
              </a:ext>
            </a:extLst>
          </p:cNvPr>
          <p:cNvSpPr/>
          <p:nvPr/>
        </p:nvSpPr>
        <p:spPr>
          <a:xfrm rot="953173">
            <a:off x="1698158" y="4686649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5711AED-25B6-F454-1BB5-86DF9D0066BA}"/>
              </a:ext>
            </a:extLst>
          </p:cNvPr>
          <p:cNvSpPr/>
          <p:nvPr/>
        </p:nvSpPr>
        <p:spPr>
          <a:xfrm rot="953173">
            <a:off x="10810481" y="4677248"/>
            <a:ext cx="317149" cy="1696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6B1C87C-1045-6377-9733-EE8CA3BA4890}"/>
              </a:ext>
            </a:extLst>
          </p:cNvPr>
          <p:cNvSpPr/>
          <p:nvPr/>
        </p:nvSpPr>
        <p:spPr>
          <a:xfrm rot="953173">
            <a:off x="10121597" y="4775570"/>
            <a:ext cx="233151" cy="49199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7B06092-9CA3-AAB4-4813-CDC51FB4857A}"/>
              </a:ext>
            </a:extLst>
          </p:cNvPr>
          <p:cNvSpPr/>
          <p:nvPr/>
        </p:nvSpPr>
        <p:spPr>
          <a:xfrm rot="953173">
            <a:off x="10522052" y="4757062"/>
            <a:ext cx="242007" cy="726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9D2EF74-7A7B-270A-043C-EDCC21FB2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26"/>
          <a:stretch/>
        </p:blipFill>
        <p:spPr>
          <a:xfrm>
            <a:off x="933722" y="1359275"/>
            <a:ext cx="1920286" cy="51336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A775652B-7464-D05F-B687-73BA607C11E8}"/>
              </a:ext>
            </a:extLst>
          </p:cNvPr>
          <p:cNvSpPr/>
          <p:nvPr/>
        </p:nvSpPr>
        <p:spPr>
          <a:xfrm rot="953173">
            <a:off x="1653036" y="4707340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FB91BCB-1260-E4D9-0DE9-0E1455B658E5}"/>
              </a:ext>
            </a:extLst>
          </p:cNvPr>
          <p:cNvSpPr/>
          <p:nvPr/>
        </p:nvSpPr>
        <p:spPr>
          <a:xfrm rot="953173">
            <a:off x="2144310" y="4707367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2E3C452-EF75-F8A0-E756-35B00666F7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340"/>
          <a:stretch/>
        </p:blipFill>
        <p:spPr>
          <a:xfrm>
            <a:off x="3673019" y="1359275"/>
            <a:ext cx="1910011" cy="5133600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334AEE2B-B191-4D1F-8B5A-E5F423060AC4}"/>
              </a:ext>
            </a:extLst>
          </p:cNvPr>
          <p:cNvSpPr/>
          <p:nvPr/>
        </p:nvSpPr>
        <p:spPr>
          <a:xfrm rot="953173">
            <a:off x="4402850" y="4701192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66733DC-6054-63B4-45FA-6ED8F1570CCB}"/>
              </a:ext>
            </a:extLst>
          </p:cNvPr>
          <p:cNvSpPr/>
          <p:nvPr/>
        </p:nvSpPr>
        <p:spPr>
          <a:xfrm rot="953173">
            <a:off x="4887084" y="4707367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C49B02-1A21-69B5-0B77-D18465F121D5}"/>
              </a:ext>
            </a:extLst>
          </p:cNvPr>
          <p:cNvSpPr/>
          <p:nvPr/>
        </p:nvSpPr>
        <p:spPr>
          <a:xfrm rot="953173">
            <a:off x="5244174" y="4736850"/>
            <a:ext cx="242007" cy="726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B67B591E-9438-A161-CC45-E80DF385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339"/>
          <a:stretch/>
        </p:blipFill>
        <p:spPr>
          <a:xfrm>
            <a:off x="6612852" y="1359275"/>
            <a:ext cx="1910012" cy="5133600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3E247375-1430-0E67-FBFB-03B68BD24032}"/>
              </a:ext>
            </a:extLst>
          </p:cNvPr>
          <p:cNvSpPr/>
          <p:nvPr/>
        </p:nvSpPr>
        <p:spPr>
          <a:xfrm rot="953173">
            <a:off x="7362758" y="4695890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F89BD9A-CD59-DCA4-D990-22046C289891}"/>
              </a:ext>
            </a:extLst>
          </p:cNvPr>
          <p:cNvSpPr/>
          <p:nvPr/>
        </p:nvSpPr>
        <p:spPr>
          <a:xfrm rot="953173">
            <a:off x="7842719" y="4698879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4DF66-58E2-CC41-0ADC-D0DBAF4C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scheint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siegen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...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01077-CB08-D69E-C9AA-8098699A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Deutliche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bei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Comics, Series und Stories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bei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Wolverine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Stellvertreter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X-Men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1. Platz = Spider-Man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2. Platz = X-Men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67405-71F9-1B16-8BC2-7495263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  Nur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Zufall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7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27A40-71A8-9C00-23FE-EAEC2788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Beweis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Internetquellen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F2597-26B5-9A5E-A0DE-93DADE0C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8507B-0103-2370-183E-03870B6B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5D3B5E-ADA9-5D5B-1EA2-3CA3FD12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4" y="260336"/>
            <a:ext cx="6107546" cy="15351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4EE24E-DC59-6D58-8CB1-54AF9D17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1930413"/>
            <a:ext cx="5767388" cy="17127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26473F-5342-F54A-9A78-44E54FCCA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4" y="3190162"/>
            <a:ext cx="4762500" cy="16222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54D8DB-4171-2AC0-AFA6-95370F27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2" y="4924272"/>
            <a:ext cx="5767388" cy="15686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40BA216-0E80-D249-EB67-D8B1F35B3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062" y="2674861"/>
            <a:ext cx="79152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0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C9942-3397-157A-BFA8-39A7738A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Einleitung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4F7E3-DAE8-2F91-6BE2-FED3871A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Entertainment, LLC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ist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renommierter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US-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amerikanischer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Comicverlag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Sitz in New York City.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Neben DC Comics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zählt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führenden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Verlagen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weltweit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diesem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Genre.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Der CEO von Marvel Entertainment, LLC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strebt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Umsatzsteigerung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im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ereich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des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Buchverkaufs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diesen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Zweck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sollten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neue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Geschichten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erfunden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, wo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beliebte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bzw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Charaktergruppen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eingesetzt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7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715FF-7DE1-BD92-41DA-87869F34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Wahrscheinliche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Gründe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für die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Popularität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Spider-Man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43042-CC5E-B634-B6F0-AE537131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Der </a:t>
            </a:r>
            <a:r>
              <a:rPr lang="en-US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sympathischste</a:t>
            </a:r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glaubwürdigste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Alltägliche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Probleme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Durchschnittsbürgers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Langjährige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Geschichte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Kontinuität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Vielfältige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Medienpräsenz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3D0A2-3202-EA71-3BF9-E58ABF5B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578AF-35A1-B012-895C-417BF7A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9619EB-5444-622F-68FA-1CE962D4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62906"/>
            <a:ext cx="6200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4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3D0A2-3202-EA71-3BF9-E58ABF5B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578AF-35A1-B012-895C-417BF7A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053021-316B-CDB2-7170-A45C2EDD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39" y="1568435"/>
            <a:ext cx="6630122" cy="4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5F646-327C-F3B0-1DFB-562E2C0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3E376-1397-D867-8993-B537C4AE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337591-02E3-4636-CDEF-E5C982C6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71" y="2450017"/>
            <a:ext cx="8223457" cy="19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55CC-F13A-24AE-FB8E-D6A55D4A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11A28-EA40-B369-81C6-662B2F89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pider-Man and the X-Men Vol 1 4 | Marvel Database | Fandom">
            <a:extLst>
              <a:ext uri="{FF2B5EF4-FFF2-40B4-BE49-F238E27FC236}">
                <a16:creationId xmlns:a16="http://schemas.microsoft.com/office/drawing/2014/main" id="{72BC7A34-98CE-6939-3AD9-9AB0EC57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" y="1960384"/>
            <a:ext cx="2693372" cy="408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Spider-man &amp; the X-men: 9780785197003: Kalan, Elliott, Failla,  Marco, Silva, R. B.: Books">
            <a:extLst>
              <a:ext uri="{FF2B5EF4-FFF2-40B4-BE49-F238E27FC236}">
                <a16:creationId xmlns:a16="http://schemas.microsoft.com/office/drawing/2014/main" id="{520B55DA-97E4-9B17-5467-600527E1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64" y="1387120"/>
            <a:ext cx="3318741" cy="51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ider-Man 2' Post-Credit 'X-Men' Cameo Explained – The Hollywood Reporter">
            <a:extLst>
              <a:ext uri="{FF2B5EF4-FFF2-40B4-BE49-F238E27FC236}">
                <a16:creationId xmlns:a16="http://schemas.microsoft.com/office/drawing/2014/main" id="{E60FC263-9EA1-1FED-94CC-574DE8D4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98" y="1859506"/>
            <a:ext cx="2771097" cy="416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1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A0107-3B61-E9FD-D949-0BD9FBE2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Beweis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4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51E36-4C3E-7DEC-6F00-D6A7EB9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Top 15 der umsatzstärksten Filme aller Zeiten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9B9C6-34F2-7E39-8ACD-33A8CF8F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85B5D8-B85F-0BAD-A4AF-8CA9974D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02" y="1412010"/>
            <a:ext cx="4627995" cy="517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F2A7BDF-7827-CEEE-9000-522EF88D04DD}"/>
              </a:ext>
            </a:extLst>
          </p:cNvPr>
          <p:cNvSpPr/>
          <p:nvPr/>
        </p:nvSpPr>
        <p:spPr>
          <a:xfrm rot="615273">
            <a:off x="5039182" y="4666035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090BD4-A099-51B3-A77C-2865DA7C3821}"/>
              </a:ext>
            </a:extLst>
          </p:cNvPr>
          <p:cNvSpPr/>
          <p:nvPr/>
        </p:nvSpPr>
        <p:spPr>
          <a:xfrm rot="615273">
            <a:off x="6511083" y="4635371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CBAF94-0ECD-227F-B655-A4178CEEEEA7}"/>
              </a:ext>
            </a:extLst>
          </p:cNvPr>
          <p:cNvSpPr/>
          <p:nvPr/>
        </p:nvSpPr>
        <p:spPr>
          <a:xfrm rot="615273">
            <a:off x="6939937" y="4666035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CD3652-1F0C-A24F-525E-1EF0BE7A3BBA}"/>
              </a:ext>
            </a:extLst>
          </p:cNvPr>
          <p:cNvSpPr/>
          <p:nvPr/>
        </p:nvSpPr>
        <p:spPr>
          <a:xfrm rot="615273">
            <a:off x="7240119" y="4660330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760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8DC5F-A51C-DDB7-D30D-4B1257F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Top 15 der umsatzstärksten Filme aller Zeiten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F8FC4-2959-0578-FDA3-02919F34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36314A-15F7-3483-CD3E-30D61994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" y="2045166"/>
            <a:ext cx="12115051" cy="39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00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51E36-4C3E-7DEC-6F00-D6A7EB9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9B9C6-34F2-7E39-8ACD-33A8CF8F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pider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-Man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kommt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4-Mal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Mitglied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Avengers: 3-Mal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Captain America: Civil War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Insgesamt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8 Mal –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damit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mehr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50 %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X-Men: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kein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einziges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Mal </a:t>
            </a:r>
          </a:p>
          <a:p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76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47517-F6F2-E88F-09B8-264AC51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Vergleich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04C4D-4FDC-B0AB-DA14-4E2B29C0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961169-50D7-0432-A1F2-878E1A12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359766"/>
            <a:ext cx="10725150" cy="2457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889BC5-99A4-08B7-B797-805CBF8E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906982"/>
            <a:ext cx="10726871" cy="18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93306-EACB-1D81-BED7-09BDAE19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E1A38-B7C2-653A-40FC-290DC389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 die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Beliebthei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Marvel-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ermitteln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,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folgende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Faktoren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betrachtet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: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F8353-FE8F-B107-B05C-B356735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E7D36-AAFC-88E9-5BFE-EB155D8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ehr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Spider-Man-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(9:6)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umsatzstärker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: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Durchschnittliche Einnahmen der jemals gedrehten Spider-Man-Filme weltweit (in $MM): 912.1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Durchschnittliche Einnahmen der jemals gedrehten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</a:t>
            </a: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</a:t>
            </a: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n-Filme weltweit (in $MM):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462.4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86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DD8B1-AD07-F168-B50C-6F608F0F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There you go Spider-Man!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372AA-FFDB-0059-0A6D-EDE8324C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ony's Upcoming Spider-Man TV Shows Get Exciting Update From Exec">
            <a:extLst>
              <a:ext uri="{FF2B5EF4-FFF2-40B4-BE49-F238E27FC236}">
                <a16:creationId xmlns:a16="http://schemas.microsoft.com/office/drawing/2014/main" id="{075F4990-1A20-D122-16E7-006891C1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9" y="2242126"/>
            <a:ext cx="5430982" cy="30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CBB3B-FB41-4C37-7A36-C10D01F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D54C2-196D-3CAF-C886-2DDC8032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5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C8160-1830-2E39-B54F-9CF9A7DD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Vorgehensweise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652E5-86F8-9E8B-508A-C749086C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ermittelt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(Comics, Series, Stories, Events)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Kombinationen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Paaren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(Comics, Series, Stories, Events)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97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21AB5-EE64-1E4A-97DA-EE35CED3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72D8-0060-D988-7B2B-96DA0D85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Comics: Iron Man &amp; Thor (6)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Series: Hulk &amp; Thor (10)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Stories: X-Men &amp; Wolverine (5)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Events: X-Men &amp; Wolverine (19)</a:t>
            </a:r>
          </a:p>
          <a:p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90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9DC95-DFD2-432F-F5BA-BE567782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0693D-0661-F8E5-9B54-85E40CE2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Keine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Bezug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auf Comics, Series und Stories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Kohärenter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Zusammenhang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 = Alle Helden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haben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5A62-F866-61AD-0C86-79D6C352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 den Events (TOP 10)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915310-C0D0-ACE9-0A1E-A405DB19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3AB6BA-847A-96D7-42F6-F0F7BA60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99" y="2166144"/>
            <a:ext cx="5976001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8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B59681-1583-206C-3823-FB20B3D4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57" y="1847789"/>
            <a:ext cx="5895686" cy="46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67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9D04-C314-DD4D-9BA5-6BA75D2C2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EA583-A44B-6915-8A67-90EC7095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pider-Man vs Wolverine Finally Gets a Definitive Answer">
            <a:extLst>
              <a:ext uri="{FF2B5EF4-FFF2-40B4-BE49-F238E27FC236}">
                <a16:creationId xmlns:a16="http://schemas.microsoft.com/office/drawing/2014/main" id="{8426E9E2-FA32-9C53-D3E3-6FA7D87D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483518"/>
            <a:ext cx="7781926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72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C575-35D8-BAA2-4ACE-52C845C3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Conclusio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7EA35-CDDE-C5F7-A931-6F63FE3E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 und 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bleiben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dominieren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anderen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EBF2C-E9C1-B127-7930-4A8BF0EA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Fragestellung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FDBFE-C13B-B70B-421E-4B45B1AC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Welche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Figuren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haben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größte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Auftritten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Comic-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Marvel?</a:t>
            </a:r>
            <a:b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gleichen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Stories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bzw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 Series?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26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1BE97-8BAE-8342-4B63-0E90EC59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Vorschläge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für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Umsatzsteigerung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68883-57FB-4A40-1BF0-6F672C3E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Cross-Over-Events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Limited Editions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Sammlerstücke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Mehr Team-Up-Comics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anderen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Fortlaufende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Handlunugsstränge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75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778EE-BADB-F38A-2815-7F80EFED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2888059"/>
            <a:ext cx="2152650" cy="1081881"/>
          </a:xfrm>
        </p:spPr>
        <p:txBody>
          <a:bodyPr>
            <a:normAutofit/>
          </a:bodyPr>
          <a:lstStyle/>
          <a:p>
            <a:r>
              <a:rPr lang="en-DE" sz="66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Q&amp;A</a:t>
            </a:r>
            <a:endParaRPr lang="en-US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5986E-065D-4194-2A84-25D21E75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A609-7E55-F9A9-7964-19315DF1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834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	</a:t>
            </a:r>
            <a:r>
              <a:rPr lang="en-US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atenquellen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64D0E-ED13-A966-5A26-447B5811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API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8FDE-66B9-063D-0365-4EBB3D4F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Developer Portal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REST-API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Swagger-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Dokumentation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JSON</a:t>
            </a:r>
          </a:p>
          <a:p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Authentifizierung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Public und Privat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 Key</a:t>
            </a:r>
          </a:p>
          <a:p>
            <a:r>
              <a:rPr lang="en-US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https://developer.marvel.com/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C921-AB51-DFAE-5748-532BB602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Entit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äten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REST-API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482A-210F-64A5-CF3E-32DBBE03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 </a:t>
            </a:r>
            <a:r>
              <a:rPr lang="en-DE" dirty="0"/>
              <a:t> 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Creators 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871EE-588E-C294-FD98-640C73CE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Marvel-Movies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32197-9951-7244-9422-EB55C781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CSV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Datei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Title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Distributor(s)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Release Date(United State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Budget (millions)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Opening Weekend (North America)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North America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Other territories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Worldwide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2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92396-F0A8-EF72-E050-A4F8168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Methoden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77544-6FAE-5DB1-D5D9-3A4742AD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(Comics, Series, Stories, Events)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Nachweis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Internetquellen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Nachweis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unter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Verwendung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6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639</Words>
  <Application>Microsoft Office PowerPoint</Application>
  <PresentationFormat>Breitbild</PresentationFormat>
  <Paragraphs>105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Roboto</vt:lpstr>
      <vt:lpstr>Office</vt:lpstr>
      <vt:lpstr>PowerPoint-Präsentation</vt:lpstr>
      <vt:lpstr>Einleitung</vt:lpstr>
      <vt:lpstr>Ziel</vt:lpstr>
      <vt:lpstr>Fragestellung</vt:lpstr>
      <vt:lpstr>    Datenquellen</vt:lpstr>
      <vt:lpstr>Marvel API</vt:lpstr>
      <vt:lpstr>Entitäten der REST-API</vt:lpstr>
      <vt:lpstr>Marvel-Movies </vt:lpstr>
      <vt:lpstr>Methoden</vt:lpstr>
      <vt:lpstr>    Erkenntnisse</vt:lpstr>
      <vt:lpstr>Erscheinungshäufigkeit in Comics</vt:lpstr>
      <vt:lpstr>Erscheinungshäufigkeit in Series</vt:lpstr>
      <vt:lpstr>Erscheinungshäufigkeit in Stories</vt:lpstr>
      <vt:lpstr>Erscheinungshäufigkeit in Events</vt:lpstr>
      <vt:lpstr>Please notice...</vt:lpstr>
      <vt:lpstr>Spider-Man scheint zu siegen...</vt:lpstr>
      <vt:lpstr>     Nur ein Zufall...?</vt:lpstr>
      <vt:lpstr>Beweis der Nicht-Zufälligkeit durch Internetquellen</vt:lpstr>
      <vt:lpstr>PowerPoint-Präsentation</vt:lpstr>
      <vt:lpstr>Wahrscheinliche Gründe für die Popularität von Spider-Man</vt:lpstr>
      <vt:lpstr>Konnex zu X-Men</vt:lpstr>
      <vt:lpstr>Konnex zu X-Men</vt:lpstr>
      <vt:lpstr>Konnex zu X-Men</vt:lpstr>
      <vt:lpstr>Konnex zu X-Men</vt:lpstr>
      <vt:lpstr>Beweis der Nicht-Zufälligkeit durch Filme</vt:lpstr>
      <vt:lpstr>Top 15 der umsatzstärksten Filme aller Zeiten</vt:lpstr>
      <vt:lpstr>Top 15 der umsatzstärksten Filme aller Zeiten</vt:lpstr>
      <vt:lpstr>Erkenntnisse aus der Graphik</vt:lpstr>
      <vt:lpstr>Vergleich mit den X-Men-Filmen</vt:lpstr>
      <vt:lpstr>Erkenntnisse aus den Graphiken</vt:lpstr>
      <vt:lpstr>There you go Spider-Man!</vt:lpstr>
      <vt:lpstr>Beziehungen zwischen den populärsten Charakteren</vt:lpstr>
      <vt:lpstr>Vorgehensweise</vt:lpstr>
      <vt:lpstr>Anzahl an gemeinsamen Erscheinungen in den einzelnen Kategorien</vt:lpstr>
      <vt:lpstr>Erkenntnisse</vt:lpstr>
      <vt:lpstr>Anzahl an gemeinsamen Erscheinungen in den Events (TOP 10)</vt:lpstr>
      <vt:lpstr>Visualisierung der Beziehungen mit NetworkX</vt:lpstr>
      <vt:lpstr>PowerPoint-Präsentation</vt:lpstr>
      <vt:lpstr>Conclusio</vt:lpstr>
      <vt:lpstr>Vorschläge für die Umsatzsteigerung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Chvála Štefan</dc:creator>
  <cp:lastModifiedBy>Chvála Štefan</cp:lastModifiedBy>
  <cp:revision>142</cp:revision>
  <dcterms:created xsi:type="dcterms:W3CDTF">2023-11-27T21:22:24Z</dcterms:created>
  <dcterms:modified xsi:type="dcterms:W3CDTF">2023-12-16T14:51:18Z</dcterms:modified>
</cp:coreProperties>
</file>