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4"/>
  </p:notesMasterIdLst>
  <p:sldIdLst>
    <p:sldId id="336" r:id="rId2"/>
    <p:sldId id="337" r:id="rId3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5"/>
    </p:embeddedFont>
    <p:embeddedFont>
      <p:font typeface="Lato Light" panose="020F0502020204030203" pitchFamily="34" charset="0"/>
      <p:regular r:id="rId6"/>
      <p:italic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0" d="100"/>
          <a:sy n="150" d="100"/>
        </p:scale>
        <p:origin x="2136" y="132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B812-D9C6-5087-A412-BE5B529C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2929DD-21B6-35B3-B82A-9EA180D9E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9C4D20-12A3-1B36-6030-A63131B64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216F0-FE98-03A1-9379-1A57E443C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5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6EDBE-F0B9-E1B8-EE1F-1C67BFAE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BE6C1-05AC-7524-091F-24222055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F65CFC-9C40-CB9E-5146-D4DA7B5A0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F5C13-6EE1-D4E6-D8E7-7E14C56F2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83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56BA-8AE5-D9F6-D823-C23BFA18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>
            <a:extLst>
              <a:ext uri="{FF2B5EF4-FFF2-40B4-BE49-F238E27FC236}">
                <a16:creationId xmlns:a16="http://schemas.microsoft.com/office/drawing/2014/main" id="{74F88C53-3E84-0482-A5A1-960B8A1658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>
            <a:extLst>
              <a:ext uri="{FF2B5EF4-FFF2-40B4-BE49-F238E27FC236}">
                <a16:creationId xmlns:a16="http://schemas.microsoft.com/office/drawing/2014/main" id="{46C02D8A-83A1-297B-9328-7F05E330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7CF96-97F0-A0A3-FF79-1538F4FA2F22}"/>
              </a:ext>
            </a:extLst>
          </p:cNvPr>
          <p:cNvSpPr txBox="1"/>
          <p:nvPr/>
        </p:nvSpPr>
        <p:spPr>
          <a:xfrm>
            <a:off x="364230" y="906353"/>
            <a:ext cx="192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기획자</a:t>
            </a:r>
            <a:r>
              <a:rPr kumimoji="1" lang="en-US" altLang="ko-KR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(Dreamer)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2D954D-3AD7-C99D-F165-A5D2497963E6}"/>
              </a:ext>
            </a:extLst>
          </p:cNvPr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①프로세스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②문화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③고객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직원경험 中 하나를 개선하기 위한 아이디어를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구상하고 결과물의 수준과 목표를 설정</a:t>
            </a:r>
            <a:endParaRPr kumimoji="1" lang="en-US" altLang="ko-KR" sz="1200" b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달성을 위해 아이디어 실현을 위한 계획을 수립하고 팀원 간 의견을 조율하며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팀을 리딩</a:t>
            </a:r>
            <a:endParaRPr kumimoji="1" lang="en-US" altLang="ko-KR" sz="1200" b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디지털 기술에 대한 전문 지식이 없어도 지원 가능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 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14271B-D8CD-0A21-ED79-3C042C61320D}"/>
              </a:ext>
            </a:extLst>
          </p:cNvPr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DA396B-912B-D5BC-3235-38A283AD351A}"/>
              </a:ext>
            </a:extLst>
          </p:cNvPr>
          <p:cNvSpPr/>
          <p:nvPr/>
        </p:nvSpPr>
        <p:spPr>
          <a:xfrm>
            <a:off x="450292" y="2375140"/>
            <a:ext cx="821209" cy="6818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DD4A7D6-0173-84EC-48D6-97F38E85D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60769"/>
              </p:ext>
            </p:extLst>
          </p:nvPr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(10/23)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B69D54-1EB4-32B7-1262-2873E42AF90D}"/>
              </a:ext>
            </a:extLst>
          </p:cNvPr>
          <p:cNvSpPr/>
          <p:nvPr/>
        </p:nvSpPr>
        <p:spPr>
          <a:xfrm>
            <a:off x="450293" y="3123267"/>
            <a:ext cx="821208" cy="24057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아이디어제안</a:t>
            </a:r>
            <a:endParaRPr kumimoji="1" lang="en-US" altLang="ko-KR" sz="1300" b="1" kern="0" spc="-7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740103A-2AA8-AA26-A480-F91ABD23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27534"/>
              </p:ext>
            </p:extLst>
          </p:nvPr>
        </p:nvGraphicFramePr>
        <p:xfrm>
          <a:off x="1324429" y="3123264"/>
          <a:ext cx="8227242" cy="239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 Agent</a:t>
                      </a: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개발하고자 하는 </a:t>
                      </a:r>
                      <a:r>
                        <a:rPr lang="en-US" altLang="ko-KR" sz="1200" b="0" i="1" spc="-30">
                          <a:solidFill>
                            <a:schemeClr val="tx1"/>
                          </a:solidFill>
                        </a:rPr>
                        <a:t>AI Agent</a:t>
                      </a:r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200" b="0" i="1" spc="-3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71601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정의</a:t>
                      </a:r>
                      <a:endParaRPr kumimoji="1" lang="en-US" altLang="ko-KR" sz="1200" b="1" kern="0" spc="-7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(Pain</a:t>
                      </a: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Point)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업무에서 어려움을 느끼거나 개선되었으면 하는 부분</a:t>
                      </a:r>
                      <a:endParaRPr lang="ko-KR" altLang="en-US" sz="1200" b="0" i="1" spc="-3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78793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 Agent</a:t>
                      </a: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영역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뒷장의 예시 참고 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페이지로 작성 가능</a:t>
                      </a:r>
                      <a:endParaRPr lang="en-US" altLang="ko-KR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45494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기술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LLM, n8n, LangChain </a:t>
                      </a:r>
                      <a:r>
                        <a:rPr lang="ko-KR" altLang="en-US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8377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 및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기대 효과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 Agent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도입 후 구현될 모습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구체적으로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예상하는 정량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정성적</a:t>
                      </a:r>
                      <a:r>
                        <a:rPr lang="ko-KR" altLang="en-US" sz="1200" b="0" i="1" kern="1200" spc="-3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효과</a:t>
                      </a:r>
                      <a:endParaRPr lang="ko-KR" altLang="en-US" sz="1200" b="0" i="1" kern="1200" spc="-3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7824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4D61471-39EB-66F4-81B6-195262A6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48847"/>
              </p:ext>
            </p:extLst>
          </p:nvPr>
        </p:nvGraphicFramePr>
        <p:xfrm>
          <a:off x="1324429" y="5605155"/>
          <a:ext cx="8227241" cy="7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386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r>
                        <a:rPr kumimoji="1" lang="en-US" altLang="ko-KR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 역량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담당했던 업무 및 본인이 </a:t>
                      </a: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강점을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가진 역량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33870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제안하는 아이디어가 꼭 선정되어야 하는 이유와 해커톤에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임하는 자세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827B4-04E5-2184-CC18-784B25427D5B}"/>
              </a:ext>
            </a:extLst>
          </p:cNvPr>
          <p:cNvSpPr/>
          <p:nvPr/>
        </p:nvSpPr>
        <p:spPr>
          <a:xfrm>
            <a:off x="450292" y="5593711"/>
            <a:ext cx="821209" cy="8096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A2FAD-D652-1FB9-E53F-B61CED635075}"/>
              </a:ext>
            </a:extLst>
          </p:cNvPr>
          <p:cNvSpPr txBox="1"/>
          <p:nvPr/>
        </p:nvSpPr>
        <p:spPr>
          <a:xfrm>
            <a:off x="364230" y="6477232"/>
            <a:ext cx="483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※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양식에 얽매이지 말고 내용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중심으로 작성하고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필요시 분량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늘여도 무방</a:t>
            </a:r>
          </a:p>
        </p:txBody>
      </p:sp>
    </p:spTree>
    <p:extLst>
      <p:ext uri="{BB962C8B-B14F-4D97-AF65-F5344CB8AC3E}">
        <p14:creationId xmlns:p14="http://schemas.microsoft.com/office/powerpoint/2010/main" val="10500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0B8BF-B8EA-CA65-B1E6-E0B399B14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8E8258-05B3-BF61-AC77-144DEB8466A6}"/>
              </a:ext>
            </a:extLst>
          </p:cNvPr>
          <p:cNvSpPr/>
          <p:nvPr/>
        </p:nvSpPr>
        <p:spPr>
          <a:xfrm>
            <a:off x="517612" y="2098110"/>
            <a:ext cx="8972463" cy="4546948"/>
          </a:xfrm>
          <a:prstGeom prst="rect">
            <a:avLst/>
          </a:prstGeom>
          <a:solidFill>
            <a:srgbClr val="E8E8E8">
              <a:alpha val="25490"/>
            </a:srgb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67617" rtl="0" eaLnBrk="1" fontAlgn="auto" latinLnBrk="1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1" i="0" u="none" strike="noStrike" kern="1200" cap="none" spc="-47" normalizeH="0" baseline="0" noProof="0" dirty="0">
              <a:ln>
                <a:noFill/>
              </a:ln>
              <a:solidFill>
                <a:srgbClr val="0051A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B3">
            <a:extLst>
              <a:ext uri="{FF2B5EF4-FFF2-40B4-BE49-F238E27FC236}">
                <a16:creationId xmlns:a16="http://schemas.microsoft.com/office/drawing/2014/main" id="{959926F0-DBC0-2BB4-5F7C-AB23A4A978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DB2237D-D961-4E4B-7B35-72AC43509E4C}"/>
              </a:ext>
            </a:extLst>
          </p:cNvPr>
          <p:cNvSpPr txBox="1"/>
          <p:nvPr/>
        </p:nvSpPr>
        <p:spPr>
          <a:xfrm>
            <a:off x="306195" y="917907"/>
            <a:ext cx="506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［워크플로우 및 </a:t>
            </a:r>
            <a:r>
              <a:rPr kumimoji="1" lang="en-US" altLang="ko-KR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AI Agent </a:t>
            </a:r>
            <a:r>
              <a:rPr kumimoji="1" lang="ko-KR" altLang="en-US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적용 영역 작성 방법］</a:t>
            </a:r>
            <a:endParaRPr kumimoji="1" lang="ko-KR" altLang="en-US" sz="12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 Box 28">
            <a:extLst>
              <a:ext uri="{FF2B5EF4-FFF2-40B4-BE49-F238E27FC236}">
                <a16:creationId xmlns:a16="http://schemas.microsoft.com/office/drawing/2014/main" id="{3F881568-D203-F65B-2702-7DE7BD85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18" y="1279791"/>
            <a:ext cx="8767657" cy="581378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300" spc="-30">
                <a:sym typeface="Wingdings" panose="05000000000000000000" pitchFamily="2" charset="2"/>
              </a:rPr>
              <a:t>- </a:t>
            </a:r>
            <a:r>
              <a:rPr lang="ko-KR" altLang="en-US" sz="1300" spc="-30">
                <a:sym typeface="Wingdings" panose="05000000000000000000" pitchFamily="2" charset="2"/>
              </a:rPr>
              <a:t>해당 업무를 작은 단계</a:t>
            </a:r>
            <a:r>
              <a:rPr lang="en-US" altLang="ko-KR" sz="1300" spc="-30">
                <a:sym typeface="Wingdings" panose="05000000000000000000" pitchFamily="2" charset="2"/>
              </a:rPr>
              <a:t>(Task)</a:t>
            </a:r>
            <a:r>
              <a:rPr lang="ko-KR" altLang="en-US" sz="1300" spc="-30">
                <a:sym typeface="Wingdings" panose="05000000000000000000" pitchFamily="2" charset="2"/>
              </a:rPr>
              <a:t>로 나누고 순서대로 나열한 후</a:t>
            </a:r>
            <a:r>
              <a:rPr lang="en-US" altLang="ko-KR" sz="1300" spc="-30">
                <a:sym typeface="Wingdings" panose="05000000000000000000" pitchFamily="2" charset="2"/>
              </a:rPr>
              <a:t>, </a:t>
            </a:r>
            <a:r>
              <a:rPr lang="ko-KR" altLang="en-US" sz="1300" spc="-30">
                <a:sym typeface="Wingdings" panose="05000000000000000000" pitchFamily="2" charset="2"/>
              </a:rPr>
              <a:t>해당 </a:t>
            </a:r>
            <a:r>
              <a:rPr lang="en-US" altLang="ko-KR" sz="1300" spc="-30">
                <a:sym typeface="Wingdings" panose="05000000000000000000" pitchFamily="2" charset="2"/>
              </a:rPr>
              <a:t>Task</a:t>
            </a:r>
            <a:r>
              <a:rPr lang="ko-KR" altLang="en-US" sz="1300" spc="-30">
                <a:sym typeface="Wingdings" panose="05000000000000000000" pitchFamily="2" charset="2"/>
              </a:rPr>
              <a:t>에 대한 상세 내용 및 평균 소요기간을 기입</a:t>
            </a:r>
            <a:endParaRPr lang="en-US" altLang="ko-KR" sz="1300" spc="-30">
              <a:sym typeface="Wingdings" panose="05000000000000000000" pitchFamily="2" charset="2"/>
            </a:endParaRPr>
          </a:p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300" spc="-30">
                <a:sym typeface="Wingdings" panose="05000000000000000000" pitchFamily="2" charset="2"/>
              </a:rPr>
              <a:t>- Task</a:t>
            </a:r>
            <a:r>
              <a:rPr lang="ko-KR" altLang="en-US" sz="1300" spc="-30">
                <a:sym typeface="Wingdings" panose="05000000000000000000" pitchFamily="2" charset="2"/>
              </a:rPr>
              <a:t> 내용은 최대한 상세하게 기입하고</a:t>
            </a:r>
            <a:r>
              <a:rPr lang="en-US" altLang="ko-KR" sz="1300" spc="-30">
                <a:sym typeface="Wingdings" panose="05000000000000000000" pitchFamily="2" charset="2"/>
              </a:rPr>
              <a:t>, </a:t>
            </a:r>
            <a:r>
              <a:rPr lang="ko-KR" altLang="en-US" sz="1300" spc="-30">
                <a:sym typeface="Wingdings" panose="05000000000000000000" pitchFamily="2" charset="2"/>
              </a:rPr>
              <a:t>향후 </a:t>
            </a:r>
            <a:r>
              <a:rPr lang="en-US" altLang="ko-KR" sz="1300" spc="-30">
                <a:sym typeface="Wingdings" panose="05000000000000000000" pitchFamily="2" charset="2"/>
              </a:rPr>
              <a:t>AI Agent</a:t>
            </a:r>
            <a:r>
              <a:rPr lang="ko-KR" altLang="en-US" sz="1300" spc="-30">
                <a:sym typeface="Wingdings" panose="05000000000000000000" pitchFamily="2" charset="2"/>
              </a:rPr>
              <a:t>가 수행할 업무를 </a:t>
            </a:r>
            <a:r>
              <a:rPr lang="ko-KR" altLang="en-US" sz="1300" b="1" spc="-30">
                <a:solidFill>
                  <a:srgbClr val="0033CC"/>
                </a:solidFill>
                <a:sym typeface="Wingdings" panose="05000000000000000000" pitchFamily="2" charset="2"/>
              </a:rPr>
              <a:t>파란색</a:t>
            </a:r>
            <a:r>
              <a:rPr lang="ko-KR" altLang="en-US" sz="1300" spc="-30">
                <a:sym typeface="Wingdings" panose="05000000000000000000" pitchFamily="2" charset="2"/>
              </a:rPr>
              <a:t>으로 표시</a:t>
            </a:r>
            <a:endParaRPr lang="en-US" altLang="ko-KR" sz="1300" spc="-3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807E4-837A-65D2-C5A6-02C8592969FE}"/>
              </a:ext>
            </a:extLst>
          </p:cNvPr>
          <p:cNvSpPr txBox="1"/>
          <p:nvPr/>
        </p:nvSpPr>
        <p:spPr>
          <a:xfrm>
            <a:off x="569172" y="2149466"/>
            <a:ext cx="876765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200" i="1" spc="-30">
                <a:sym typeface="Wingdings" panose="05000000000000000000" pitchFamily="2" charset="2"/>
              </a:rPr>
              <a:t>* </a:t>
            </a:r>
            <a:r>
              <a:rPr lang="ko-KR" altLang="en-US" sz="1200" i="1" spc="-30">
                <a:sym typeface="Wingdings" panose="05000000000000000000" pitchFamily="2" charset="2"/>
              </a:rPr>
              <a:t>예</a:t>
            </a:r>
            <a:r>
              <a:rPr lang="en-US" altLang="ko-KR" sz="1200" i="1" spc="-30">
                <a:sym typeface="Wingdings" panose="05000000000000000000" pitchFamily="2" charset="2"/>
              </a:rPr>
              <a:t>) </a:t>
            </a:r>
            <a:r>
              <a:rPr lang="ko-KR" altLang="en-US" sz="1200" i="1" spc="-30">
                <a:sym typeface="Wingdings" panose="05000000000000000000" pitchFamily="2" charset="2"/>
              </a:rPr>
              <a:t>자재</a:t>
            </a:r>
            <a:r>
              <a:rPr lang="en-US" altLang="ko-KR" sz="1200" i="1" spc="-30">
                <a:sym typeface="Wingdings" panose="05000000000000000000" pitchFamily="2" charset="2"/>
              </a:rPr>
              <a:t>/</a:t>
            </a:r>
            <a:r>
              <a:rPr lang="ko-KR" altLang="en-US" sz="1200" i="1" spc="-30">
                <a:sym typeface="Wingdings" panose="05000000000000000000" pitchFamily="2" charset="2"/>
              </a:rPr>
              <a:t>설비 구매 요청부터 업체 선정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계약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납품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검수까지의 과정을 관리하는 구매 담당자</a:t>
            </a:r>
            <a:endParaRPr lang="en-US" altLang="ko-KR" sz="1200" i="1" spc="-30">
              <a:sym typeface="Wingdings" panose="05000000000000000000" pitchFamily="2" charset="2"/>
            </a:endParaRPr>
          </a:p>
        </p:txBody>
      </p:sp>
      <p:sp>
        <p:nvSpPr>
          <p:cNvPr id="107" name="오른쪽 화살표 7">
            <a:extLst>
              <a:ext uri="{FF2B5EF4-FFF2-40B4-BE49-F238E27FC236}">
                <a16:creationId xmlns:a16="http://schemas.microsoft.com/office/drawing/2014/main" id="{C4F04AC4-1ED9-D52D-FA46-0B874E9F076B}"/>
              </a:ext>
            </a:extLst>
          </p:cNvPr>
          <p:cNvSpPr/>
          <p:nvPr/>
        </p:nvSpPr>
        <p:spPr bwMode="auto">
          <a:xfrm>
            <a:off x="3518039" y="3121300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오른쪽 화살표 7">
            <a:extLst>
              <a:ext uri="{FF2B5EF4-FFF2-40B4-BE49-F238E27FC236}">
                <a16:creationId xmlns:a16="http://schemas.microsoft.com/office/drawing/2014/main" id="{ED8CF9A3-B488-DF00-8612-9C896FD140D9}"/>
              </a:ext>
            </a:extLst>
          </p:cNvPr>
          <p:cNvSpPr/>
          <p:nvPr/>
        </p:nvSpPr>
        <p:spPr bwMode="auto">
          <a:xfrm>
            <a:off x="6486783" y="3131990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오른쪽 화살표 7">
            <a:extLst>
              <a:ext uri="{FF2B5EF4-FFF2-40B4-BE49-F238E27FC236}">
                <a16:creationId xmlns:a16="http://schemas.microsoft.com/office/drawing/2014/main" id="{9F3EB441-A5E6-2501-0ACD-0B4B10761EAE}"/>
              </a:ext>
            </a:extLst>
          </p:cNvPr>
          <p:cNvSpPr/>
          <p:nvPr/>
        </p:nvSpPr>
        <p:spPr bwMode="auto">
          <a:xfrm>
            <a:off x="596231" y="4472058"/>
            <a:ext cx="252000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310D23-9662-8E0A-2B23-F2E83C602691}"/>
              </a:ext>
            </a:extLst>
          </p:cNvPr>
          <p:cNvGrpSpPr/>
          <p:nvPr/>
        </p:nvGrpSpPr>
        <p:grpSpPr>
          <a:xfrm>
            <a:off x="846334" y="2635031"/>
            <a:ext cx="2553815" cy="1114886"/>
            <a:chOff x="523875" y="2635031"/>
            <a:chExt cx="2553815" cy="11148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4EE4B23-E2EE-883A-1957-49BD8FFEC144}"/>
                </a:ext>
              </a:extLst>
            </p:cNvPr>
            <p:cNvSpPr txBox="1"/>
            <p:nvPr/>
          </p:nvSpPr>
          <p:spPr>
            <a:xfrm>
              <a:off x="646468" y="3435631"/>
              <a:ext cx="2346746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0.5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9FA872B-82B0-FCC1-C683-06677B672B5D}"/>
                </a:ext>
              </a:extLst>
            </p:cNvPr>
            <p:cNvGrpSpPr/>
            <p:nvPr/>
          </p:nvGrpSpPr>
          <p:grpSpPr>
            <a:xfrm>
              <a:off x="523875" y="2635031"/>
              <a:ext cx="2553815" cy="1114886"/>
              <a:chOff x="611415" y="1835178"/>
              <a:chExt cx="2508695" cy="1295771"/>
            </a:xfrm>
          </p:grpSpPr>
          <p:sp>
            <p:nvSpPr>
              <p:cNvPr id="170" name="모서리가 둥근 직사각형 51">
                <a:extLst>
                  <a:ext uri="{FF2B5EF4-FFF2-40B4-BE49-F238E27FC236}">
                    <a16:creationId xmlns:a16="http://schemas.microsoft.com/office/drawing/2014/main" id="{2AFF1140-CF23-B338-A406-D4B0E1134B20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497B0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kumimoji="0" lang="ko-KR" altLang="en-US" sz="1200" b="1" i="0" u="none" strike="noStrike" kern="1200" cap="none" spc="0" normalizeH="0" baseline="0" noProof="0">
                    <a:ln w="12700">
                      <a:noFill/>
                      <a:beve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구매 요청 접수</a:t>
                </a:r>
                <a:endPara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모서리가 둥근 직사각형 51">
                <a:extLst>
                  <a:ext uri="{FF2B5EF4-FFF2-40B4-BE49-F238E27FC236}">
                    <a16:creationId xmlns:a16="http://schemas.microsoft.com/office/drawing/2014/main" id="{FB50499C-D753-A89C-BA7C-6C66F3C2966D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28F214F-F2D0-4313-39D6-518F304BE761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41693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생산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/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유지보수 부서 등에 필요한</a:t>
                </a:r>
                <a:endParaRPr lang="en-US" altLang="ko-KR" sz="1100" i="1"/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자재와</a:t>
                </a:r>
                <a:r>
                  <a:rPr lang="en-US" altLang="ko-KR" sz="1100" i="1"/>
                  <a:t>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설비 구매 요청서 작성</a:t>
                </a:r>
                <a:endParaRPr lang="ko-KR" altLang="en-US" sz="1100" i="1"/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A352C860-8798-43CA-3EA8-45F5138CC6C6}"/>
              </a:ext>
            </a:extLst>
          </p:cNvPr>
          <p:cNvSpPr txBox="1"/>
          <p:nvPr/>
        </p:nvSpPr>
        <p:spPr>
          <a:xfrm>
            <a:off x="3943733" y="3435631"/>
            <a:ext cx="2346745" cy="22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/>
              <a:t>* </a:t>
            </a:r>
            <a:r>
              <a:rPr lang="ko-KR" altLang="en-US" sz="1100" i="1"/>
              <a:t>소요기간</a:t>
            </a:r>
            <a:r>
              <a:rPr lang="en-US" altLang="ko-KR" sz="1100" i="1"/>
              <a:t>: 1</a:t>
            </a:r>
            <a:r>
              <a:rPr lang="ko-KR" altLang="en-US" sz="1100" i="1"/>
              <a:t>일</a:t>
            </a:r>
            <a:r>
              <a:rPr lang="en-US" altLang="ko-KR" sz="1100" i="1"/>
              <a:t>  </a:t>
            </a:r>
            <a:endParaRPr lang="ko-KR" altLang="en-US" sz="1100" i="1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40AD5C4-3B81-CA3D-C39B-49576185D960}"/>
              </a:ext>
            </a:extLst>
          </p:cNvPr>
          <p:cNvGrpSpPr/>
          <p:nvPr/>
        </p:nvGrpSpPr>
        <p:grpSpPr>
          <a:xfrm>
            <a:off x="3821139" y="2635031"/>
            <a:ext cx="2566167" cy="1114886"/>
            <a:chOff x="3498680" y="2635031"/>
            <a:chExt cx="2566167" cy="1114886"/>
          </a:xfrm>
        </p:grpSpPr>
        <p:sp>
          <p:nvSpPr>
            <p:cNvPr id="191" name="모서리가 둥근 직사각형 51">
              <a:extLst>
                <a:ext uri="{FF2B5EF4-FFF2-40B4-BE49-F238E27FC236}">
                  <a16:creationId xmlns:a16="http://schemas.microsoft.com/office/drawing/2014/main" id="{F2A9878F-F32E-659B-4A5A-F785E9EDA641}"/>
                </a:ext>
              </a:extLst>
            </p:cNvPr>
            <p:cNvSpPr/>
            <p:nvPr/>
          </p:nvSpPr>
          <p:spPr>
            <a:xfrm>
              <a:off x="3568496" y="2635031"/>
              <a:ext cx="2483999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요청 검토 및 예산 확인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모서리가 둥근 직사각형 51">
              <a:extLst>
                <a:ext uri="{FF2B5EF4-FFF2-40B4-BE49-F238E27FC236}">
                  <a16:creationId xmlns:a16="http://schemas.microsoft.com/office/drawing/2014/main" id="{AF7DBA99-BA67-203B-E767-45CA8C36373F}"/>
                </a:ext>
              </a:extLst>
            </p:cNvPr>
            <p:cNvSpPr/>
            <p:nvPr/>
          </p:nvSpPr>
          <p:spPr>
            <a:xfrm>
              <a:off x="3568492" y="2635032"/>
              <a:ext cx="2483999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54D86FC-1987-9CB3-31F6-FA1B9976549C}"/>
                </a:ext>
              </a:extLst>
            </p:cNvPr>
            <p:cNvSpPr/>
            <p:nvPr/>
          </p:nvSpPr>
          <p:spPr>
            <a:xfrm>
              <a:off x="3498680" y="3010442"/>
              <a:ext cx="2566167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업체들의 요청서를 토대로 필요성</a:t>
              </a:r>
              <a:r>
                <a:rPr lang="en-US" altLang="ko-KR" sz="1100" i="1"/>
                <a:t>,  </a:t>
              </a:r>
            </a:p>
            <a:p>
              <a:pPr marL="12700">
                <a:spcBef>
                  <a:spcPts val="100"/>
                </a:spcBef>
              </a:pPr>
              <a:r>
                <a:rPr lang="ko-KR" altLang="en-US" sz="1100" i="1"/>
                <a:t>  예산</a:t>
              </a:r>
              <a:r>
                <a:rPr lang="en-US" altLang="ko-KR" sz="1100" i="1"/>
                <a:t>, </a:t>
              </a:r>
              <a:r>
                <a:rPr lang="ko-KR" altLang="en-US" sz="1100" i="1"/>
                <a:t>구매 권한 여부를 검토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79673-BCCE-0FB0-EDD5-8AE95A3840D0}"/>
              </a:ext>
            </a:extLst>
          </p:cNvPr>
          <p:cNvGrpSpPr/>
          <p:nvPr/>
        </p:nvGrpSpPr>
        <p:grpSpPr>
          <a:xfrm>
            <a:off x="6715752" y="2635031"/>
            <a:ext cx="2662862" cy="1114886"/>
            <a:chOff x="6700512" y="2635031"/>
            <a:chExt cx="2662862" cy="1114886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511A90D-5F39-A864-6B66-DB3728F33B57}"/>
                </a:ext>
              </a:extLst>
            </p:cNvPr>
            <p:cNvSpPr/>
            <p:nvPr/>
          </p:nvSpPr>
          <p:spPr>
            <a:xfrm>
              <a:off x="6700512" y="3001589"/>
              <a:ext cx="2662862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조건에 맞는 업체들을 선정하여</a:t>
              </a:r>
              <a:endParaRPr lang="en-US" altLang="ko-KR" sz="1100" i="1"/>
            </a:p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  </a:t>
              </a:r>
              <a:r>
                <a:rPr lang="ko-KR" altLang="en-US" sz="1100" i="1"/>
                <a:t>견적서 요청 발송</a:t>
              </a:r>
            </a:p>
          </p:txBody>
        </p:sp>
        <p:sp>
          <p:nvSpPr>
            <p:cNvPr id="178" name="모서리가 둥근 직사각형 51">
              <a:extLst>
                <a:ext uri="{FF2B5EF4-FFF2-40B4-BE49-F238E27FC236}">
                  <a16:creationId xmlns:a16="http://schemas.microsoft.com/office/drawing/2014/main" id="{89CF428E-5346-744C-0254-D22AD7896CFC}"/>
                </a:ext>
              </a:extLst>
            </p:cNvPr>
            <p:cNvSpPr/>
            <p:nvPr/>
          </p:nvSpPr>
          <p:spPr>
            <a:xfrm>
              <a:off x="6826100" y="2635031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견적 요청 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모서리가 둥근 직사각형 51">
              <a:extLst>
                <a:ext uri="{FF2B5EF4-FFF2-40B4-BE49-F238E27FC236}">
                  <a16:creationId xmlns:a16="http://schemas.microsoft.com/office/drawing/2014/main" id="{F20D9147-F310-616B-303B-85097A01EC4F}"/>
                </a:ext>
              </a:extLst>
            </p:cNvPr>
            <p:cNvSpPr/>
            <p:nvPr/>
          </p:nvSpPr>
          <p:spPr>
            <a:xfrm>
              <a:off x="6826099" y="2635032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08CD2A7-6564-D302-0F52-EC0536F52D85}"/>
                </a:ext>
              </a:extLst>
            </p:cNvPr>
            <p:cNvSpPr txBox="1"/>
            <p:nvPr/>
          </p:nvSpPr>
          <p:spPr>
            <a:xfrm>
              <a:off x="6858726" y="3435631"/>
              <a:ext cx="2346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1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199" name="오른쪽 화살표 7">
            <a:extLst>
              <a:ext uri="{FF2B5EF4-FFF2-40B4-BE49-F238E27FC236}">
                <a16:creationId xmlns:a16="http://schemas.microsoft.com/office/drawing/2014/main" id="{AB6B4E2E-0AF3-EB01-2235-1F7CE3EA9452}"/>
              </a:ext>
            </a:extLst>
          </p:cNvPr>
          <p:cNvSpPr/>
          <p:nvPr/>
        </p:nvSpPr>
        <p:spPr bwMode="auto">
          <a:xfrm>
            <a:off x="3518641" y="4472058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오른쪽 화살표 7">
            <a:extLst>
              <a:ext uri="{FF2B5EF4-FFF2-40B4-BE49-F238E27FC236}">
                <a16:creationId xmlns:a16="http://schemas.microsoft.com/office/drawing/2014/main" id="{FB21AA44-8D20-3DA5-268D-C74225CADC42}"/>
              </a:ext>
            </a:extLst>
          </p:cNvPr>
          <p:cNvSpPr/>
          <p:nvPr/>
        </p:nvSpPr>
        <p:spPr bwMode="auto">
          <a:xfrm>
            <a:off x="6487385" y="4472058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C3AB5B-5330-896D-B97F-93E20E79CE9E}"/>
              </a:ext>
            </a:extLst>
          </p:cNvPr>
          <p:cNvGrpSpPr/>
          <p:nvPr/>
        </p:nvGrpSpPr>
        <p:grpSpPr>
          <a:xfrm>
            <a:off x="809357" y="3992051"/>
            <a:ext cx="2657995" cy="1114886"/>
            <a:chOff x="486296" y="3992051"/>
            <a:chExt cx="2657995" cy="111488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F33AFB-5198-F9F4-8928-6BC2C2DC7B74}"/>
                </a:ext>
              </a:extLst>
            </p:cNvPr>
            <p:cNvSpPr txBox="1"/>
            <p:nvPr/>
          </p:nvSpPr>
          <p:spPr>
            <a:xfrm>
              <a:off x="646468" y="4792651"/>
              <a:ext cx="23467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DD870029-524B-CC72-F2E0-DD2E6898334E}"/>
                </a:ext>
              </a:extLst>
            </p:cNvPr>
            <p:cNvGrpSpPr/>
            <p:nvPr/>
          </p:nvGrpSpPr>
          <p:grpSpPr>
            <a:xfrm>
              <a:off x="486296" y="3992051"/>
              <a:ext cx="2657995" cy="1114886"/>
              <a:chOff x="574501" y="1835178"/>
              <a:chExt cx="2611034" cy="1295771"/>
            </a:xfrm>
          </p:grpSpPr>
          <p:sp>
            <p:nvSpPr>
              <p:cNvPr id="204" name="모서리가 둥근 직사각형 51">
                <a:extLst>
                  <a:ext uri="{FF2B5EF4-FFF2-40B4-BE49-F238E27FC236}">
                    <a16:creationId xmlns:a16="http://schemas.microsoft.com/office/drawing/2014/main" id="{0B654A81-EAC0-7BD6-612C-325E319CFBEF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0033CC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 후보 업체 선정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5" name="모서리가 둥근 직사각형 51">
                <a:extLst>
                  <a:ext uri="{FF2B5EF4-FFF2-40B4-BE49-F238E27FC236}">
                    <a16:creationId xmlns:a16="http://schemas.microsoft.com/office/drawing/2014/main" id="{52DB0B94-71E8-E2A3-25DF-E348D4BD9E27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FC5921E-8427-235A-792B-7D5B596616EE}"/>
                  </a:ext>
                </a:extLst>
              </p:cNvPr>
              <p:cNvSpPr/>
              <p:nvPr/>
            </p:nvSpPr>
            <p:spPr>
              <a:xfrm>
                <a:off x="574501" y="2271498"/>
                <a:ext cx="2611034" cy="51570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제출된 견적을 단가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납기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품질별로  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비교하여 업체 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2~3</a:t>
                </a:r>
                <a:r>
                  <a:rPr lang="ko-KR" altLang="en-US" sz="1100" i="1"/>
                  <a:t>곳을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선정</a:t>
                </a:r>
                <a:endParaRPr lang="ko-KR" altLang="en-US" sz="1100" i="1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985539-9BA5-30DF-6690-B31CE40537E8}"/>
              </a:ext>
            </a:extLst>
          </p:cNvPr>
          <p:cNvGrpSpPr/>
          <p:nvPr/>
        </p:nvGrpSpPr>
        <p:grpSpPr>
          <a:xfrm>
            <a:off x="3821742" y="3992051"/>
            <a:ext cx="2553815" cy="1114886"/>
            <a:chOff x="3552021" y="3992051"/>
            <a:chExt cx="2553815" cy="1114886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80ECF9-DC60-BF99-7ABF-DECEB0467D48}"/>
                </a:ext>
              </a:extLst>
            </p:cNvPr>
            <p:cNvSpPr txBox="1"/>
            <p:nvPr/>
          </p:nvSpPr>
          <p:spPr>
            <a:xfrm>
              <a:off x="3674614" y="4792651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CE0506F-EBAD-53DC-0BA5-3EA7E9FC2934}"/>
                </a:ext>
              </a:extLst>
            </p:cNvPr>
            <p:cNvGrpSpPr/>
            <p:nvPr/>
          </p:nvGrpSpPr>
          <p:grpSpPr>
            <a:xfrm>
              <a:off x="3552021" y="3992051"/>
              <a:ext cx="2553815" cy="1114886"/>
              <a:chOff x="611415" y="1835178"/>
              <a:chExt cx="2508695" cy="1295771"/>
            </a:xfrm>
          </p:grpSpPr>
          <p:sp>
            <p:nvSpPr>
              <p:cNvPr id="210" name="모서리가 둥근 직사각형 51">
                <a:extLst>
                  <a:ext uri="{FF2B5EF4-FFF2-40B4-BE49-F238E27FC236}">
                    <a16:creationId xmlns:a16="http://schemas.microsoft.com/office/drawing/2014/main" id="{F7B4A5C9-9AE3-D617-5185-4B04A118DA84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295AE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 견적 비교 및 협상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1" name="모서리가 둥근 직사각형 51">
                <a:extLst>
                  <a:ext uri="{FF2B5EF4-FFF2-40B4-BE49-F238E27FC236}">
                    <a16:creationId xmlns:a16="http://schemas.microsoft.com/office/drawing/2014/main" id="{F3CD319B-D77C-DFFA-BC64-14261D6F9A91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0EAE7AB-D32C-3F40-EE8B-F175089DB166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25711" cy="51570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i="1"/>
                  <a:t>선정된 업체들과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가격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납기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조건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등을 조정하고 견적을 비교</a:t>
                </a:r>
                <a:endParaRPr lang="ko-KR" altLang="en-US" sz="1100" i="1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574F02-9D68-A7DA-E591-41B3D6BD2E3B}"/>
              </a:ext>
            </a:extLst>
          </p:cNvPr>
          <p:cNvGrpSpPr/>
          <p:nvPr/>
        </p:nvGrpSpPr>
        <p:grpSpPr>
          <a:xfrm>
            <a:off x="6716354" y="3992051"/>
            <a:ext cx="2662862" cy="1114886"/>
            <a:chOff x="6553313" y="3992051"/>
            <a:chExt cx="2662862" cy="1114886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E680A82-94CD-2835-D87A-F1543E6E58EF}"/>
                </a:ext>
              </a:extLst>
            </p:cNvPr>
            <p:cNvSpPr/>
            <p:nvPr/>
          </p:nvSpPr>
          <p:spPr>
            <a:xfrm>
              <a:off x="6553313" y="4358609"/>
              <a:ext cx="2662862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최종 공급업체를</a:t>
              </a:r>
              <a:r>
                <a:rPr lang="en-US" altLang="ko-KR" sz="1100" i="1"/>
                <a:t> </a:t>
              </a:r>
              <a:r>
                <a:rPr lang="ko-KR" altLang="en-US" sz="1100" i="1"/>
                <a:t>선정하고 계약서 </a:t>
              </a:r>
              <a:endParaRPr lang="en-US" altLang="ko-KR" sz="1100" i="1"/>
            </a:p>
            <a:p>
              <a:pPr marL="12700">
                <a:spcBef>
                  <a:spcPts val="100"/>
                </a:spcBef>
              </a:pPr>
              <a:r>
                <a:rPr lang="ko-KR" altLang="en-US" sz="1100" i="1"/>
                <a:t>  작성</a:t>
              </a:r>
              <a:r>
                <a:rPr lang="en-US" altLang="ko-KR" sz="1100" i="1"/>
                <a:t>, </a:t>
              </a:r>
              <a:r>
                <a:rPr lang="ko-KR" altLang="en-US" sz="1100" i="1"/>
                <a:t>법무 등 관련 부서 검토</a:t>
              </a:r>
            </a:p>
          </p:txBody>
        </p:sp>
        <p:sp>
          <p:nvSpPr>
            <p:cNvPr id="213" name="모서리가 둥근 직사각형 51">
              <a:extLst>
                <a:ext uri="{FF2B5EF4-FFF2-40B4-BE49-F238E27FC236}">
                  <a16:creationId xmlns:a16="http://schemas.microsoft.com/office/drawing/2014/main" id="{BB064B50-6439-9E6F-9EFE-3BCB7E695FD9}"/>
                </a:ext>
              </a:extLst>
            </p:cNvPr>
            <p:cNvSpPr/>
            <p:nvPr/>
          </p:nvSpPr>
          <p:spPr>
            <a:xfrm>
              <a:off x="6678901" y="3992051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 업체 확정 및 계약 체결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모서리가 둥근 직사각형 51">
              <a:extLst>
                <a:ext uri="{FF2B5EF4-FFF2-40B4-BE49-F238E27FC236}">
                  <a16:creationId xmlns:a16="http://schemas.microsoft.com/office/drawing/2014/main" id="{3464094A-D25E-B6DA-72F1-093C7304ED6C}"/>
                </a:ext>
              </a:extLst>
            </p:cNvPr>
            <p:cNvSpPr/>
            <p:nvPr/>
          </p:nvSpPr>
          <p:spPr>
            <a:xfrm>
              <a:off x="6678900" y="3992052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EFF8735-AA7C-48C8-ECBE-64A04DDCFF6D}"/>
                </a:ext>
              </a:extLst>
            </p:cNvPr>
            <p:cNvSpPr txBox="1"/>
            <p:nvPr/>
          </p:nvSpPr>
          <p:spPr>
            <a:xfrm>
              <a:off x="6711527" y="4792651"/>
              <a:ext cx="2346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11" name="오른쪽 화살표 7">
            <a:extLst>
              <a:ext uri="{FF2B5EF4-FFF2-40B4-BE49-F238E27FC236}">
                <a16:creationId xmlns:a16="http://schemas.microsoft.com/office/drawing/2014/main" id="{D12F6EC2-0C47-7E0C-014C-C79A53A68243}"/>
              </a:ext>
            </a:extLst>
          </p:cNvPr>
          <p:cNvSpPr/>
          <p:nvPr/>
        </p:nvSpPr>
        <p:spPr bwMode="auto">
          <a:xfrm>
            <a:off x="3518641" y="5810519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45ACD337-D1D3-612A-C63A-6978300E0CC4}"/>
              </a:ext>
            </a:extLst>
          </p:cNvPr>
          <p:cNvSpPr/>
          <p:nvPr/>
        </p:nvSpPr>
        <p:spPr bwMode="auto">
          <a:xfrm>
            <a:off x="6487385" y="5810519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A9FA8D-FFBC-0401-ED2E-9AD04CBC5D73}"/>
              </a:ext>
            </a:extLst>
          </p:cNvPr>
          <p:cNvGrpSpPr/>
          <p:nvPr/>
        </p:nvGrpSpPr>
        <p:grpSpPr>
          <a:xfrm>
            <a:off x="846936" y="5330512"/>
            <a:ext cx="2553815" cy="1114886"/>
            <a:chOff x="523875" y="5330512"/>
            <a:chExt cx="2553815" cy="1114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C0F029-7438-9DAE-E262-20DC328A4245}"/>
                </a:ext>
              </a:extLst>
            </p:cNvPr>
            <p:cNvSpPr txBox="1"/>
            <p:nvPr/>
          </p:nvSpPr>
          <p:spPr>
            <a:xfrm>
              <a:off x="646468" y="6131112"/>
              <a:ext cx="2346746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1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E15717C-F7FC-1460-3536-82D6BA2653A5}"/>
                </a:ext>
              </a:extLst>
            </p:cNvPr>
            <p:cNvGrpSpPr/>
            <p:nvPr/>
          </p:nvGrpSpPr>
          <p:grpSpPr>
            <a:xfrm>
              <a:off x="523875" y="5330512"/>
              <a:ext cx="2553815" cy="1114886"/>
              <a:chOff x="611415" y="1835178"/>
              <a:chExt cx="2508695" cy="1295771"/>
            </a:xfrm>
          </p:grpSpPr>
          <p:sp>
            <p:nvSpPr>
              <p:cNvPr id="15" name="모서리가 둥근 직사각형 51">
                <a:extLst>
                  <a:ext uri="{FF2B5EF4-FFF2-40B4-BE49-F238E27FC236}">
                    <a16:creationId xmlns:a16="http://schemas.microsoft.com/office/drawing/2014/main" id="{C95C9C8A-A47C-564A-217E-B89B684EAEB3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295AE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 발주서 발행 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모서리가 둥근 직사각형 51">
                <a:extLst>
                  <a:ext uri="{FF2B5EF4-FFF2-40B4-BE49-F238E27FC236}">
                    <a16:creationId xmlns:a16="http://schemas.microsoft.com/office/drawing/2014/main" id="{32E6EFEF-DA25-5D47-11C6-F73AA113F055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60E878-E108-CC97-BEA3-1891750F5275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41693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i="1"/>
                  <a:t>승인 후 수량</a:t>
                </a:r>
                <a:r>
                  <a:rPr lang="en-US" altLang="ko-KR" sz="1100" i="1"/>
                  <a:t>/</a:t>
                </a:r>
                <a:r>
                  <a:rPr lang="ko-KR" altLang="en-US" sz="1100" i="1"/>
                  <a:t>납기</a:t>
                </a:r>
                <a:r>
                  <a:rPr lang="en-US" altLang="ko-KR" sz="1100" i="1"/>
                  <a:t>/</a:t>
                </a:r>
                <a:r>
                  <a:rPr lang="ko-KR" altLang="en-US" sz="1100" i="1"/>
                  <a:t>단가 등을</a:t>
                </a:r>
                <a:endParaRPr lang="en-US" altLang="ko-KR" sz="1100" i="1"/>
              </a:p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 </a:t>
                </a:r>
                <a:r>
                  <a:rPr lang="ko-KR" altLang="en-US" sz="1100" i="1"/>
                  <a:t>명시한 발주서를 작성하여 발행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92FDBC-C265-8FD9-07A1-066CB35E5124}"/>
              </a:ext>
            </a:extLst>
          </p:cNvPr>
          <p:cNvGrpSpPr/>
          <p:nvPr/>
        </p:nvGrpSpPr>
        <p:grpSpPr>
          <a:xfrm>
            <a:off x="3821742" y="5330512"/>
            <a:ext cx="2553815" cy="1114886"/>
            <a:chOff x="3552021" y="5330512"/>
            <a:chExt cx="2553815" cy="1114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9597EA-98C9-7B23-B327-807A2EE6C965}"/>
                </a:ext>
              </a:extLst>
            </p:cNvPr>
            <p:cNvSpPr txBox="1"/>
            <p:nvPr/>
          </p:nvSpPr>
          <p:spPr>
            <a:xfrm>
              <a:off x="3674614" y="6131112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56BF865-4C40-F38F-8575-912F845DB748}"/>
                </a:ext>
              </a:extLst>
            </p:cNvPr>
            <p:cNvGrpSpPr/>
            <p:nvPr/>
          </p:nvGrpSpPr>
          <p:grpSpPr>
            <a:xfrm>
              <a:off x="3552021" y="5330512"/>
              <a:ext cx="2553815" cy="1114886"/>
              <a:chOff x="611415" y="1835178"/>
              <a:chExt cx="2508695" cy="1295771"/>
            </a:xfrm>
          </p:grpSpPr>
          <p:sp>
            <p:nvSpPr>
              <p:cNvPr id="21" name="모서리가 둥근 직사각형 51">
                <a:extLst>
                  <a:ext uri="{FF2B5EF4-FFF2-40B4-BE49-F238E27FC236}">
                    <a16:creationId xmlns:a16="http://schemas.microsoft.com/office/drawing/2014/main" id="{5FE6273E-7628-4F87-0249-A1A7998176DA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497B0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 계약 체결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모서리가 둥근 직사각형 51">
                <a:extLst>
                  <a:ext uri="{FF2B5EF4-FFF2-40B4-BE49-F238E27FC236}">
                    <a16:creationId xmlns:a16="http://schemas.microsoft.com/office/drawing/2014/main" id="{4E275207-2BA1-238C-18E1-C28180E1B89B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832DCD-C7BB-AA78-2EEB-C41DEDD457FF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25711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발주 조건을 토대로 공급업체와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i="1"/>
                  <a:t>  정식 계약 확정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505495-6402-1340-AE99-12C20A1EFADC}"/>
              </a:ext>
            </a:extLst>
          </p:cNvPr>
          <p:cNvGrpSpPr/>
          <p:nvPr/>
        </p:nvGrpSpPr>
        <p:grpSpPr>
          <a:xfrm>
            <a:off x="6716354" y="5330512"/>
            <a:ext cx="2662862" cy="1114886"/>
            <a:chOff x="6553313" y="5330512"/>
            <a:chExt cx="2662862" cy="111488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12E3E8-9FFE-4FF9-6991-EC6FE65CFA13}"/>
                </a:ext>
              </a:extLst>
            </p:cNvPr>
            <p:cNvSpPr/>
            <p:nvPr/>
          </p:nvSpPr>
          <p:spPr>
            <a:xfrm>
              <a:off x="6553313" y="5697070"/>
              <a:ext cx="2662862" cy="381770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납품 일정 관리</a:t>
              </a:r>
              <a:r>
                <a:rPr lang="en-US" altLang="ko-KR" sz="1100" b="0" i="1" kern="12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현장 입고 확인</a:t>
              </a:r>
              <a:r>
                <a:rPr lang="en-US" altLang="ko-KR" sz="1100" b="0" i="1" kern="1200">
                  <a:latin typeface="+mn-lt"/>
                  <a:ea typeface="+mn-ea"/>
                  <a:cs typeface="+mn-cs"/>
                </a:rPr>
                <a:t>,</a:t>
              </a:r>
            </a:p>
            <a:p>
              <a:pPr marL="12700">
                <a:spcBef>
                  <a:spcPts val="100"/>
                </a:spcBef>
              </a:pP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  검수 후 대금 지급 절차 연결</a:t>
              </a:r>
              <a:endParaRPr lang="ko-KR" altLang="en-US" sz="1100" i="1"/>
            </a:p>
          </p:txBody>
        </p:sp>
        <p:sp>
          <p:nvSpPr>
            <p:cNvPr id="24" name="모서리가 둥근 직사각형 51">
              <a:extLst>
                <a:ext uri="{FF2B5EF4-FFF2-40B4-BE49-F238E27FC236}">
                  <a16:creationId xmlns:a16="http://schemas.microsoft.com/office/drawing/2014/main" id="{77375B6D-F422-55CB-11E9-BFE1D368F426}"/>
                </a:ext>
              </a:extLst>
            </p:cNvPr>
            <p:cNvSpPr/>
            <p:nvPr/>
          </p:nvSpPr>
          <p:spPr>
            <a:xfrm>
              <a:off x="6678901" y="5330512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 납품 관리 및 검수 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51">
              <a:extLst>
                <a:ext uri="{FF2B5EF4-FFF2-40B4-BE49-F238E27FC236}">
                  <a16:creationId xmlns:a16="http://schemas.microsoft.com/office/drawing/2014/main" id="{FEBD3831-5777-3478-ABDD-0ABCFEB046EB}"/>
                </a:ext>
              </a:extLst>
            </p:cNvPr>
            <p:cNvSpPr/>
            <p:nvPr/>
          </p:nvSpPr>
          <p:spPr>
            <a:xfrm>
              <a:off x="6678900" y="5330513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5A3BBA-6577-CAD6-532A-DDD1A98A28E9}"/>
                </a:ext>
              </a:extLst>
            </p:cNvPr>
            <p:cNvSpPr txBox="1"/>
            <p:nvPr/>
          </p:nvSpPr>
          <p:spPr>
            <a:xfrm>
              <a:off x="6711527" y="6131112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4" name="오른쪽 화살표 7">
            <a:extLst>
              <a:ext uri="{FF2B5EF4-FFF2-40B4-BE49-F238E27FC236}">
                <a16:creationId xmlns:a16="http://schemas.microsoft.com/office/drawing/2014/main" id="{786B503B-23A7-BFC4-ECD0-0007349B2CBA}"/>
              </a:ext>
            </a:extLst>
          </p:cNvPr>
          <p:cNvSpPr/>
          <p:nvPr/>
        </p:nvSpPr>
        <p:spPr bwMode="auto">
          <a:xfrm>
            <a:off x="586714" y="5810519"/>
            <a:ext cx="252000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22CBD3A-7F0A-93C4-8A73-844C9DE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33422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483</Words>
  <Application>Microsoft Office PowerPoint</Application>
  <PresentationFormat>A4 용지(210x297mm)</PresentationFormat>
  <Paragraphs>77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Lato Light</vt:lpstr>
      <vt:lpstr>맑은 고딕</vt:lpstr>
      <vt:lpstr>HY신명조</vt:lpstr>
      <vt:lpstr>Wingdings</vt:lpstr>
      <vt:lpstr>Arial</vt:lpstr>
      <vt:lpstr>5_Office 테마</vt:lpstr>
      <vt:lpstr>WX해커톤 참가 신청서(1/2)</vt:lpstr>
      <vt:lpstr>WX해커톤 참가 신청서(2/2)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4312</cp:revision>
  <dcterms:created xsi:type="dcterms:W3CDTF">2022-01-28T05:25:59Z</dcterms:created>
  <dcterms:modified xsi:type="dcterms:W3CDTF">2025-09-29T07:28:14Z</dcterms:modified>
</cp:coreProperties>
</file>