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1" r:id="rId4"/>
    <p:sldId id="271" r:id="rId5"/>
    <p:sldId id="270" r:id="rId6"/>
    <p:sldId id="272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>
        <p:scale>
          <a:sx n="75" d="100"/>
          <a:sy n="75" d="100"/>
        </p:scale>
        <p:origin x="54" y="6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CMPG 221</a:t>
            </a:r>
            <a:br>
              <a:rPr lang="en-US" dirty="0"/>
            </a:br>
            <a:r>
              <a:rPr lang="en-US" dirty="0"/>
              <a:t>ASSIGNMENT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HARDUS MYBURGH</a:t>
            </a:r>
          </a:p>
          <a:p>
            <a:r>
              <a:rPr lang="en-US" dirty="0"/>
              <a:t>40923894</a:t>
            </a:r>
          </a:p>
          <a:p>
            <a:endParaRPr lang="en-US" dirty="0"/>
          </a:p>
          <a:p>
            <a:r>
              <a:rPr lang="en-US" dirty="0"/>
              <a:t>DISTANCE STUDENT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Explanation</a:t>
            </a:r>
          </a:p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ZA" b="1" dirty="0"/>
              <a:t>Title:</a:t>
            </a:r>
            <a:r>
              <a:rPr lang="en-ZA" dirty="0"/>
              <a:t> Merge Sort: Divide and Conquer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D0981-49F2-4670-DA1C-A64B3EDE1ACA}"/>
              </a:ext>
            </a:extLst>
          </p:cNvPr>
          <p:cNvSpPr txBox="1"/>
          <p:nvPr/>
        </p:nvSpPr>
        <p:spPr>
          <a:xfrm>
            <a:off x="1701924" y="1844824"/>
            <a:ext cx="91439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Merge Sort is an efficient sorting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Think divide and conquer—this is its fundamental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Merge Sort works in three main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Divide – split the array into smaller subarrays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Conquer by Recursion – sort each subarray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Merge – combine subarrays into sorted lists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E5C282-4885-B093-3D47-218E45E7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824" y="4344902"/>
            <a:ext cx="3576588" cy="211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54F86-4EB9-7FBB-81E8-667257BAA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70E8-9024-DD7C-5999-3CB9E775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Explanation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C4B0C-A9C1-A868-36DC-694C930F8E89}"/>
              </a:ext>
            </a:extLst>
          </p:cNvPr>
          <p:cNvSpPr txBox="1"/>
          <p:nvPr/>
        </p:nvSpPr>
        <p:spPr>
          <a:xfrm>
            <a:off x="1701924" y="1844824"/>
            <a:ext cx="40324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Recursively divide an array into smaller subarrays until each contains one element (base case).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Merge the subarrays back into sorted subarrays by comparing first elements and appending the smaller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Repeat until the entire array is sorted.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324F0AA-39BD-05F7-2488-CB5DE7A2D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4" y="1988840"/>
            <a:ext cx="367240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0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30562-4306-6222-1541-CE3E0ECF5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BE53-3DD2-6716-4560-3DF42CEB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Practical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F34B2-4F15-2014-DA2E-84D82679D2FB}"/>
              </a:ext>
            </a:extLst>
          </p:cNvPr>
          <p:cNvSpPr txBox="1"/>
          <p:nvPr/>
        </p:nvSpPr>
        <p:spPr>
          <a:xfrm>
            <a:off x="1917948" y="1556792"/>
            <a:ext cx="91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Lets take a look at the following practical example for Merge Sort: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algn="ctr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ZA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47AD40-EC26-2701-8D5E-DCC3AB95B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9499"/>
              </p:ext>
            </p:extLst>
          </p:nvPr>
        </p:nvGraphicFramePr>
        <p:xfrm>
          <a:off x="2036528" y="3861048"/>
          <a:ext cx="81258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633793213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13432460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470059457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41407296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326097802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805367804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111238171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814018181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68818067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467435563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411745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734459"/>
                  </a:ext>
                </a:extLst>
              </a:tr>
            </a:tbl>
          </a:graphicData>
        </a:graphic>
      </p:graphicFrame>
      <p:pic>
        <p:nvPicPr>
          <p:cNvPr id="3074" name="Picture 2" descr="Nervouslaugh GIFs - Find &amp; Share on GIPHY">
            <a:extLst>
              <a:ext uri="{FF2B5EF4-FFF2-40B4-BE49-F238E27FC236}">
                <a16:creationId xmlns:a16="http://schemas.microsoft.com/office/drawing/2014/main" id="{9376C74A-E4DC-005D-13B2-0394A0CF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657522"/>
            <a:ext cx="2736304" cy="188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rvous Smile GIFs | Tenor">
            <a:extLst>
              <a:ext uri="{FF2B5EF4-FFF2-40B4-BE49-F238E27FC236}">
                <a16:creationId xmlns:a16="http://schemas.microsoft.com/office/drawing/2014/main" id="{DBF73567-756F-6315-C60C-3ED05B95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91" y="4797152"/>
            <a:ext cx="20955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2935D-133E-8792-E7C4-5B0A5FCFA102}"/>
              </a:ext>
            </a:extLst>
          </p:cNvPr>
          <p:cNvSpPr txBox="1"/>
          <p:nvPr/>
        </p:nvSpPr>
        <p:spPr>
          <a:xfrm>
            <a:off x="3045542" y="620688"/>
            <a:ext cx="6091084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orbel"/>
              </a:rPr>
              <a:t>Dividing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EDC721-70F2-2943-4291-EEDCA7E82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65769"/>
              </p:ext>
            </p:extLst>
          </p:nvPr>
        </p:nvGraphicFramePr>
        <p:xfrm>
          <a:off x="1701924" y="1857196"/>
          <a:ext cx="81258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372980050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16882920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475091235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32431861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033731437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279881286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045310643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191759877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29313507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772704194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29689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6631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7A77879-99DD-06A7-8CCE-3CE945CF8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99977"/>
              </p:ext>
            </p:extLst>
          </p:nvPr>
        </p:nvGraphicFramePr>
        <p:xfrm>
          <a:off x="981843" y="2644336"/>
          <a:ext cx="44323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372980050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16882920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475091235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32431861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033731437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27988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66314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5CE691B-7B58-E6A6-3361-7C4F38F28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98966"/>
              </p:ext>
            </p:extLst>
          </p:nvPr>
        </p:nvGraphicFramePr>
        <p:xfrm>
          <a:off x="6774680" y="2644336"/>
          <a:ext cx="36935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045310643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191759877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29313507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772704194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29689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66314"/>
                  </a:ext>
                </a:extLst>
              </a:tr>
            </a:tbl>
          </a:graphicData>
        </a:graphic>
      </p:graphicFrame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52C6D5B-C672-3BB4-3E21-7A002960262D}"/>
              </a:ext>
            </a:extLst>
          </p:cNvPr>
          <p:cNvCxnSpPr>
            <a:cxnSpLocks/>
            <a:stCxn id="10" idx="2"/>
            <a:endCxn id="43" idx="0"/>
          </p:cNvCxnSpPr>
          <p:nvPr/>
        </p:nvCxnSpPr>
        <p:spPr>
          <a:xfrm rot="5400000">
            <a:off x="4273281" y="1152750"/>
            <a:ext cx="416300" cy="2566873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F132057-41DF-827B-4A0E-0B4AAC217825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764867" y="2438162"/>
            <a:ext cx="2856605" cy="206174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4EACCC3-B50B-D9D0-2EA7-770F8D526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10210"/>
              </p:ext>
            </p:extLst>
          </p:nvPr>
        </p:nvGraphicFramePr>
        <p:xfrm>
          <a:off x="829391" y="3429000"/>
          <a:ext cx="22161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77756813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455407932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217631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75747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311385CC-456D-595C-4CA1-90140C640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68554"/>
              </p:ext>
            </p:extLst>
          </p:nvPr>
        </p:nvGraphicFramePr>
        <p:xfrm>
          <a:off x="3373355" y="3429000"/>
          <a:ext cx="22161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2313561805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96808620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55448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75747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560DDAD-DC9D-3A47-35D6-BAD09E2EA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04374"/>
              </p:ext>
            </p:extLst>
          </p:nvPr>
        </p:nvGraphicFramePr>
        <p:xfrm>
          <a:off x="6405321" y="3421626"/>
          <a:ext cx="22161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2608138225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42117853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77878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46002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23A7736-5EA2-3ED9-4C05-D8DA7AB87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53221"/>
              </p:ext>
            </p:extLst>
          </p:nvPr>
        </p:nvGraphicFramePr>
        <p:xfrm>
          <a:off x="9136626" y="3421626"/>
          <a:ext cx="14774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708643784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09330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46002"/>
                  </a:ext>
                </a:extLst>
              </a:tr>
            </a:tbl>
          </a:graphicData>
        </a:graphic>
      </p:graphicFrame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4286C2C-5D58-2B59-04EB-537B3BAFA263}"/>
              </a:ext>
            </a:extLst>
          </p:cNvPr>
          <p:cNvCxnSpPr>
            <a:cxnSpLocks/>
            <a:stCxn id="43" idx="2"/>
            <a:endCxn id="58" idx="0"/>
          </p:cNvCxnSpPr>
          <p:nvPr/>
        </p:nvCxnSpPr>
        <p:spPr>
          <a:xfrm rot="5400000">
            <a:off x="2360818" y="2591824"/>
            <a:ext cx="413824" cy="1260528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E2C5F12-1367-077F-D098-67F066131218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rot="5400000">
            <a:off x="7864209" y="2664363"/>
            <a:ext cx="406450" cy="1108076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CD66BE2-2079-80E8-EDBD-DADA88B62B1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199011" y="3222362"/>
            <a:ext cx="1282419" cy="206638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1B77A23-A2A6-AFC3-40C8-19522B5D303B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621472" y="3218401"/>
            <a:ext cx="1253871" cy="203225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9D2CB3CF-4599-133A-A2EA-E7B8406A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30805"/>
              </p:ext>
            </p:extLst>
          </p:nvPr>
        </p:nvGraphicFramePr>
        <p:xfrm>
          <a:off x="460032" y="4158498"/>
          <a:ext cx="14774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97384475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6643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80" name="Table 79">
            <a:extLst>
              <a:ext uri="{FF2B5EF4-FFF2-40B4-BE49-F238E27FC236}">
                <a16:creationId xmlns:a16="http://schemas.microsoft.com/office/drawing/2014/main" id="{909B68FE-1E9E-3596-8990-807EBC488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51328"/>
              </p:ext>
            </p:extLst>
          </p:nvPr>
        </p:nvGraphicFramePr>
        <p:xfrm>
          <a:off x="2198371" y="4158498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F731DF0-5340-97A6-4677-9E836D5FD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04053"/>
              </p:ext>
            </p:extLst>
          </p:nvPr>
        </p:nvGraphicFramePr>
        <p:xfrm>
          <a:off x="3364598" y="4158498"/>
          <a:ext cx="14774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97384475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6643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D5AB3B01-9FBA-74B6-6D34-430566868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7519"/>
              </p:ext>
            </p:extLst>
          </p:nvPr>
        </p:nvGraphicFramePr>
        <p:xfrm>
          <a:off x="5925109" y="4158498"/>
          <a:ext cx="14774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97384475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6643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A48FE777-09BB-D99A-EBED-626BBF8DA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605220"/>
              </p:ext>
            </p:extLst>
          </p:nvPr>
        </p:nvGraphicFramePr>
        <p:xfrm>
          <a:off x="285117" y="4940868"/>
          <a:ext cx="73871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246178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8BFCDF57-696D-A6A2-39BA-CB2C2215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868389"/>
              </p:ext>
            </p:extLst>
          </p:nvPr>
        </p:nvGraphicFramePr>
        <p:xfrm>
          <a:off x="1372151" y="4935788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122894B8-A6C5-A0FC-80D8-10A796D4A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8656"/>
              </p:ext>
            </p:extLst>
          </p:nvPr>
        </p:nvGraphicFramePr>
        <p:xfrm>
          <a:off x="3085971" y="4901214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0994C69A-90DD-9D86-D616-224A6FFAE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527"/>
              </p:ext>
            </p:extLst>
          </p:nvPr>
        </p:nvGraphicFramePr>
        <p:xfrm>
          <a:off x="4294212" y="4901214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985647C-1B60-8858-BC82-DE49D1C49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17264"/>
              </p:ext>
            </p:extLst>
          </p:nvPr>
        </p:nvGraphicFramePr>
        <p:xfrm>
          <a:off x="5792596" y="4935788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CCF143F-5AAC-8D6F-1472-DA434E824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00168"/>
              </p:ext>
            </p:extLst>
          </p:nvPr>
        </p:nvGraphicFramePr>
        <p:xfrm>
          <a:off x="6932333" y="4935788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35539C58-B6AC-BD8F-7A1B-4A78389F8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24094"/>
              </p:ext>
            </p:extLst>
          </p:nvPr>
        </p:nvGraphicFramePr>
        <p:xfrm>
          <a:off x="7967375" y="4154232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E7C51F5E-23FE-E239-2314-C0D688F3C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43259"/>
              </p:ext>
            </p:extLst>
          </p:nvPr>
        </p:nvGraphicFramePr>
        <p:xfrm>
          <a:off x="9099337" y="4125478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D18E4972-49E0-2FFB-FE93-DFFD2D6D5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34129"/>
              </p:ext>
            </p:extLst>
          </p:nvPr>
        </p:nvGraphicFramePr>
        <p:xfrm>
          <a:off x="10098830" y="4125478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F192F00A-6007-7C02-CFB3-BCF2A27BB48F}"/>
              </a:ext>
            </a:extLst>
          </p:cNvPr>
          <p:cNvCxnSpPr>
            <a:cxnSpLocks/>
            <a:stCxn id="58" idx="2"/>
            <a:endCxn id="79" idx="0"/>
          </p:cNvCxnSpPr>
          <p:nvPr/>
        </p:nvCxnSpPr>
        <p:spPr>
          <a:xfrm rot="5400000">
            <a:off x="1388779" y="3609811"/>
            <a:ext cx="358658" cy="738717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546ECFB-927D-54EB-5DBA-EB9603F35460}"/>
              </a:ext>
            </a:extLst>
          </p:cNvPr>
          <p:cNvCxnSpPr>
            <a:cxnSpLocks/>
            <a:stCxn id="79" idx="2"/>
            <a:endCxn id="85" idx="0"/>
          </p:cNvCxnSpPr>
          <p:nvPr/>
        </p:nvCxnSpPr>
        <p:spPr>
          <a:xfrm rot="5400000">
            <a:off x="720847" y="4462966"/>
            <a:ext cx="411530" cy="544274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66C72D7-02D0-533D-0022-EA43D7F6EB64}"/>
              </a:ext>
            </a:extLst>
          </p:cNvPr>
          <p:cNvCxnSpPr>
            <a:cxnSpLocks/>
          </p:cNvCxnSpPr>
          <p:nvPr/>
        </p:nvCxnSpPr>
        <p:spPr>
          <a:xfrm rot="5400000">
            <a:off x="4085042" y="3807531"/>
            <a:ext cx="391444" cy="359158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5662D1-576C-8135-F1CB-9331B3E8DA5E}"/>
              </a:ext>
            </a:extLst>
          </p:cNvPr>
          <p:cNvCxnSpPr>
            <a:cxnSpLocks/>
            <a:stCxn id="83" idx="2"/>
            <a:endCxn id="87" idx="0"/>
          </p:cNvCxnSpPr>
          <p:nvPr/>
        </p:nvCxnSpPr>
        <p:spPr>
          <a:xfrm rot="5400000">
            <a:off x="3593384" y="4391283"/>
            <a:ext cx="371876" cy="647986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D5EA952E-0448-9BA0-B710-9DF259465D58}"/>
              </a:ext>
            </a:extLst>
          </p:cNvPr>
          <p:cNvCxnSpPr>
            <a:cxnSpLocks/>
            <a:stCxn id="60" idx="2"/>
            <a:endCxn id="84" idx="0"/>
          </p:cNvCxnSpPr>
          <p:nvPr/>
        </p:nvCxnSpPr>
        <p:spPr>
          <a:xfrm rot="5400000">
            <a:off x="6905595" y="3550697"/>
            <a:ext cx="366032" cy="849570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185D1A41-9711-99A0-3570-53A61199E638}"/>
              </a:ext>
            </a:extLst>
          </p:cNvPr>
          <p:cNvCxnSpPr>
            <a:cxnSpLocks/>
            <a:stCxn id="84" idx="2"/>
            <a:endCxn id="89" idx="0"/>
          </p:cNvCxnSpPr>
          <p:nvPr/>
        </p:nvCxnSpPr>
        <p:spPr>
          <a:xfrm rot="5400000">
            <a:off x="6209665" y="4481627"/>
            <a:ext cx="406450" cy="501872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632E336-C4A2-793F-35EA-1BFA6DA58659}"/>
              </a:ext>
            </a:extLst>
          </p:cNvPr>
          <p:cNvCxnSpPr>
            <a:cxnSpLocks/>
            <a:stCxn id="61" idx="2"/>
            <a:endCxn id="93" idx="0"/>
          </p:cNvCxnSpPr>
          <p:nvPr/>
        </p:nvCxnSpPr>
        <p:spPr>
          <a:xfrm rot="5400000">
            <a:off x="9505513" y="3755648"/>
            <a:ext cx="333012" cy="406648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42EA6677-5E1A-E30B-8E4E-8047AB7DF3A6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1936401" y="3979169"/>
            <a:ext cx="631328" cy="179329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8BA9E8D-85BA-67C8-C007-ACAEA0F1E51F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196688" y="4735963"/>
            <a:ext cx="544821" cy="199825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28B1123B-233A-7D74-C555-205338EACB2B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4103814" y="4715276"/>
            <a:ext cx="559756" cy="185938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6F934D96-B921-5626-EBF8-8C68FD93F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87504"/>
              </p:ext>
            </p:extLst>
          </p:nvPr>
        </p:nvGraphicFramePr>
        <p:xfrm>
          <a:off x="4970099" y="4158498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CCE3BE18-2750-3549-1752-72D89554DA63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4453858" y="3985778"/>
            <a:ext cx="885599" cy="172720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F29CD77-FB29-1530-B355-DC3754278BE7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6661119" y="4734262"/>
            <a:ext cx="640572" cy="201526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7AA69337-5838-FCD4-2178-1B64900062A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7518916" y="3978404"/>
            <a:ext cx="817817" cy="175828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089A13FF-FA0F-111A-55BD-D95651FDA269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9875343" y="3958972"/>
            <a:ext cx="592845" cy="166506"/>
          </a:xfrm>
          <a:prstGeom prst="bentConnector2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F97C4-D412-B063-9300-A75DCBF6F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A77879-99DD-06A7-8CCE-3CE945CF8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79596"/>
              </p:ext>
            </p:extLst>
          </p:nvPr>
        </p:nvGraphicFramePr>
        <p:xfrm>
          <a:off x="2205980" y="5949280"/>
          <a:ext cx="812588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372980050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16882920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475091235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32431861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033731437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279881286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045310643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191759877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29313507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772704194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29689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663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C6A410-1F1A-909C-E59C-B5A723557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1782"/>
              </p:ext>
            </p:extLst>
          </p:nvPr>
        </p:nvGraphicFramePr>
        <p:xfrm>
          <a:off x="809888" y="1729690"/>
          <a:ext cx="73871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24617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32E2EAC-7D32-0FB6-FAA1-D018883FF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83911"/>
              </p:ext>
            </p:extLst>
          </p:nvPr>
        </p:nvGraphicFramePr>
        <p:xfrm>
          <a:off x="1896922" y="1724610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C1788B5-B755-CF7E-31EC-83607CC0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16891"/>
              </p:ext>
            </p:extLst>
          </p:nvPr>
        </p:nvGraphicFramePr>
        <p:xfrm>
          <a:off x="3736649" y="1724610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0DDAFF-D66C-FAC3-C83B-E428A29B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3640"/>
              </p:ext>
            </p:extLst>
          </p:nvPr>
        </p:nvGraphicFramePr>
        <p:xfrm>
          <a:off x="4944890" y="1724610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A6035E-5D2A-4E1C-735F-1C0CB0E31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87837"/>
              </p:ext>
            </p:extLst>
          </p:nvPr>
        </p:nvGraphicFramePr>
        <p:xfrm>
          <a:off x="6268482" y="1724610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09A8FE3-9F13-FC5A-12A3-88FA8F962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870853"/>
              </p:ext>
            </p:extLst>
          </p:nvPr>
        </p:nvGraphicFramePr>
        <p:xfrm>
          <a:off x="7408219" y="1724610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C7BD06D-1180-ED71-4C5C-4C276EDF9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99121"/>
              </p:ext>
            </p:extLst>
          </p:nvPr>
        </p:nvGraphicFramePr>
        <p:xfrm>
          <a:off x="821873" y="2708601"/>
          <a:ext cx="14774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97384475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6643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4373BDC1-DDF6-C6D7-0DE0-A9D7AF16E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59832"/>
              </p:ext>
            </p:extLst>
          </p:nvPr>
        </p:nvGraphicFramePr>
        <p:xfrm>
          <a:off x="2560212" y="2708601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3C10421C-1B44-00F5-1257-AD2BD9A21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83595"/>
              </p:ext>
            </p:extLst>
          </p:nvPr>
        </p:nvGraphicFramePr>
        <p:xfrm>
          <a:off x="3726439" y="2708601"/>
          <a:ext cx="14774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97384475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6643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4BC0C85D-F15C-BD00-5249-20B72DBF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68442"/>
              </p:ext>
            </p:extLst>
          </p:nvPr>
        </p:nvGraphicFramePr>
        <p:xfrm>
          <a:off x="6556612" y="2675581"/>
          <a:ext cx="14774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97384475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6643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C57A9685-F1E9-ECAC-7DB0-22F7E0DF2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24109"/>
              </p:ext>
            </p:extLst>
          </p:nvPr>
        </p:nvGraphicFramePr>
        <p:xfrm>
          <a:off x="8329216" y="2704335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59051E1C-B906-2085-C583-E845AE40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43734"/>
              </p:ext>
            </p:extLst>
          </p:nvPr>
        </p:nvGraphicFramePr>
        <p:xfrm>
          <a:off x="9461178" y="2675581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E16B4AD6-387D-9119-58BC-524751930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4592"/>
              </p:ext>
            </p:extLst>
          </p:nvPr>
        </p:nvGraphicFramePr>
        <p:xfrm>
          <a:off x="10460671" y="2675581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29C989E4-2D40-9FC0-D4DA-C5C811BD5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345245"/>
              </p:ext>
            </p:extLst>
          </p:nvPr>
        </p:nvGraphicFramePr>
        <p:xfrm>
          <a:off x="5331940" y="2708601"/>
          <a:ext cx="73871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86518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82920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9C9248B7-20CF-82E8-2940-EF6259947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60269"/>
              </p:ext>
            </p:extLst>
          </p:nvPr>
        </p:nvGraphicFramePr>
        <p:xfrm>
          <a:off x="823326" y="3696689"/>
          <a:ext cx="22161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77756813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455407932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217631395"/>
                    </a:ext>
                  </a:extLst>
                </a:gridCol>
              </a:tblGrid>
              <a:tr h="30837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75747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E0A71B29-88D2-EECA-7DEF-77AD6E7E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30828"/>
              </p:ext>
            </p:extLst>
          </p:nvPr>
        </p:nvGraphicFramePr>
        <p:xfrm>
          <a:off x="3611291" y="3709910"/>
          <a:ext cx="22161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2313561805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96808620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55448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75747"/>
                  </a:ext>
                </a:extLst>
              </a:tr>
            </a:tbl>
          </a:graphicData>
        </a:graphic>
      </p:graphicFrame>
      <p:graphicFrame>
        <p:nvGraphicFramePr>
          <p:cNvPr id="92" name="Table 91">
            <a:extLst>
              <a:ext uri="{FF2B5EF4-FFF2-40B4-BE49-F238E27FC236}">
                <a16:creationId xmlns:a16="http://schemas.microsoft.com/office/drawing/2014/main" id="{97042860-E06E-23BF-A567-CA458060C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989892"/>
              </p:ext>
            </p:extLst>
          </p:nvPr>
        </p:nvGraphicFramePr>
        <p:xfrm>
          <a:off x="6399256" y="3689315"/>
          <a:ext cx="221615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2608138225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42117853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77878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46002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F68F39F3-A001-AD94-CD56-805AA60B8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6246"/>
              </p:ext>
            </p:extLst>
          </p:nvPr>
        </p:nvGraphicFramePr>
        <p:xfrm>
          <a:off x="9593150" y="3689315"/>
          <a:ext cx="147743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708643784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09330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346002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9C4B6BD2-D87A-63EF-301D-9997B6D36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12930"/>
              </p:ext>
            </p:extLst>
          </p:nvPr>
        </p:nvGraphicFramePr>
        <p:xfrm>
          <a:off x="1070792" y="4762551"/>
          <a:ext cx="443230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372980050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16882920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475091235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324318619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033731437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27988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66314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3E4CFD5F-076E-6F97-2DE6-C1AF58E05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875384"/>
              </p:ext>
            </p:extLst>
          </p:nvPr>
        </p:nvGraphicFramePr>
        <p:xfrm>
          <a:off x="6863629" y="4762551"/>
          <a:ext cx="36935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3045310643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191759877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1293135078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3772704194"/>
                    </a:ext>
                  </a:extLst>
                </a:gridCol>
                <a:gridCol w="738717">
                  <a:extLst>
                    <a:ext uri="{9D8B030D-6E8A-4147-A177-3AD203B41FA5}">
                      <a16:colId xmlns:a16="http://schemas.microsoft.com/office/drawing/2014/main" val="229689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66314"/>
                  </a:ext>
                </a:extLst>
              </a:tr>
            </a:tbl>
          </a:graphicData>
        </a:graphic>
      </p:graphicFrame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26D3FF5-67FE-7958-6A92-56EE408BAEEA}"/>
              </a:ext>
            </a:extLst>
          </p:cNvPr>
          <p:cNvCxnSpPr>
            <a:cxnSpLocks/>
            <a:stCxn id="8" idx="2"/>
            <a:endCxn id="70" idx="0"/>
          </p:cNvCxnSpPr>
          <p:nvPr/>
        </p:nvCxnSpPr>
        <p:spPr>
          <a:xfrm rot="16200000" flipH="1">
            <a:off x="1063343" y="2211353"/>
            <a:ext cx="613151" cy="381344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C79524D1-9381-9761-9371-8F7CE24C1C84}"/>
              </a:ext>
            </a:extLst>
          </p:cNvPr>
          <p:cNvCxnSpPr>
            <a:cxnSpLocks/>
            <a:endCxn id="72" idx="0"/>
          </p:cNvCxnSpPr>
          <p:nvPr/>
        </p:nvCxnSpPr>
        <p:spPr>
          <a:xfrm rot="16200000" flipH="1">
            <a:off x="3997014" y="2240459"/>
            <a:ext cx="608374" cy="327910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BA660EE-5690-1214-2395-792B1EEDBD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56387" y="2153149"/>
            <a:ext cx="581768" cy="496115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D97E3B3-2277-52DF-805B-5F61E157BA6E}"/>
              </a:ext>
            </a:extLst>
          </p:cNvPr>
          <p:cNvCxnSpPr/>
          <p:nvPr/>
        </p:nvCxnSpPr>
        <p:spPr>
          <a:xfrm rot="16200000" flipH="1">
            <a:off x="1399372" y="3236394"/>
            <a:ext cx="613151" cy="290714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D4249E-BA5D-417A-8C06-5EAC08B020D1}"/>
              </a:ext>
            </a:extLst>
          </p:cNvPr>
          <p:cNvCxnSpPr>
            <a:cxnSpLocks/>
            <a:stCxn id="72" idx="2"/>
            <a:endCxn id="91" idx="0"/>
          </p:cNvCxnSpPr>
          <p:nvPr/>
        </p:nvCxnSpPr>
        <p:spPr>
          <a:xfrm rot="16200000" flipH="1">
            <a:off x="4277027" y="3267570"/>
            <a:ext cx="630469" cy="254210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414D22F-8AE9-3F51-69C1-C31D960EF32F}"/>
              </a:ext>
            </a:extLst>
          </p:cNvPr>
          <p:cNvCxnSpPr>
            <a:cxnSpLocks/>
            <a:endCxn id="92" idx="0"/>
          </p:cNvCxnSpPr>
          <p:nvPr/>
        </p:nvCxnSpPr>
        <p:spPr>
          <a:xfrm rot="16200000" flipH="1">
            <a:off x="7063373" y="3245357"/>
            <a:ext cx="675914" cy="212002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24B8197-D566-1F82-A2DA-E1BC0317915A}"/>
              </a:ext>
            </a:extLst>
          </p:cNvPr>
          <p:cNvCxnSpPr>
            <a:cxnSpLocks/>
            <a:stCxn id="75" idx="2"/>
          </p:cNvCxnSpPr>
          <p:nvPr/>
        </p:nvCxnSpPr>
        <p:spPr>
          <a:xfrm rot="16200000" flipH="1">
            <a:off x="9740192" y="3136765"/>
            <a:ext cx="666020" cy="485332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DAC65F7-7A00-8950-5C05-28FDE72BDDA4}"/>
              </a:ext>
            </a:extLst>
          </p:cNvPr>
          <p:cNvCxnSpPr>
            <a:cxnSpLocks/>
            <a:stCxn id="90" idx="2"/>
            <a:endCxn id="102" idx="0"/>
          </p:cNvCxnSpPr>
          <p:nvPr/>
        </p:nvCxnSpPr>
        <p:spPr>
          <a:xfrm rot="16200000" flipH="1">
            <a:off x="2259121" y="3734729"/>
            <a:ext cx="700102" cy="1355542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FAA7BDD-0936-F0EF-CF00-4725255E5A88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 rot="16200000" flipH="1">
            <a:off x="7757678" y="3809808"/>
            <a:ext cx="702396" cy="1203090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13AC86-5DEB-F6C5-F123-411BB1E80C99}"/>
              </a:ext>
            </a:extLst>
          </p:cNvPr>
          <p:cNvCxnSpPr>
            <a:cxnSpLocks/>
            <a:stCxn id="102" idx="2"/>
            <a:endCxn id="10" idx="0"/>
          </p:cNvCxnSpPr>
          <p:nvPr/>
        </p:nvCxnSpPr>
        <p:spPr>
          <a:xfrm rot="16200000" flipH="1">
            <a:off x="4369989" y="4050345"/>
            <a:ext cx="815889" cy="2981980"/>
          </a:xfrm>
          <a:prstGeom prst="bentConnector3">
            <a:avLst>
              <a:gd name="adj1" fmla="val 50000"/>
            </a:avLst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05AF7A2-E459-25AE-F870-A8A1F889B8B9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1754565" y="1889491"/>
            <a:ext cx="305756" cy="717675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E25718B-37CE-9160-B361-A254C0C7B990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2243476" y="2697791"/>
            <a:ext cx="304445" cy="1067744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1CD86E0-5690-D9B8-8D6E-B80135433199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4733653" y="1826185"/>
            <a:ext cx="311331" cy="849861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9538725-2738-BD0E-B7DA-1A6A92C3DDC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3835795" y="3531903"/>
            <a:ext cx="334724" cy="1432419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6FD83C6-A476-B727-6BAE-B48BBC63ADF2}"/>
              </a:ext>
            </a:extLst>
          </p:cNvPr>
          <p:cNvCxnSpPr>
            <a:cxnSpLocks/>
            <a:stCxn id="103" idx="2"/>
          </p:cNvCxnSpPr>
          <p:nvPr/>
        </p:nvCxnSpPr>
        <p:spPr>
          <a:xfrm rot="5400000">
            <a:off x="7276561" y="4107475"/>
            <a:ext cx="407944" cy="2459777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4B47BC2-543D-191C-2734-D1A0004D5703}"/>
              </a:ext>
            </a:extLst>
          </p:cNvPr>
          <p:cNvCxnSpPr>
            <a:cxnSpLocks/>
            <a:stCxn id="93" idx="2"/>
          </p:cNvCxnSpPr>
          <p:nvPr/>
        </p:nvCxnSpPr>
        <p:spPr>
          <a:xfrm rot="5400000">
            <a:off x="9343151" y="3427427"/>
            <a:ext cx="355988" cy="1621445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A938479-48AA-26FF-EAC6-BBB6BE7DAC6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263712" y="1887341"/>
            <a:ext cx="305756" cy="721974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F60D2D4-D508-EDBA-4DF3-FCBA8A650ECD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>
            <a:off x="7960367" y="2608154"/>
            <a:ext cx="271186" cy="1205229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A6834C0-8C4A-6CE3-EE0D-8D026F263317}"/>
              </a:ext>
            </a:extLst>
          </p:cNvPr>
          <p:cNvCxnSpPr>
            <a:cxnSpLocks/>
            <a:stCxn id="76" idx="2"/>
          </p:cNvCxnSpPr>
          <p:nvPr/>
        </p:nvCxnSpPr>
        <p:spPr>
          <a:xfrm rot="5400000">
            <a:off x="10390041" y="2939443"/>
            <a:ext cx="333010" cy="546967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8904E0-1B83-84FE-33C9-E284B666A4B0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>
            <a:off x="5053093" y="2745714"/>
            <a:ext cx="314478" cy="981932"/>
          </a:xfrm>
          <a:prstGeom prst="bentConnector2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B13762-4C35-4F3F-3EE3-0E8BB2148B17}"/>
              </a:ext>
            </a:extLst>
          </p:cNvPr>
          <p:cNvSpPr txBox="1"/>
          <p:nvPr/>
        </p:nvSpPr>
        <p:spPr>
          <a:xfrm>
            <a:off x="3045542" y="620688"/>
            <a:ext cx="6091084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Merging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22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0856-71B1-8BA5-474F-0550371D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83D6A-6C49-546B-1C12-741B1CF6CBE9}"/>
              </a:ext>
            </a:extLst>
          </p:cNvPr>
          <p:cNvSpPr txBox="1"/>
          <p:nvPr/>
        </p:nvSpPr>
        <p:spPr>
          <a:xfrm>
            <a:off x="1989956" y="2132856"/>
            <a:ext cx="91439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Conclusion </a:t>
            </a:r>
            <a:endParaRPr lang="en-ZA" dirty="0"/>
          </a:p>
          <a:p>
            <a:r>
              <a:rPr lang="en-ZA" dirty="0"/>
              <a:t>Merge Sort is so popular because it is </a:t>
            </a:r>
            <a:r>
              <a:rPr lang="en-ZA" b="1" dirty="0"/>
              <a:t>stable</a:t>
            </a:r>
            <a:r>
              <a:rPr lang="en-ZA" dirty="0"/>
              <a:t> and has a </a:t>
            </a:r>
            <a:r>
              <a:rPr lang="en-ZA" b="1" dirty="0"/>
              <a:t>consistent running time</a:t>
            </a:r>
            <a:r>
              <a:rPr lang="en-ZA" dirty="0"/>
              <a:t>, which means it scales very well even for large datasets. The algorithm demonstrates beautifully how we can conquer a large problem by breaking it into small, manageable pieces and then carefully combining the results.</a:t>
            </a:r>
          </a:p>
          <a:p>
            <a:r>
              <a:rPr lang="en-ZA" dirty="0"/>
              <a:t>Next time you hear </a:t>
            </a:r>
            <a:r>
              <a:rPr lang="en-ZA" i="1" dirty="0"/>
              <a:t>Merge Sort</a:t>
            </a:r>
            <a:r>
              <a:rPr lang="en-ZA" dirty="0"/>
              <a:t>, I hope you’ll picture this process of dividing and conquering and merging everything back into perfect order.</a:t>
            </a:r>
          </a:p>
          <a:p>
            <a:r>
              <a:rPr lang="en-ZA" dirty="0"/>
              <a:t>Thank you for your time, and I hope this short video has improved your understanding of the Merge Sort method.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                            </a:t>
            </a:r>
            <a:r>
              <a:rPr lang="en-ZA" sz="4400" dirty="0"/>
              <a:t>SEE, IT’S EASY</a:t>
            </a:r>
          </a:p>
        </p:txBody>
      </p:sp>
      <p:pic>
        <p:nvPicPr>
          <p:cNvPr id="4098" name="Picture 2" descr="Relieved GIFs | Tenor">
            <a:extLst>
              <a:ext uri="{FF2B5EF4-FFF2-40B4-BE49-F238E27FC236}">
                <a16:creationId xmlns:a16="http://schemas.microsoft.com/office/drawing/2014/main" id="{3DAB6210-915C-6943-0554-9C3ABFFF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2" y="4774585"/>
            <a:ext cx="2095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451</TotalTime>
  <Words>351</Words>
  <Application>Microsoft Office PowerPoint</Application>
  <PresentationFormat>Custom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CMPG 221 ASSIGNMENT 7</vt:lpstr>
      <vt:lpstr>Content</vt:lpstr>
      <vt:lpstr>Introduction Title: Merge Sort: Divide and Conquer</vt:lpstr>
      <vt:lpstr>Explanation</vt:lpstr>
      <vt:lpstr>Practical Example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SBV CPT (Gerhardus Jacobus Myburgh)</dc:creator>
  <cp:lastModifiedBy>Hardus Myburgh</cp:lastModifiedBy>
  <cp:revision>7</cp:revision>
  <dcterms:created xsi:type="dcterms:W3CDTF">2025-09-30T14:31:35Z</dcterms:created>
  <dcterms:modified xsi:type="dcterms:W3CDTF">2025-10-01T09:07:33Z</dcterms:modified>
</cp:coreProperties>
</file>