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naturalearthdata.com/" TargetMode="External"/><Relationship Id="rId2" Type="http://schemas.openxmlformats.org/officeDocument/2006/relationships/hyperlink" Target="http://openstreetmap.org/" TargetMode="External"/><Relationship Id="rId1" Type="http://schemas.openxmlformats.org/officeDocument/2006/relationships/slideLayout" Target="../slideLayouts/slideLayout2.xml"/><Relationship Id="rId6" Type="http://schemas.openxmlformats.org/officeDocument/2006/relationships/hyperlink" Target="https://apps.nationalmap.gov/downloader/#/" TargetMode="External"/><Relationship Id="rId5" Type="http://schemas.openxmlformats.org/officeDocument/2006/relationships/hyperlink" Target="http://thematicmapping.org/downloads/world_borders.php" TargetMode="External"/><Relationship Id="rId4" Type="http://schemas.openxmlformats.org/officeDocument/2006/relationships/hyperlink" Target="http://www.ngdc.noaa.gov/mgg/shorelines/gshhs.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0001-4FF9-644A-95B7-6396719268F5}"/>
              </a:ext>
            </a:extLst>
          </p:cNvPr>
          <p:cNvSpPr>
            <a:spLocks noGrp="1"/>
          </p:cNvSpPr>
          <p:nvPr>
            <p:ph type="ctrTitle"/>
          </p:nvPr>
        </p:nvSpPr>
        <p:spPr/>
        <p:txBody>
          <a:bodyPr>
            <a:normAutofit/>
          </a:bodyPr>
          <a:lstStyle/>
          <a:p>
            <a:r>
              <a:rPr lang="en-US" sz="4400" dirty="0"/>
              <a:t>GEO SPACIAL DEV </a:t>
            </a:r>
          </a:p>
        </p:txBody>
      </p:sp>
      <p:sp>
        <p:nvSpPr>
          <p:cNvPr id="3" name="Subtitle 2">
            <a:extLst>
              <a:ext uri="{FF2B5EF4-FFF2-40B4-BE49-F238E27FC236}">
                <a16:creationId xmlns:a16="http://schemas.microsoft.com/office/drawing/2014/main" id="{85C55024-EBFE-EC4B-BB83-9410C469914A}"/>
              </a:ext>
            </a:extLst>
          </p:cNvPr>
          <p:cNvSpPr>
            <a:spLocks noGrp="1"/>
          </p:cNvSpPr>
          <p:nvPr>
            <p:ph type="subTitle" idx="1"/>
          </p:nvPr>
        </p:nvSpPr>
        <p:spPr/>
        <p:txBody>
          <a:bodyPr/>
          <a:lstStyle/>
          <a:p>
            <a:r>
              <a:rPr lang="en-US" dirty="0" err="1"/>
              <a:t>Hariprakash</a:t>
            </a:r>
            <a:r>
              <a:rPr lang="en-US" dirty="0"/>
              <a:t> Reddy</a:t>
            </a:r>
          </a:p>
          <a:p>
            <a:r>
              <a:rPr lang="en-US" dirty="0"/>
              <a:t>Notes from book: </a:t>
            </a:r>
            <a:r>
              <a:rPr lang="en-IN" dirty="0"/>
              <a:t>Python Geospatial Development - Third Edition</a:t>
            </a:r>
          </a:p>
        </p:txBody>
      </p:sp>
    </p:spTree>
    <p:extLst>
      <p:ext uri="{BB962C8B-B14F-4D97-AF65-F5344CB8AC3E}">
        <p14:creationId xmlns:p14="http://schemas.microsoft.com/office/powerpoint/2010/main" val="313647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C5B-7429-4C4B-B1B9-1F1CB2EFBDAE}"/>
              </a:ext>
            </a:extLst>
          </p:cNvPr>
          <p:cNvSpPr>
            <a:spLocks noGrp="1"/>
          </p:cNvSpPr>
          <p:nvPr>
            <p:ph type="title"/>
          </p:nvPr>
        </p:nvSpPr>
        <p:spPr>
          <a:xfrm>
            <a:off x="2592925" y="624110"/>
            <a:ext cx="8911687" cy="637131"/>
          </a:xfrm>
        </p:spPr>
        <p:txBody>
          <a:bodyPr>
            <a:normAutofit fontScale="90000"/>
          </a:bodyPr>
          <a:lstStyle/>
          <a:p>
            <a:r>
              <a:rPr lang="en-US" dirty="0"/>
              <a:t>Raster format</a:t>
            </a:r>
          </a:p>
        </p:txBody>
      </p:sp>
      <p:sp>
        <p:nvSpPr>
          <p:cNvPr id="3" name="Content Placeholder 2">
            <a:extLst>
              <a:ext uri="{FF2B5EF4-FFF2-40B4-BE49-F238E27FC236}">
                <a16:creationId xmlns:a16="http://schemas.microsoft.com/office/drawing/2014/main" id="{79817543-E74B-144F-A08F-AA9F386769CA}"/>
              </a:ext>
            </a:extLst>
          </p:cNvPr>
          <p:cNvSpPr>
            <a:spLocks noGrp="1"/>
          </p:cNvSpPr>
          <p:nvPr>
            <p:ph idx="1"/>
          </p:nvPr>
        </p:nvSpPr>
        <p:spPr>
          <a:xfrm>
            <a:off x="2589212" y="1261241"/>
            <a:ext cx="8915400" cy="4649981"/>
          </a:xfrm>
        </p:spPr>
        <p:txBody>
          <a:bodyPr/>
          <a:lstStyle/>
          <a:p>
            <a:r>
              <a:rPr lang="en-IN" b="1" dirty="0"/>
              <a:t>Digital Raster Graphic</a:t>
            </a:r>
            <a:r>
              <a:rPr lang="en-IN" dirty="0"/>
              <a:t> (</a:t>
            </a:r>
            <a:r>
              <a:rPr lang="en-IN" b="1" dirty="0"/>
              <a:t>DRG</a:t>
            </a:r>
            <a:r>
              <a:rPr lang="en-IN" dirty="0"/>
              <a:t>): This format is used to store digital scans of paper maps</a:t>
            </a:r>
          </a:p>
          <a:p>
            <a:r>
              <a:rPr lang="en-IN" b="1" dirty="0"/>
              <a:t>Digital Elevation Model</a:t>
            </a:r>
            <a:r>
              <a:rPr lang="en-IN" dirty="0"/>
              <a:t> (</a:t>
            </a:r>
            <a:r>
              <a:rPr lang="en-IN" b="1" dirty="0"/>
              <a:t>DEM</a:t>
            </a:r>
            <a:r>
              <a:rPr lang="en-IN" dirty="0"/>
              <a:t>): This is used to record elevation data</a:t>
            </a:r>
          </a:p>
          <a:p>
            <a:r>
              <a:rPr lang="en-IN" b="1" dirty="0"/>
              <a:t>Band Interleaved by Line</a:t>
            </a:r>
            <a:r>
              <a:rPr lang="en-IN" dirty="0"/>
              <a:t> (</a:t>
            </a:r>
            <a:r>
              <a:rPr lang="en-IN" b="1" dirty="0"/>
              <a:t>BIL</a:t>
            </a:r>
            <a:r>
              <a:rPr lang="en-IN" dirty="0"/>
              <a:t>), </a:t>
            </a:r>
            <a:r>
              <a:rPr lang="en-IN" b="1" dirty="0"/>
              <a:t>Band Interleaved by Pixel</a:t>
            </a:r>
            <a:r>
              <a:rPr lang="en-IN" dirty="0"/>
              <a:t> (</a:t>
            </a:r>
            <a:r>
              <a:rPr lang="en-IN" b="1" dirty="0"/>
              <a:t>BIP</a:t>
            </a:r>
            <a:r>
              <a:rPr lang="en-IN" dirty="0"/>
              <a:t>), </a:t>
            </a:r>
            <a:r>
              <a:rPr lang="en-IN" b="1" dirty="0"/>
              <a:t>Band Sequential</a:t>
            </a:r>
            <a:r>
              <a:rPr lang="en-IN" dirty="0"/>
              <a:t> (</a:t>
            </a:r>
            <a:r>
              <a:rPr lang="en-IN" b="1" dirty="0"/>
              <a:t>BSQ</a:t>
            </a:r>
            <a:r>
              <a:rPr lang="en-IN" dirty="0"/>
              <a:t>): These data formats are typically used by remote sensing systems</a:t>
            </a:r>
          </a:p>
          <a:p>
            <a:endParaRPr lang="en-US" dirty="0"/>
          </a:p>
        </p:txBody>
      </p:sp>
    </p:spTree>
    <p:extLst>
      <p:ext uri="{BB962C8B-B14F-4D97-AF65-F5344CB8AC3E}">
        <p14:creationId xmlns:p14="http://schemas.microsoft.com/office/powerpoint/2010/main" val="192382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B92B-7F81-9A49-8A4A-1E77B7699B51}"/>
              </a:ext>
            </a:extLst>
          </p:cNvPr>
          <p:cNvSpPr>
            <a:spLocks noGrp="1"/>
          </p:cNvSpPr>
          <p:nvPr>
            <p:ph type="title"/>
          </p:nvPr>
        </p:nvSpPr>
        <p:spPr>
          <a:xfrm>
            <a:off x="2592925" y="624110"/>
            <a:ext cx="8911687" cy="689683"/>
          </a:xfrm>
        </p:spPr>
        <p:txBody>
          <a:bodyPr/>
          <a:lstStyle/>
          <a:p>
            <a:r>
              <a:rPr lang="en-US" dirty="0"/>
              <a:t>Vector Format</a:t>
            </a:r>
          </a:p>
        </p:txBody>
      </p:sp>
      <p:sp>
        <p:nvSpPr>
          <p:cNvPr id="3" name="Content Placeholder 2">
            <a:extLst>
              <a:ext uri="{FF2B5EF4-FFF2-40B4-BE49-F238E27FC236}">
                <a16:creationId xmlns:a16="http://schemas.microsoft.com/office/drawing/2014/main" id="{E665DFB9-49AE-CC42-8E36-2A365CB41877}"/>
              </a:ext>
            </a:extLst>
          </p:cNvPr>
          <p:cNvSpPr>
            <a:spLocks noGrp="1"/>
          </p:cNvSpPr>
          <p:nvPr>
            <p:ph idx="1"/>
          </p:nvPr>
        </p:nvSpPr>
        <p:spPr>
          <a:xfrm>
            <a:off x="2589212" y="1313793"/>
            <a:ext cx="8915400" cy="4597429"/>
          </a:xfrm>
        </p:spPr>
        <p:txBody>
          <a:bodyPr/>
          <a:lstStyle/>
          <a:p>
            <a:r>
              <a:rPr lang="en-IN" b="1" dirty="0"/>
              <a:t>Shapefile</a:t>
            </a:r>
            <a:r>
              <a:rPr lang="en-IN" dirty="0"/>
              <a:t>: This is an open specification developed by a company called the </a:t>
            </a:r>
            <a:r>
              <a:rPr lang="en-IN" b="1" dirty="0"/>
              <a:t>Environmental Systems Research Institute</a:t>
            </a:r>
            <a:r>
              <a:rPr lang="en-IN" dirty="0"/>
              <a:t> (</a:t>
            </a:r>
            <a:r>
              <a:rPr lang="en-IN" b="1" dirty="0"/>
              <a:t>ESRI</a:t>
            </a:r>
            <a:r>
              <a:rPr lang="en-IN" dirty="0"/>
              <a:t>) for storing and exchanging GIS data. A shapefile actually consists of a collection of files all with the same base name, for example, </a:t>
            </a:r>
            <a:r>
              <a:rPr lang="en-IN" dirty="0" err="1"/>
              <a:t>hawaii.shp</a:t>
            </a:r>
            <a:r>
              <a:rPr lang="en-IN" dirty="0"/>
              <a:t>, </a:t>
            </a:r>
            <a:r>
              <a:rPr lang="en-IN" dirty="0" err="1"/>
              <a:t>hawaii.shx</a:t>
            </a:r>
            <a:r>
              <a:rPr lang="en-IN" dirty="0"/>
              <a:t>, </a:t>
            </a:r>
            <a:r>
              <a:rPr lang="en-IN" dirty="0" err="1"/>
              <a:t>hawaii.dbf</a:t>
            </a:r>
            <a:r>
              <a:rPr lang="en-IN" dirty="0"/>
              <a:t>, and so on.</a:t>
            </a:r>
          </a:p>
          <a:p>
            <a:r>
              <a:rPr lang="en-IN" b="1" dirty="0"/>
              <a:t>Simple Features</a:t>
            </a:r>
            <a:r>
              <a:rPr lang="en-IN" dirty="0"/>
              <a:t>: This is an </a:t>
            </a:r>
            <a:r>
              <a:rPr lang="en-IN" dirty="0" err="1"/>
              <a:t>OpenGIS</a:t>
            </a:r>
            <a:r>
              <a:rPr lang="en-IN" dirty="0"/>
              <a:t> standard for storing geographical data (points, lines, and polygons) along with associated attributes.</a:t>
            </a:r>
          </a:p>
          <a:p>
            <a:r>
              <a:rPr lang="en-IN" b="1" dirty="0"/>
              <a:t>TIGER/Line</a:t>
            </a:r>
            <a:r>
              <a:rPr lang="en-IN" dirty="0"/>
              <a:t>: This is a text-based format previously used by the US Census Bureau to describe geographic features such as roads, buildings, rivers, and coastlines. More recent data comes in the Shapefile format, so the TIGER/Line format is only used for earlier Census Bureau datasets.</a:t>
            </a:r>
          </a:p>
          <a:p>
            <a:r>
              <a:rPr lang="en-IN" b="1" dirty="0"/>
              <a:t>Coverage</a:t>
            </a:r>
            <a:r>
              <a:rPr lang="en-IN" dirty="0"/>
              <a:t>: This is a proprietary data format used by ESRI's ARC/INFO system.</a:t>
            </a:r>
          </a:p>
          <a:p>
            <a:endParaRPr lang="en-US" dirty="0"/>
          </a:p>
        </p:txBody>
      </p:sp>
    </p:spTree>
    <p:extLst>
      <p:ext uri="{BB962C8B-B14F-4D97-AF65-F5344CB8AC3E}">
        <p14:creationId xmlns:p14="http://schemas.microsoft.com/office/powerpoint/2010/main" val="164402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4713-4DFC-2641-AB5F-0716481046D3}"/>
              </a:ext>
            </a:extLst>
          </p:cNvPr>
          <p:cNvSpPr>
            <a:spLocks noGrp="1"/>
          </p:cNvSpPr>
          <p:nvPr>
            <p:ph type="title"/>
          </p:nvPr>
        </p:nvSpPr>
        <p:spPr>
          <a:xfrm>
            <a:off x="2592925" y="624110"/>
            <a:ext cx="8911687" cy="679173"/>
          </a:xfrm>
        </p:spPr>
        <p:txBody>
          <a:bodyPr/>
          <a:lstStyle/>
          <a:p>
            <a:r>
              <a:rPr lang="en-US" dirty="0"/>
              <a:t>microformats</a:t>
            </a:r>
          </a:p>
        </p:txBody>
      </p:sp>
      <p:sp>
        <p:nvSpPr>
          <p:cNvPr id="3" name="Content Placeholder 2">
            <a:extLst>
              <a:ext uri="{FF2B5EF4-FFF2-40B4-BE49-F238E27FC236}">
                <a16:creationId xmlns:a16="http://schemas.microsoft.com/office/drawing/2014/main" id="{C37A56A2-67F4-C14B-8884-C1C8DFBD7AD1}"/>
              </a:ext>
            </a:extLst>
          </p:cNvPr>
          <p:cNvSpPr>
            <a:spLocks noGrp="1"/>
          </p:cNvSpPr>
          <p:nvPr>
            <p:ph idx="1"/>
          </p:nvPr>
        </p:nvSpPr>
        <p:spPr>
          <a:xfrm>
            <a:off x="2589212" y="1387366"/>
            <a:ext cx="8915400" cy="4523856"/>
          </a:xfrm>
        </p:spPr>
        <p:txBody>
          <a:bodyPr/>
          <a:lstStyle/>
          <a:p>
            <a:r>
              <a:rPr lang="en-IN" b="1" dirty="0"/>
              <a:t>Well-known Text</a:t>
            </a:r>
            <a:r>
              <a:rPr lang="en-IN" dirty="0"/>
              <a:t> (</a:t>
            </a:r>
            <a:r>
              <a:rPr lang="en-IN" b="1" dirty="0"/>
              <a:t>WKT</a:t>
            </a:r>
            <a:r>
              <a:rPr lang="en-IN" dirty="0"/>
              <a:t>): This is a simple text-based format for representing a single geographic feature such as a polygon or </a:t>
            </a:r>
            <a:r>
              <a:rPr lang="en-IN" dirty="0" err="1"/>
              <a:t>LineString</a:t>
            </a:r>
            <a:endParaRPr lang="en-IN" dirty="0"/>
          </a:p>
          <a:p>
            <a:r>
              <a:rPr lang="en-IN" b="1" dirty="0"/>
              <a:t>Well-known Binary</a:t>
            </a:r>
            <a:r>
              <a:rPr lang="en-IN" dirty="0"/>
              <a:t> (</a:t>
            </a:r>
            <a:r>
              <a:rPr lang="en-IN" b="1" dirty="0"/>
              <a:t>WKB</a:t>
            </a:r>
            <a:r>
              <a:rPr lang="en-IN" dirty="0"/>
              <a:t>): This alternative to WKT uses binary data rather than text to represent a single geographic feature</a:t>
            </a:r>
          </a:p>
          <a:p>
            <a:r>
              <a:rPr lang="en-IN" b="1" dirty="0" err="1"/>
              <a:t>GeoJSON</a:t>
            </a:r>
            <a:r>
              <a:rPr lang="en-IN" dirty="0"/>
              <a:t>: This is an open format for encoding geographic data structures and is based on the JSON data interchange format</a:t>
            </a:r>
          </a:p>
          <a:p>
            <a:r>
              <a:rPr lang="en-IN" b="1" dirty="0"/>
              <a:t>Geography Markup Language</a:t>
            </a:r>
            <a:r>
              <a:rPr lang="en-IN" dirty="0"/>
              <a:t> (</a:t>
            </a:r>
            <a:r>
              <a:rPr lang="en-IN" b="1" dirty="0"/>
              <a:t>GML</a:t>
            </a:r>
            <a:r>
              <a:rPr lang="en-IN" dirty="0"/>
              <a:t>): This is an XML-based open standard for exchanging GIS data</a:t>
            </a:r>
          </a:p>
        </p:txBody>
      </p:sp>
    </p:spTree>
    <p:extLst>
      <p:ext uri="{BB962C8B-B14F-4D97-AF65-F5344CB8AC3E}">
        <p14:creationId xmlns:p14="http://schemas.microsoft.com/office/powerpoint/2010/main" val="366069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8781-76E5-B44B-87F2-D2DE29266E22}"/>
              </a:ext>
            </a:extLst>
          </p:cNvPr>
          <p:cNvSpPr>
            <a:spLocks noGrp="1"/>
          </p:cNvSpPr>
          <p:nvPr>
            <p:ph type="title"/>
          </p:nvPr>
        </p:nvSpPr>
        <p:spPr>
          <a:xfrm>
            <a:off x="2592925" y="624110"/>
            <a:ext cx="8911687" cy="584580"/>
          </a:xfrm>
        </p:spPr>
        <p:txBody>
          <a:bodyPr>
            <a:normAutofit fontScale="90000"/>
          </a:bodyPr>
          <a:lstStyle/>
          <a:p>
            <a:r>
              <a:rPr lang="en-IN" dirty="0"/>
              <a:t>Reading and writing geospatial data</a:t>
            </a:r>
            <a:endParaRPr lang="en-US" dirty="0"/>
          </a:p>
        </p:txBody>
      </p:sp>
      <p:sp>
        <p:nvSpPr>
          <p:cNvPr id="3" name="Content Placeholder 2">
            <a:extLst>
              <a:ext uri="{FF2B5EF4-FFF2-40B4-BE49-F238E27FC236}">
                <a16:creationId xmlns:a16="http://schemas.microsoft.com/office/drawing/2014/main" id="{5A6A9F21-8C71-6242-804C-49D90E725DC5}"/>
              </a:ext>
            </a:extLst>
          </p:cNvPr>
          <p:cNvSpPr>
            <a:spLocks noGrp="1"/>
          </p:cNvSpPr>
          <p:nvPr>
            <p:ph idx="1"/>
          </p:nvPr>
        </p:nvSpPr>
        <p:spPr>
          <a:xfrm>
            <a:off x="2589212" y="1408386"/>
            <a:ext cx="8915400" cy="4502836"/>
          </a:xfrm>
        </p:spPr>
        <p:txBody>
          <a:bodyPr/>
          <a:lstStyle/>
          <a:p>
            <a:r>
              <a:rPr lang="en-IN" dirty="0"/>
              <a:t>GDAL/OGR: Unfortunately, the naming of these two libraries is rather confusing. </a:t>
            </a:r>
            <a:r>
              <a:rPr lang="en-IN" b="1" dirty="0"/>
              <a:t>GDAL</a:t>
            </a:r>
            <a:r>
              <a:rPr lang="en-IN" dirty="0"/>
              <a:t> (short for </a:t>
            </a:r>
            <a:r>
              <a:rPr lang="en-IN" b="1" dirty="0"/>
              <a:t>Geospatial Data Abstraction Library</a:t>
            </a:r>
            <a:r>
              <a:rPr lang="en-IN" dirty="0"/>
              <a:t>), was originally just a library for working with raster-format geospatial data, while the separate </a:t>
            </a:r>
            <a:r>
              <a:rPr lang="en-IN" b="1" dirty="0"/>
              <a:t>OGR</a:t>
            </a:r>
            <a:r>
              <a:rPr lang="en-IN" dirty="0"/>
              <a:t> library was intended to work with vector-format data. However, the two libraries are now partially merged and generally downloaded and installed together under the combined name of </a:t>
            </a:r>
            <a:r>
              <a:rPr lang="en-IN" i="1" dirty="0"/>
              <a:t>GDAL</a:t>
            </a:r>
            <a:r>
              <a:rPr lang="en-IN" dirty="0"/>
              <a:t>.</a:t>
            </a:r>
          </a:p>
          <a:p>
            <a:endParaRPr lang="en-IN" dirty="0"/>
          </a:p>
          <a:p>
            <a:r>
              <a:rPr lang="en-IN" dirty="0"/>
              <a:t>A default installation of GDAL allows you to read data in 100 different raster file formats, and write data in 71 different formats. OGR, by default, supports reading data in 42 different vector file formats and writing data in 39 different formats. This makes GDAL/OGR one of the most powerful geospatial data translators available, and certainly the most useful freely-available library for reading and writing geospatial data.</a:t>
            </a:r>
            <a:endParaRPr lang="en-US" dirty="0"/>
          </a:p>
        </p:txBody>
      </p:sp>
    </p:spTree>
    <p:extLst>
      <p:ext uri="{BB962C8B-B14F-4D97-AF65-F5344CB8AC3E}">
        <p14:creationId xmlns:p14="http://schemas.microsoft.com/office/powerpoint/2010/main" val="412957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6D20-8881-8F47-B09C-815029CFA611}"/>
              </a:ext>
            </a:extLst>
          </p:cNvPr>
          <p:cNvSpPr>
            <a:spLocks noGrp="1"/>
          </p:cNvSpPr>
          <p:nvPr>
            <p:ph type="title"/>
          </p:nvPr>
        </p:nvSpPr>
        <p:spPr>
          <a:xfrm>
            <a:off x="2592925" y="624110"/>
            <a:ext cx="8911687" cy="521518"/>
          </a:xfrm>
        </p:spPr>
        <p:txBody>
          <a:bodyPr>
            <a:normAutofit fontScale="90000"/>
          </a:bodyPr>
          <a:lstStyle/>
          <a:p>
            <a:r>
              <a:rPr lang="en-IN" dirty="0"/>
              <a:t>Understanding GDAL</a:t>
            </a:r>
            <a:endParaRPr lang="en-US" dirty="0"/>
          </a:p>
        </p:txBody>
      </p:sp>
      <p:sp>
        <p:nvSpPr>
          <p:cNvPr id="3" name="Content Placeholder 2">
            <a:extLst>
              <a:ext uri="{FF2B5EF4-FFF2-40B4-BE49-F238E27FC236}">
                <a16:creationId xmlns:a16="http://schemas.microsoft.com/office/drawing/2014/main" id="{4560D508-2A99-8F40-A9B1-5A90AB7EEFAF}"/>
              </a:ext>
            </a:extLst>
          </p:cNvPr>
          <p:cNvSpPr>
            <a:spLocks noGrp="1"/>
          </p:cNvSpPr>
          <p:nvPr>
            <p:ph idx="1"/>
          </p:nvPr>
        </p:nvSpPr>
        <p:spPr>
          <a:xfrm>
            <a:off x="2589212" y="1355834"/>
            <a:ext cx="8915400" cy="4555388"/>
          </a:xfrm>
        </p:spPr>
        <p:txBody>
          <a:bodyPr/>
          <a:lstStyle/>
          <a:p>
            <a:r>
              <a:rPr lang="en-IN" dirty="0"/>
              <a:t>To read and write raster-format data, the GDAL library makes use of a </a:t>
            </a:r>
            <a:r>
              <a:rPr lang="en-IN" b="1" dirty="0"/>
              <a:t>dataset</a:t>
            </a:r>
            <a:r>
              <a:rPr lang="en-IN" dirty="0"/>
              <a:t> object. The dataset object, an instance of </a:t>
            </a:r>
            <a:r>
              <a:rPr lang="en-IN" dirty="0" err="1"/>
              <a:t>gdal.Dataset</a:t>
            </a:r>
            <a:r>
              <a:rPr lang="en-IN" dirty="0"/>
              <a:t>, represents a file containing raster-format data.</a:t>
            </a:r>
          </a:p>
          <a:p>
            <a:r>
              <a:rPr lang="en-IN" dirty="0"/>
              <a:t>Each dataset is broken down into multiple </a:t>
            </a:r>
            <a:r>
              <a:rPr lang="en-IN" b="1" dirty="0"/>
              <a:t>bands</a:t>
            </a:r>
            <a:r>
              <a:rPr lang="en-IN" dirty="0"/>
              <a:t>, where each band contains a single piece of raster data. For example, a raster dataset representing a </a:t>
            </a:r>
            <a:r>
              <a:rPr lang="en-IN" dirty="0" err="1"/>
              <a:t>basemap</a:t>
            </a:r>
            <a:r>
              <a:rPr lang="en-IN" dirty="0"/>
              <a:t> image might consist of three bands, representing the red, green, and blue </a:t>
            </a:r>
            <a:r>
              <a:rPr lang="en-IN" dirty="0" err="1"/>
              <a:t>color</a:t>
            </a:r>
            <a:r>
              <a:rPr lang="en-IN" dirty="0"/>
              <a:t> components of the overall image:</a:t>
            </a:r>
          </a:p>
          <a:p>
            <a:endParaRPr lang="en-US" dirty="0"/>
          </a:p>
        </p:txBody>
      </p:sp>
      <p:pic>
        <p:nvPicPr>
          <p:cNvPr id="3076" name="Picture 4">
            <a:extLst>
              <a:ext uri="{FF2B5EF4-FFF2-40B4-BE49-F238E27FC236}">
                <a16:creationId xmlns:a16="http://schemas.microsoft.com/office/drawing/2014/main" id="{2A7BB05D-D9EC-944F-A078-D243AC8B8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3633528"/>
            <a:ext cx="7620000" cy="170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85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7845-5B55-8E44-89A1-E579580F085A}"/>
              </a:ext>
            </a:extLst>
          </p:cNvPr>
          <p:cNvSpPr>
            <a:spLocks noGrp="1"/>
          </p:cNvSpPr>
          <p:nvPr>
            <p:ph type="title"/>
          </p:nvPr>
        </p:nvSpPr>
        <p:spPr>
          <a:xfrm>
            <a:off x="2592925" y="624110"/>
            <a:ext cx="8911687" cy="521518"/>
          </a:xfrm>
        </p:spPr>
        <p:txBody>
          <a:bodyPr>
            <a:normAutofit fontScale="90000"/>
          </a:bodyPr>
          <a:lstStyle/>
          <a:p>
            <a:r>
              <a:rPr lang="en-IN" dirty="0" err="1"/>
              <a:t>gdal.Band</a:t>
            </a:r>
            <a:r>
              <a:rPr lang="en-IN" dirty="0"/>
              <a:t> – Raster data in .tiff format</a:t>
            </a:r>
            <a:endParaRPr lang="en-US" dirty="0"/>
          </a:p>
        </p:txBody>
      </p:sp>
      <p:sp>
        <p:nvSpPr>
          <p:cNvPr id="3" name="Content Placeholder 2">
            <a:extLst>
              <a:ext uri="{FF2B5EF4-FFF2-40B4-BE49-F238E27FC236}">
                <a16:creationId xmlns:a16="http://schemas.microsoft.com/office/drawing/2014/main" id="{C4F0C2FC-098D-B448-B8C1-CCD310205D75}"/>
              </a:ext>
            </a:extLst>
          </p:cNvPr>
          <p:cNvSpPr>
            <a:spLocks noGrp="1"/>
          </p:cNvSpPr>
          <p:nvPr>
            <p:ph idx="1"/>
          </p:nvPr>
        </p:nvSpPr>
        <p:spPr>
          <a:xfrm>
            <a:off x="2589212" y="1261241"/>
            <a:ext cx="8915400" cy="4649981"/>
          </a:xfrm>
        </p:spPr>
        <p:txBody>
          <a:bodyPr/>
          <a:lstStyle/>
          <a:p>
            <a:r>
              <a:rPr lang="en-IN" dirty="0"/>
              <a:t>You can use the </a:t>
            </a:r>
            <a:r>
              <a:rPr lang="en-IN" dirty="0" err="1"/>
              <a:t>band.ReadRaster</a:t>
            </a:r>
            <a:r>
              <a:rPr lang="en-IN" dirty="0"/>
              <a:t>() method to read some or all of the band's data into a binary string and then use the built-in struct library to convert that string into an array of values</a:t>
            </a:r>
          </a:p>
          <a:p>
            <a:r>
              <a:rPr lang="en-IN" dirty="0"/>
              <a:t>You can use the </a:t>
            </a:r>
            <a:r>
              <a:rPr lang="en-IN" dirty="0" err="1"/>
              <a:t>band.ReadArray</a:t>
            </a:r>
            <a:r>
              <a:rPr lang="en-IN" dirty="0"/>
              <a:t>() method to read some of the band's data, storing the cell values directly into a NumPy array object</a:t>
            </a:r>
          </a:p>
          <a:p>
            <a:endParaRPr lang="en-US" dirty="0"/>
          </a:p>
        </p:txBody>
      </p:sp>
    </p:spTree>
    <p:extLst>
      <p:ext uri="{BB962C8B-B14F-4D97-AF65-F5344CB8AC3E}">
        <p14:creationId xmlns:p14="http://schemas.microsoft.com/office/powerpoint/2010/main" val="176809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539E-809F-B247-B05C-484F6655497F}"/>
              </a:ext>
            </a:extLst>
          </p:cNvPr>
          <p:cNvSpPr>
            <a:spLocks noGrp="1"/>
          </p:cNvSpPr>
          <p:nvPr>
            <p:ph type="title"/>
          </p:nvPr>
        </p:nvSpPr>
        <p:spPr>
          <a:xfrm>
            <a:off x="2592925" y="624110"/>
            <a:ext cx="8911687" cy="668662"/>
          </a:xfrm>
        </p:spPr>
        <p:txBody>
          <a:bodyPr/>
          <a:lstStyle/>
          <a:p>
            <a:r>
              <a:rPr lang="en-US" dirty="0"/>
              <a:t>Vector Data</a:t>
            </a:r>
          </a:p>
        </p:txBody>
      </p:sp>
      <p:sp>
        <p:nvSpPr>
          <p:cNvPr id="3" name="Content Placeholder 2">
            <a:extLst>
              <a:ext uri="{FF2B5EF4-FFF2-40B4-BE49-F238E27FC236}">
                <a16:creationId xmlns:a16="http://schemas.microsoft.com/office/drawing/2014/main" id="{BB82187D-6D9F-4E40-90A1-221233353ED6}"/>
              </a:ext>
            </a:extLst>
          </p:cNvPr>
          <p:cNvSpPr>
            <a:spLocks noGrp="1"/>
          </p:cNvSpPr>
          <p:nvPr>
            <p:ph idx="1"/>
          </p:nvPr>
        </p:nvSpPr>
        <p:spPr>
          <a:xfrm>
            <a:off x="2592925" y="1532285"/>
            <a:ext cx="8579572" cy="4910556"/>
          </a:xfrm>
        </p:spPr>
        <p:txBody>
          <a:bodyPr/>
          <a:lstStyle/>
          <a:p>
            <a:r>
              <a:rPr lang="en-IN" dirty="0"/>
              <a:t>Understanding OGR</a:t>
            </a:r>
            <a:r>
              <a:rPr lang="en-US" dirty="0"/>
              <a:t>: </a:t>
            </a:r>
            <a:endParaRPr lang="en-IN" dirty="0"/>
          </a:p>
        </p:txBody>
      </p:sp>
      <p:pic>
        <p:nvPicPr>
          <p:cNvPr id="4098" name="Picture 2">
            <a:extLst>
              <a:ext uri="{FF2B5EF4-FFF2-40B4-BE49-F238E27FC236}">
                <a16:creationId xmlns:a16="http://schemas.microsoft.com/office/drawing/2014/main" id="{90713FF6-008C-364D-81C1-0EAEECA84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930" y="2554013"/>
            <a:ext cx="6590139" cy="388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79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AF9D-5AB9-B24B-ABA4-5041848E8912}"/>
              </a:ext>
            </a:extLst>
          </p:cNvPr>
          <p:cNvSpPr>
            <a:spLocks noGrp="1"/>
          </p:cNvSpPr>
          <p:nvPr>
            <p:ph type="title"/>
          </p:nvPr>
        </p:nvSpPr>
        <p:spPr>
          <a:xfrm>
            <a:off x="2592925" y="624110"/>
            <a:ext cx="8911687" cy="710704"/>
          </a:xfrm>
        </p:spPr>
        <p:txBody>
          <a:bodyPr/>
          <a:lstStyle/>
          <a:p>
            <a:r>
              <a:rPr lang="en-IN" dirty="0"/>
              <a:t>Dealing with projections</a:t>
            </a:r>
            <a:endParaRPr lang="en-US" dirty="0"/>
          </a:p>
        </p:txBody>
      </p:sp>
      <p:sp>
        <p:nvSpPr>
          <p:cNvPr id="3" name="Content Placeholder 2">
            <a:extLst>
              <a:ext uri="{FF2B5EF4-FFF2-40B4-BE49-F238E27FC236}">
                <a16:creationId xmlns:a16="http://schemas.microsoft.com/office/drawing/2014/main" id="{249928E5-FF89-2A4D-8042-805C744AD1C6}"/>
              </a:ext>
            </a:extLst>
          </p:cNvPr>
          <p:cNvSpPr>
            <a:spLocks noGrp="1"/>
          </p:cNvSpPr>
          <p:nvPr>
            <p:ph idx="1"/>
          </p:nvPr>
        </p:nvSpPr>
        <p:spPr>
          <a:xfrm>
            <a:off x="2589212" y="1334814"/>
            <a:ext cx="8915400" cy="4576408"/>
          </a:xfrm>
        </p:spPr>
        <p:txBody>
          <a:bodyPr/>
          <a:lstStyle/>
          <a:p>
            <a:r>
              <a:rPr lang="en-IN" dirty="0"/>
              <a:t>whenever you have some geospatial data, you need to know which projection that data uses. </a:t>
            </a:r>
          </a:p>
          <a:p>
            <a:r>
              <a:rPr lang="en-IN" dirty="0"/>
              <a:t>You also need to know the datum (model of the Earth's shape) assumed by the data.</a:t>
            </a:r>
          </a:p>
          <a:p>
            <a:r>
              <a:rPr lang="en-IN" dirty="0"/>
              <a:t>A common challenge when dealing with geospatial data is that you have to convert data from one projection or datum to another. Fortunately, there is a Python library that makes this task easy: </a:t>
            </a:r>
            <a:r>
              <a:rPr lang="en-IN" dirty="0" err="1"/>
              <a:t>pyproj</a:t>
            </a:r>
            <a:r>
              <a:rPr lang="en-IN" dirty="0"/>
              <a:t>.</a:t>
            </a:r>
          </a:p>
          <a:p>
            <a:r>
              <a:rPr lang="en-IN" dirty="0" err="1"/>
              <a:t>Geod</a:t>
            </a:r>
            <a:r>
              <a:rPr lang="en-IN" dirty="0"/>
              <a:t> is a geodetic computation class. This allows you to perform various great-circle calculations.</a:t>
            </a:r>
          </a:p>
          <a:p>
            <a:r>
              <a:rPr lang="en-IN" dirty="0"/>
              <a:t>When you create a new </a:t>
            </a:r>
            <a:r>
              <a:rPr lang="en-IN" dirty="0" err="1"/>
              <a:t>Geod</a:t>
            </a:r>
            <a:r>
              <a:rPr lang="en-IN" dirty="0"/>
              <a:t> object, you specify the ellipsoid to use when performing the geodetic calculations.</a:t>
            </a:r>
            <a:endParaRPr lang="en-US" dirty="0"/>
          </a:p>
        </p:txBody>
      </p:sp>
    </p:spTree>
    <p:extLst>
      <p:ext uri="{BB962C8B-B14F-4D97-AF65-F5344CB8AC3E}">
        <p14:creationId xmlns:p14="http://schemas.microsoft.com/office/powerpoint/2010/main" val="375511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5F8F-392D-9B4E-A1D1-6F5E71BBAFB5}"/>
              </a:ext>
            </a:extLst>
          </p:cNvPr>
          <p:cNvSpPr>
            <a:spLocks noGrp="1"/>
          </p:cNvSpPr>
          <p:nvPr>
            <p:ph type="title"/>
          </p:nvPr>
        </p:nvSpPr>
        <p:spPr>
          <a:xfrm>
            <a:off x="2592925" y="624110"/>
            <a:ext cx="8911687" cy="689683"/>
          </a:xfrm>
        </p:spPr>
        <p:txBody>
          <a:bodyPr/>
          <a:lstStyle/>
          <a:p>
            <a:r>
              <a:rPr lang="en-US" dirty="0"/>
              <a:t>shapely</a:t>
            </a:r>
          </a:p>
        </p:txBody>
      </p:sp>
      <p:pic>
        <p:nvPicPr>
          <p:cNvPr id="4" name="Content Placeholder 3">
            <a:extLst>
              <a:ext uri="{FF2B5EF4-FFF2-40B4-BE49-F238E27FC236}">
                <a16:creationId xmlns:a16="http://schemas.microsoft.com/office/drawing/2014/main" id="{B8678F93-7E96-1644-ADFE-3B1D10D490CF}"/>
              </a:ext>
            </a:extLst>
          </p:cNvPr>
          <p:cNvPicPr>
            <a:picLocks noGrp="1" noChangeAspect="1"/>
          </p:cNvPicPr>
          <p:nvPr>
            <p:ph idx="1"/>
          </p:nvPr>
        </p:nvPicPr>
        <p:blipFill>
          <a:blip r:embed="rId2"/>
          <a:stretch>
            <a:fillRect/>
          </a:stretch>
        </p:blipFill>
        <p:spPr>
          <a:xfrm>
            <a:off x="3956283" y="1314450"/>
            <a:ext cx="6181260" cy="4597400"/>
          </a:xfrm>
          <a:prstGeom prst="rect">
            <a:avLst/>
          </a:prstGeom>
        </p:spPr>
      </p:pic>
    </p:spTree>
    <p:extLst>
      <p:ext uri="{BB962C8B-B14F-4D97-AF65-F5344CB8AC3E}">
        <p14:creationId xmlns:p14="http://schemas.microsoft.com/office/powerpoint/2010/main" val="306151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21F6-2E7A-AC4D-92F2-186027AD899F}"/>
              </a:ext>
            </a:extLst>
          </p:cNvPr>
          <p:cNvSpPr>
            <a:spLocks noGrp="1"/>
          </p:cNvSpPr>
          <p:nvPr>
            <p:ph type="title"/>
          </p:nvPr>
        </p:nvSpPr>
        <p:spPr>
          <a:xfrm>
            <a:off x="2592925" y="624110"/>
            <a:ext cx="8911687" cy="511007"/>
          </a:xfrm>
        </p:spPr>
        <p:txBody>
          <a:bodyPr>
            <a:normAutofit fontScale="90000"/>
          </a:bodyPr>
          <a:lstStyle/>
          <a:p>
            <a:r>
              <a:rPr lang="en-IN" dirty="0"/>
              <a:t>Visualizing geospatial data</a:t>
            </a:r>
            <a:endParaRPr lang="en-US" dirty="0"/>
          </a:p>
        </p:txBody>
      </p:sp>
      <p:sp>
        <p:nvSpPr>
          <p:cNvPr id="3" name="Content Placeholder 2">
            <a:extLst>
              <a:ext uri="{FF2B5EF4-FFF2-40B4-BE49-F238E27FC236}">
                <a16:creationId xmlns:a16="http://schemas.microsoft.com/office/drawing/2014/main" id="{50511645-C217-CF43-AB84-98A1812BB7FF}"/>
              </a:ext>
            </a:extLst>
          </p:cNvPr>
          <p:cNvSpPr>
            <a:spLocks noGrp="1"/>
          </p:cNvSpPr>
          <p:nvPr>
            <p:ph idx="1"/>
          </p:nvPr>
        </p:nvSpPr>
        <p:spPr>
          <a:xfrm>
            <a:off x="2357984" y="1303282"/>
            <a:ext cx="8915400" cy="3777622"/>
          </a:xfrm>
        </p:spPr>
        <p:txBody>
          <a:bodyPr/>
          <a:lstStyle/>
          <a:p>
            <a:r>
              <a:rPr lang="en-IN" dirty="0" err="1"/>
              <a:t>Mapnik</a:t>
            </a:r>
            <a:r>
              <a:rPr lang="en-IN" dirty="0"/>
              <a:t> is a freely-available library for building mapping applications. </a:t>
            </a:r>
            <a:r>
              <a:rPr lang="en-IN" dirty="0" err="1"/>
              <a:t>Mapnik</a:t>
            </a:r>
            <a:r>
              <a:rPr lang="en-IN" dirty="0"/>
              <a:t> takes geospatial data from a </a:t>
            </a:r>
            <a:r>
              <a:rPr lang="en-IN" dirty="0" err="1"/>
              <a:t>PostGIS</a:t>
            </a:r>
            <a:r>
              <a:rPr lang="en-IN" dirty="0"/>
              <a:t> database, shapefile, or any other format supported by GDAL/OGR, and turns it into clearly-rendered, good-looking images.</a:t>
            </a:r>
          </a:p>
          <a:p>
            <a:r>
              <a:rPr lang="en-US" dirty="0"/>
              <a:t>The binaries have to be installed and python or </a:t>
            </a:r>
            <a:r>
              <a:rPr lang="en-US" dirty="0" err="1"/>
              <a:t>javascript</a:t>
            </a:r>
            <a:r>
              <a:rPr lang="en-US" dirty="0"/>
              <a:t> wrappers are available. </a:t>
            </a:r>
          </a:p>
          <a:p>
            <a:r>
              <a:rPr lang="en-US" dirty="0"/>
              <a:t>Python 3 support is not there. Better to use </a:t>
            </a:r>
            <a:r>
              <a:rPr lang="en-US" dirty="0" err="1"/>
              <a:t>nodejs</a:t>
            </a:r>
            <a:r>
              <a:rPr lang="en-US" dirty="0"/>
              <a:t> version. </a:t>
            </a:r>
          </a:p>
          <a:p>
            <a:r>
              <a:rPr lang="en-IN" dirty="0" err="1"/>
              <a:t>npm</a:t>
            </a:r>
            <a:r>
              <a:rPr lang="en-IN" dirty="0"/>
              <a:t> </a:t>
            </a:r>
            <a:r>
              <a:rPr lang="en-IN" dirty="0" err="1"/>
              <a:t>i</a:t>
            </a:r>
            <a:r>
              <a:rPr lang="en-IN" dirty="0"/>
              <a:t> </a:t>
            </a:r>
            <a:r>
              <a:rPr lang="en-IN" dirty="0" err="1"/>
              <a:t>mapnik</a:t>
            </a:r>
            <a:endParaRPr lang="en-IN" dirty="0"/>
          </a:p>
          <a:p>
            <a:r>
              <a:rPr lang="en-IN" dirty="0"/>
              <a:t>Better to use libraries such as </a:t>
            </a:r>
            <a:r>
              <a:rPr lang="en-IN" dirty="0" err="1"/>
              <a:t>geopandas</a:t>
            </a:r>
            <a:r>
              <a:rPr lang="en-IN" dirty="0"/>
              <a:t> and Folium </a:t>
            </a:r>
          </a:p>
          <a:p>
            <a:endParaRPr lang="en-IN" dirty="0"/>
          </a:p>
        </p:txBody>
      </p:sp>
    </p:spTree>
    <p:extLst>
      <p:ext uri="{BB962C8B-B14F-4D97-AF65-F5344CB8AC3E}">
        <p14:creationId xmlns:p14="http://schemas.microsoft.com/office/powerpoint/2010/main" val="33317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ED62D4D-1D7F-E949-8499-3440B3BFB439}"/>
              </a:ext>
            </a:extLst>
          </p:cNvPr>
          <p:cNvSpPr>
            <a:spLocks noGrp="1"/>
          </p:cNvSpPr>
          <p:nvPr>
            <p:ph type="title"/>
          </p:nvPr>
        </p:nvSpPr>
        <p:spPr>
          <a:xfrm>
            <a:off x="6483096" y="624110"/>
            <a:ext cx="5021516" cy="1280890"/>
          </a:xfrm>
        </p:spPr>
        <p:txBody>
          <a:bodyPr>
            <a:normAutofit/>
          </a:bodyPr>
          <a:lstStyle/>
          <a:p>
            <a:r>
              <a:rPr lang="en-IN" dirty="0"/>
              <a:t>GIS</a:t>
            </a:r>
            <a:endParaRPr lang="en-US" dirty="0"/>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1" name="Picture 4">
            <a:extLst>
              <a:ext uri="{FF2B5EF4-FFF2-40B4-BE49-F238E27FC236}">
                <a16:creationId xmlns:a16="http://schemas.microsoft.com/office/drawing/2014/main" id="{6BB213BD-3E54-4C84-B07F-FB2CD0D2323E}"/>
              </a:ext>
            </a:extLst>
          </p:cNvPr>
          <p:cNvPicPr>
            <a:picLocks noChangeAspect="1"/>
          </p:cNvPicPr>
          <p:nvPr/>
        </p:nvPicPr>
        <p:blipFill rotWithShape="1">
          <a:blip r:embed="rId2"/>
          <a:srcRect l="14279" r="47408"/>
          <a:stretch/>
        </p:blipFill>
        <p:spPr>
          <a:xfrm>
            <a:off x="-1555" y="1731"/>
            <a:ext cx="4671091" cy="6858000"/>
          </a:xfrm>
          <a:prstGeom prst="rect">
            <a:avLst/>
          </a:prstGeom>
        </p:spPr>
      </p:pic>
      <p:sp>
        <p:nvSpPr>
          <p:cNvPr id="52" name="Content Placeholder 2">
            <a:extLst>
              <a:ext uri="{FF2B5EF4-FFF2-40B4-BE49-F238E27FC236}">
                <a16:creationId xmlns:a16="http://schemas.microsoft.com/office/drawing/2014/main" id="{2FC09F73-9861-A449-84CC-D54E92A376D3}"/>
              </a:ext>
            </a:extLst>
          </p:cNvPr>
          <p:cNvSpPr>
            <a:spLocks noGrp="1"/>
          </p:cNvSpPr>
          <p:nvPr>
            <p:ph idx="1"/>
          </p:nvPr>
        </p:nvSpPr>
        <p:spPr>
          <a:xfrm>
            <a:off x="6438191" y="2133600"/>
            <a:ext cx="5066419" cy="3777622"/>
          </a:xfrm>
        </p:spPr>
        <p:txBody>
          <a:bodyPr>
            <a:normAutofit/>
          </a:bodyPr>
          <a:lstStyle/>
          <a:p>
            <a:r>
              <a:rPr lang="en-IN" dirty="0"/>
              <a:t>The term </a:t>
            </a:r>
            <a:r>
              <a:rPr lang="en-IN" b="1" dirty="0"/>
              <a:t>GIS</a:t>
            </a:r>
            <a:r>
              <a:rPr lang="en-IN" dirty="0"/>
              <a:t> generally refers to </a:t>
            </a:r>
            <a:r>
              <a:rPr lang="en-IN" b="1" dirty="0"/>
              <a:t>geographic information systems</a:t>
            </a:r>
            <a:r>
              <a:rPr lang="en-IN" dirty="0"/>
              <a:t>, which are complex computer systems for storing, manipulating, and displaying geospatial data</a:t>
            </a:r>
          </a:p>
          <a:p>
            <a:r>
              <a:rPr lang="en-IN" dirty="0"/>
              <a:t>The central GIS concepts you will have to become familiar with: location, distance, units, projections, datums, coordinate systems, and shapes</a:t>
            </a:r>
          </a:p>
          <a:p>
            <a:r>
              <a:rPr lang="en-IN" b="1" dirty="0"/>
              <a:t>geodetic </a:t>
            </a:r>
            <a:r>
              <a:rPr lang="en-IN" b="1" dirty="0" err="1"/>
              <a:t>location:</a:t>
            </a:r>
            <a:r>
              <a:rPr lang="en-IN" dirty="0" err="1"/>
              <a:t>A</a:t>
            </a:r>
            <a:r>
              <a:rPr lang="en-IN" dirty="0"/>
              <a:t> latitude and longitude value refers to what is called a </a:t>
            </a:r>
            <a:r>
              <a:rPr lang="en-IN" b="1" dirty="0"/>
              <a:t>geodetic location</a:t>
            </a:r>
            <a:endParaRPr lang="en-IN" dirty="0"/>
          </a:p>
          <a:p>
            <a:endParaRPr lang="en-US" dirty="0"/>
          </a:p>
        </p:txBody>
      </p:sp>
    </p:spTree>
    <p:extLst>
      <p:ext uri="{BB962C8B-B14F-4D97-AF65-F5344CB8AC3E}">
        <p14:creationId xmlns:p14="http://schemas.microsoft.com/office/powerpoint/2010/main" val="1556625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DECB-FEFB-CC4E-908C-6FFA55EC7032}"/>
              </a:ext>
            </a:extLst>
          </p:cNvPr>
          <p:cNvSpPr>
            <a:spLocks noGrp="1"/>
          </p:cNvSpPr>
          <p:nvPr>
            <p:ph type="title"/>
          </p:nvPr>
        </p:nvSpPr>
        <p:spPr>
          <a:xfrm>
            <a:off x="2592925" y="624110"/>
            <a:ext cx="8911687" cy="563559"/>
          </a:xfrm>
        </p:spPr>
        <p:txBody>
          <a:bodyPr>
            <a:normAutofit/>
          </a:bodyPr>
          <a:lstStyle/>
          <a:p>
            <a:r>
              <a:rPr lang="en-US" sz="2400" dirty="0"/>
              <a:t>Sources of Data – some of links may not work</a:t>
            </a:r>
          </a:p>
        </p:txBody>
      </p:sp>
      <p:sp>
        <p:nvSpPr>
          <p:cNvPr id="3" name="Content Placeholder 2">
            <a:extLst>
              <a:ext uri="{FF2B5EF4-FFF2-40B4-BE49-F238E27FC236}">
                <a16:creationId xmlns:a16="http://schemas.microsoft.com/office/drawing/2014/main" id="{C4A130CA-CB48-7C48-A3F2-C570DC422D60}"/>
              </a:ext>
            </a:extLst>
          </p:cNvPr>
          <p:cNvSpPr>
            <a:spLocks noGrp="1"/>
          </p:cNvSpPr>
          <p:nvPr>
            <p:ph idx="1"/>
          </p:nvPr>
        </p:nvSpPr>
        <p:spPr>
          <a:xfrm>
            <a:off x="2589212" y="1187669"/>
            <a:ext cx="8915400" cy="4723553"/>
          </a:xfrm>
        </p:spPr>
        <p:txBody>
          <a:bodyPr/>
          <a:lstStyle/>
          <a:p>
            <a:r>
              <a:rPr lang="en-IN" dirty="0"/>
              <a:t>OpenStreetMap - </a:t>
            </a:r>
            <a:r>
              <a:rPr lang="en-IN" u="sng" dirty="0">
                <a:hlinkClick r:id="rId2"/>
              </a:rPr>
              <a:t>http://openstreetmap.org</a:t>
            </a:r>
            <a:endParaRPr lang="en-IN" dirty="0"/>
          </a:p>
          <a:p>
            <a:r>
              <a:rPr lang="en-IN" dirty="0"/>
              <a:t>Natural Earth - </a:t>
            </a:r>
            <a:r>
              <a:rPr lang="en-IN" u="sng" dirty="0">
                <a:hlinkClick r:id="rId3"/>
              </a:rPr>
              <a:t>http://www.naturalearthdata.com</a:t>
            </a:r>
            <a:endParaRPr lang="en-IN" dirty="0"/>
          </a:p>
          <a:p>
            <a:r>
              <a:rPr lang="en-US" dirty="0"/>
              <a:t>Shorelines - </a:t>
            </a:r>
            <a:r>
              <a:rPr lang="en-IN" u="sng" dirty="0">
                <a:hlinkClick r:id="rId4"/>
              </a:rPr>
              <a:t>http://www.ngdc.noaa.gov/mgg/shorelines/gshhs.html</a:t>
            </a:r>
            <a:endParaRPr lang="en-IN" u="sng" dirty="0"/>
          </a:p>
          <a:p>
            <a:r>
              <a:rPr lang="en-IN" dirty="0"/>
              <a:t>World Borders Dataset</a:t>
            </a:r>
            <a:r>
              <a:rPr lang="en-US" dirty="0"/>
              <a:t> - </a:t>
            </a:r>
            <a:r>
              <a:rPr lang="en-US" dirty="0">
                <a:hlinkClick r:id="rId5"/>
              </a:rPr>
              <a:t>http://thematicmapping.org/downloads/world_borders.php</a:t>
            </a:r>
            <a:endParaRPr lang="en-US" dirty="0"/>
          </a:p>
          <a:p>
            <a:r>
              <a:rPr lang="en-IN" dirty="0"/>
              <a:t>Natural Earth - </a:t>
            </a:r>
            <a:r>
              <a:rPr lang="en-IN" u="sng" dirty="0">
                <a:hlinkClick r:id="rId3"/>
              </a:rPr>
              <a:t>http://www.naturalearthdata.com</a:t>
            </a:r>
            <a:endParaRPr lang="en-IN" u="sng" dirty="0"/>
          </a:p>
          <a:p>
            <a:r>
              <a:rPr lang="en-IN" u="sng" dirty="0"/>
              <a:t>USA - </a:t>
            </a:r>
            <a:r>
              <a:rPr lang="en-IN" u="sng" dirty="0">
                <a:hlinkClick r:id="rId6"/>
              </a:rPr>
              <a:t>https://apps.nationalmap.gov/downloader/#/</a:t>
            </a:r>
            <a:endParaRPr lang="en-IN" u="sng" dirty="0"/>
          </a:p>
          <a:p>
            <a:endParaRPr lang="en-IN" dirty="0"/>
          </a:p>
        </p:txBody>
      </p:sp>
    </p:spTree>
    <p:extLst>
      <p:ext uri="{BB962C8B-B14F-4D97-AF65-F5344CB8AC3E}">
        <p14:creationId xmlns:p14="http://schemas.microsoft.com/office/powerpoint/2010/main" val="218212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98A3-6275-784B-BE2C-DF7085A794EB}"/>
              </a:ext>
            </a:extLst>
          </p:cNvPr>
          <p:cNvSpPr>
            <a:spLocks noGrp="1"/>
          </p:cNvSpPr>
          <p:nvPr>
            <p:ph type="title"/>
          </p:nvPr>
        </p:nvSpPr>
        <p:spPr>
          <a:xfrm>
            <a:off x="1783628" y="675509"/>
            <a:ext cx="8911687" cy="542538"/>
          </a:xfrm>
        </p:spPr>
        <p:txBody>
          <a:bodyPr>
            <a:normAutofit fontScale="90000"/>
          </a:bodyPr>
          <a:lstStyle/>
          <a:p>
            <a:r>
              <a:rPr lang="en-IN" dirty="0"/>
              <a:t>Working with geospatial data</a:t>
            </a:r>
            <a:endParaRPr lang="en-US" dirty="0"/>
          </a:p>
        </p:txBody>
      </p:sp>
      <p:sp>
        <p:nvSpPr>
          <p:cNvPr id="3" name="Content Placeholder 2">
            <a:extLst>
              <a:ext uri="{FF2B5EF4-FFF2-40B4-BE49-F238E27FC236}">
                <a16:creationId xmlns:a16="http://schemas.microsoft.com/office/drawing/2014/main" id="{12C5548D-2D43-C74C-BDE7-874959FA77E7}"/>
              </a:ext>
            </a:extLst>
          </p:cNvPr>
          <p:cNvSpPr>
            <a:spLocks noGrp="1"/>
          </p:cNvSpPr>
          <p:nvPr>
            <p:ph idx="1"/>
          </p:nvPr>
        </p:nvSpPr>
        <p:spPr>
          <a:xfrm>
            <a:off x="1306950" y="1450428"/>
            <a:ext cx="8915400" cy="4534367"/>
          </a:xfrm>
        </p:spPr>
        <p:txBody>
          <a:bodyPr/>
          <a:lstStyle/>
          <a:p>
            <a:r>
              <a:rPr lang="en-IN" dirty="0"/>
              <a:t>Task – calculate the bounding box for each country in the world</a:t>
            </a:r>
            <a:endParaRPr lang="en-US" dirty="0"/>
          </a:p>
          <a:p>
            <a:endParaRPr lang="en-IN" dirty="0"/>
          </a:p>
        </p:txBody>
      </p:sp>
      <p:pic>
        <p:nvPicPr>
          <p:cNvPr id="5122" name="Picture 2">
            <a:extLst>
              <a:ext uri="{FF2B5EF4-FFF2-40B4-BE49-F238E27FC236}">
                <a16:creationId xmlns:a16="http://schemas.microsoft.com/office/drawing/2014/main" id="{992877F2-8326-2349-AFB7-7201F4852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628" y="2843705"/>
            <a:ext cx="7620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42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26BD-EC75-FF45-B2A9-9EC9DB261163}"/>
              </a:ext>
            </a:extLst>
          </p:cNvPr>
          <p:cNvSpPr>
            <a:spLocks noGrp="1"/>
          </p:cNvSpPr>
          <p:nvPr>
            <p:ph type="title"/>
          </p:nvPr>
        </p:nvSpPr>
        <p:spPr>
          <a:xfrm>
            <a:off x="1640156" y="659743"/>
            <a:ext cx="8911687" cy="574069"/>
          </a:xfrm>
        </p:spPr>
        <p:txBody>
          <a:bodyPr>
            <a:normAutofit fontScale="90000"/>
          </a:bodyPr>
          <a:lstStyle/>
          <a:p>
            <a:r>
              <a:rPr lang="en-IN" dirty="0"/>
              <a:t>Spatial indexes</a:t>
            </a:r>
            <a:endParaRPr lang="en-US" dirty="0"/>
          </a:p>
        </p:txBody>
      </p:sp>
      <p:sp>
        <p:nvSpPr>
          <p:cNvPr id="3" name="Content Placeholder 2">
            <a:extLst>
              <a:ext uri="{FF2B5EF4-FFF2-40B4-BE49-F238E27FC236}">
                <a16:creationId xmlns:a16="http://schemas.microsoft.com/office/drawing/2014/main" id="{1AFE6158-99C9-9548-8ECE-E027A7FAEDB8}"/>
              </a:ext>
            </a:extLst>
          </p:cNvPr>
          <p:cNvSpPr>
            <a:spLocks noGrp="1"/>
          </p:cNvSpPr>
          <p:nvPr>
            <p:ph idx="1"/>
          </p:nvPr>
        </p:nvSpPr>
        <p:spPr>
          <a:xfrm>
            <a:off x="504497" y="1429407"/>
            <a:ext cx="10762593" cy="5244662"/>
          </a:xfrm>
        </p:spPr>
        <p:txBody>
          <a:bodyPr/>
          <a:lstStyle/>
          <a:p>
            <a:r>
              <a:rPr lang="en-IN" dirty="0"/>
              <a:t>Spatial indexes are one of the most powerful features of spatial databases </a:t>
            </a:r>
          </a:p>
          <a:p>
            <a:r>
              <a:rPr lang="en-IN" dirty="0"/>
              <a:t>(psycopg3 – upcoming with async support)</a:t>
            </a:r>
          </a:p>
          <a:p>
            <a:r>
              <a:rPr lang="en-IN" dirty="0" err="1"/>
              <a:t>PostGIS</a:t>
            </a:r>
            <a:r>
              <a:rPr lang="en-IN" dirty="0"/>
              <a:t> is one of the most popular and powerful geospatial databases and has the bonus of being open source and freely available. </a:t>
            </a:r>
            <a:r>
              <a:rPr lang="en-IN" dirty="0" err="1"/>
              <a:t>PostGIS</a:t>
            </a:r>
            <a:r>
              <a:rPr lang="en-IN" dirty="0"/>
              <a:t> itself is actually an extension to the PostgreSQL relational database system—to use </a:t>
            </a:r>
            <a:r>
              <a:rPr lang="en-IN" dirty="0" err="1"/>
              <a:t>PostGIS</a:t>
            </a:r>
            <a:r>
              <a:rPr lang="en-IN" dirty="0"/>
              <a:t> from your Python programs, you first have to install and set up PostgreSQL, then install the </a:t>
            </a:r>
            <a:r>
              <a:rPr lang="en-IN" dirty="0" err="1"/>
              <a:t>PostGIS</a:t>
            </a:r>
            <a:r>
              <a:rPr lang="en-IN" dirty="0"/>
              <a:t> extension, and then finally install the psycopg2 database adapter for Python.</a:t>
            </a:r>
          </a:p>
          <a:p>
            <a:endParaRPr lang="en-US" dirty="0"/>
          </a:p>
        </p:txBody>
      </p:sp>
      <p:pic>
        <p:nvPicPr>
          <p:cNvPr id="6146" name="Picture 2">
            <a:extLst>
              <a:ext uri="{FF2B5EF4-FFF2-40B4-BE49-F238E27FC236}">
                <a16:creationId xmlns:a16="http://schemas.microsoft.com/office/drawing/2014/main" id="{DE321DF6-C041-214D-AFCA-25543D804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55" y="4014951"/>
            <a:ext cx="6201104" cy="218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8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A59D-623F-D74E-810C-47752DC3561A}"/>
              </a:ext>
            </a:extLst>
          </p:cNvPr>
          <p:cNvSpPr>
            <a:spLocks noGrp="1"/>
          </p:cNvSpPr>
          <p:nvPr>
            <p:ph type="title"/>
          </p:nvPr>
        </p:nvSpPr>
        <p:spPr>
          <a:xfrm>
            <a:off x="1731077" y="592579"/>
            <a:ext cx="8911687" cy="668662"/>
          </a:xfrm>
        </p:spPr>
        <p:txBody>
          <a:bodyPr>
            <a:normAutofit/>
          </a:bodyPr>
          <a:lstStyle/>
          <a:p>
            <a:r>
              <a:rPr lang="en-IN" dirty="0"/>
              <a:t>Advanced </a:t>
            </a:r>
            <a:r>
              <a:rPr lang="en-IN" dirty="0" err="1"/>
              <a:t>PostGIS</a:t>
            </a:r>
            <a:r>
              <a:rPr lang="en-IN" dirty="0"/>
              <a:t> features</a:t>
            </a:r>
            <a:endParaRPr lang="en-US" dirty="0"/>
          </a:p>
        </p:txBody>
      </p:sp>
      <p:sp>
        <p:nvSpPr>
          <p:cNvPr id="3" name="Content Placeholder 2">
            <a:extLst>
              <a:ext uri="{FF2B5EF4-FFF2-40B4-BE49-F238E27FC236}">
                <a16:creationId xmlns:a16="http://schemas.microsoft.com/office/drawing/2014/main" id="{C72B45F0-2478-824A-98E9-F99D18E14CB0}"/>
              </a:ext>
            </a:extLst>
          </p:cNvPr>
          <p:cNvSpPr>
            <a:spLocks noGrp="1"/>
          </p:cNvSpPr>
          <p:nvPr>
            <p:ph idx="1"/>
          </p:nvPr>
        </p:nvSpPr>
        <p:spPr>
          <a:xfrm>
            <a:off x="623777" y="1540188"/>
            <a:ext cx="11105767" cy="4913163"/>
          </a:xfrm>
        </p:spPr>
        <p:txBody>
          <a:bodyPr>
            <a:normAutofit fontScale="85000" lnSpcReduction="10000"/>
          </a:bodyPr>
          <a:lstStyle/>
          <a:p>
            <a:r>
              <a:rPr lang="en-IN" dirty="0"/>
              <a:t>On-the-fly transformations of geometries from one spatial reference to another.</a:t>
            </a:r>
          </a:p>
          <a:p>
            <a:r>
              <a:rPr lang="en-IN" dirty="0"/>
              <a:t>The ability to edit geometries by adding, changing, and removing points and by rotating, scaling, and shifting entire geometries.</a:t>
            </a:r>
          </a:p>
          <a:p>
            <a:r>
              <a:rPr lang="en-IN" dirty="0"/>
              <a:t>The ability to read and write geometries in </a:t>
            </a:r>
            <a:r>
              <a:rPr lang="en-IN" dirty="0" err="1"/>
              <a:t>GeoJSON</a:t>
            </a:r>
            <a:r>
              <a:rPr lang="en-IN" dirty="0"/>
              <a:t>, GML, KML, and SVG formats, in addition to WKT and WKB.</a:t>
            </a:r>
          </a:p>
          <a:p>
            <a:r>
              <a:rPr lang="en-IN" dirty="0"/>
              <a:t>A complete range of bounding-box comparisons, including A overlaps B, A contains B, and A is to the left of B. These comparison operators make use of spatial indexes to identify matching features extremely quickly.</a:t>
            </a:r>
          </a:p>
          <a:p>
            <a:r>
              <a:rPr lang="en-IN" dirty="0"/>
              <a:t>Proper spatial comparisons between geometries, including intersection, containment, crossing, equality, overlap, touching, and so on. These comparisons are done using the true geometry rather than just their bounding boxes.</a:t>
            </a:r>
          </a:p>
          <a:p>
            <a:r>
              <a:rPr lang="en-IN" dirty="0"/>
              <a:t>Spatial functions to calculate information such as the area, centroid, closest point, distance, length, perimeter, shortest connecting line, and so on. These functions take into account the geometry's spatial reference, if known.</a:t>
            </a:r>
            <a:endParaRPr lang="en-US" dirty="0"/>
          </a:p>
          <a:p>
            <a:r>
              <a:rPr lang="en-IN" dirty="0"/>
              <a:t>Performing calculations on unprojected coordinates takes approximately an order of magnitude longer than performing the same calculations using projected (Cartesian) coordinates</a:t>
            </a:r>
          </a:p>
          <a:p>
            <a:r>
              <a:rPr lang="en-IN" dirty="0"/>
              <a:t>The GEOGRAPHY type only supports </a:t>
            </a:r>
            <a:r>
              <a:rPr lang="en-IN" dirty="0" err="1"/>
              <a:t>lat</a:t>
            </a:r>
            <a:r>
              <a:rPr lang="en-IN" dirty="0"/>
              <a:t>/long values on the WGS84 datum (SRID 4326)</a:t>
            </a:r>
          </a:p>
          <a:p>
            <a:r>
              <a:rPr lang="en-IN"/>
              <a:t>Many of the functions available for projected coordinates are not yet supported by the GEOGRAPHY type</a:t>
            </a:r>
          </a:p>
        </p:txBody>
      </p:sp>
    </p:spTree>
    <p:extLst>
      <p:ext uri="{BB962C8B-B14F-4D97-AF65-F5344CB8AC3E}">
        <p14:creationId xmlns:p14="http://schemas.microsoft.com/office/powerpoint/2010/main" val="176370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5148-673B-D347-B60F-E48D409C2159}"/>
              </a:ext>
            </a:extLst>
          </p:cNvPr>
          <p:cNvSpPr>
            <a:spLocks noGrp="1"/>
          </p:cNvSpPr>
          <p:nvPr>
            <p:ph type="title"/>
          </p:nvPr>
        </p:nvSpPr>
        <p:spPr>
          <a:xfrm>
            <a:off x="2592925" y="624110"/>
            <a:ext cx="8911687" cy="704628"/>
          </a:xfrm>
        </p:spPr>
        <p:txBody>
          <a:bodyPr/>
          <a:lstStyle/>
          <a:p>
            <a:r>
              <a:rPr lang="en-US" dirty="0"/>
              <a:t>Latitude , longitude </a:t>
            </a:r>
          </a:p>
        </p:txBody>
      </p:sp>
      <p:pic>
        <p:nvPicPr>
          <p:cNvPr id="2050" name="Picture 2">
            <a:extLst>
              <a:ext uri="{FF2B5EF4-FFF2-40B4-BE49-F238E27FC236}">
                <a16:creationId xmlns:a16="http://schemas.microsoft.com/office/drawing/2014/main" id="{0B5F0D03-6B4A-3440-BAB4-C2C92586B4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641475"/>
            <a:ext cx="8911686" cy="485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38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A472-F25F-7948-B829-FBD2F298611B}"/>
              </a:ext>
            </a:extLst>
          </p:cNvPr>
          <p:cNvSpPr>
            <a:spLocks noGrp="1"/>
          </p:cNvSpPr>
          <p:nvPr>
            <p:ph type="title"/>
          </p:nvPr>
        </p:nvSpPr>
        <p:spPr>
          <a:xfrm>
            <a:off x="2592925" y="624110"/>
            <a:ext cx="8911687" cy="784276"/>
          </a:xfrm>
        </p:spPr>
        <p:txBody>
          <a:bodyPr/>
          <a:lstStyle/>
          <a:p>
            <a:r>
              <a:rPr lang="en-US" dirty="0"/>
              <a:t>Distance</a:t>
            </a:r>
          </a:p>
        </p:txBody>
      </p:sp>
      <p:sp>
        <p:nvSpPr>
          <p:cNvPr id="3" name="Content Placeholder 2">
            <a:extLst>
              <a:ext uri="{FF2B5EF4-FFF2-40B4-BE49-F238E27FC236}">
                <a16:creationId xmlns:a16="http://schemas.microsoft.com/office/drawing/2014/main" id="{2A6DFFBF-A8C8-C749-B764-9527EB093977}"/>
              </a:ext>
            </a:extLst>
          </p:cNvPr>
          <p:cNvSpPr>
            <a:spLocks noGrp="1"/>
          </p:cNvSpPr>
          <p:nvPr>
            <p:ph idx="1"/>
          </p:nvPr>
        </p:nvSpPr>
        <p:spPr>
          <a:xfrm>
            <a:off x="2589212" y="1408386"/>
            <a:ext cx="8915400" cy="4502836"/>
          </a:xfrm>
        </p:spPr>
        <p:txBody>
          <a:bodyPr>
            <a:normAutofit lnSpcReduction="10000"/>
          </a:bodyPr>
          <a:lstStyle/>
          <a:p>
            <a:r>
              <a:rPr lang="en-IN" b="1" dirty="0"/>
              <a:t>Angular distance</a:t>
            </a:r>
            <a:r>
              <a:rPr lang="en-IN" dirty="0"/>
              <a:t>: this is the angle between two rays going out from the </a:t>
            </a:r>
            <a:r>
              <a:rPr lang="en-IN" dirty="0" err="1"/>
              <a:t>center</a:t>
            </a:r>
            <a:r>
              <a:rPr lang="en-IN" dirty="0"/>
              <a:t> of the Earth through two points. Angular distances are commonly used in seismology</a:t>
            </a:r>
          </a:p>
          <a:p>
            <a:r>
              <a:rPr lang="en-IN" b="1" dirty="0"/>
              <a:t>Linear distance</a:t>
            </a:r>
            <a:r>
              <a:rPr lang="en-IN" dirty="0"/>
              <a:t>: this is what people typically mean when they talk of distance—how far apart two points on the Earth's surface are. This is often described as an "as the crow flies" distance.</a:t>
            </a:r>
          </a:p>
          <a:p>
            <a:r>
              <a:rPr lang="en-IN" b="1" dirty="0"/>
              <a:t>Traveling distance:</a:t>
            </a:r>
            <a:r>
              <a:rPr lang="en-IN" dirty="0"/>
              <a:t> linear ("as the crow flies") distances are all very well, but very few people can fly like crows. Another useful way of measuring distance is to measure how far you would actually have to travel to get from one point to another, typically following a road or other obvious route.</a:t>
            </a:r>
          </a:p>
          <a:p>
            <a:r>
              <a:rPr lang="en-IN" dirty="0"/>
              <a:t>Because we are working with distances between points on the Earth's surface rather than points on a flat surface, we are actually using what is called the </a:t>
            </a:r>
            <a:r>
              <a:rPr lang="en-IN" b="1" dirty="0"/>
              <a:t>great-circle distance</a:t>
            </a:r>
            <a:r>
              <a:rPr lang="en-IN" dirty="0"/>
              <a:t>. The great-circle distance is the length of a semicircle going between two points on the surface of the Earth, where the semicircle is </a:t>
            </a:r>
            <a:r>
              <a:rPr lang="en-IN" dirty="0" err="1"/>
              <a:t>centered</a:t>
            </a:r>
            <a:r>
              <a:rPr lang="en-IN" dirty="0"/>
              <a:t> around the middle of the </a:t>
            </a:r>
            <a:r>
              <a:rPr lang="en-IN" dirty="0" err="1"/>
              <a:t>Earth:</a:t>
            </a:r>
            <a:r>
              <a:rPr lang="en-IN" b="1" dirty="0" err="1"/>
              <a:t>haversine</a:t>
            </a:r>
            <a:r>
              <a:rPr lang="en-IN" b="1" dirty="0"/>
              <a:t> formula</a:t>
            </a:r>
            <a:r>
              <a:rPr lang="en-IN" dirty="0"/>
              <a:t> is often used for this.</a:t>
            </a:r>
          </a:p>
          <a:p>
            <a:endParaRPr lang="en-US" dirty="0"/>
          </a:p>
        </p:txBody>
      </p:sp>
    </p:spTree>
    <p:extLst>
      <p:ext uri="{BB962C8B-B14F-4D97-AF65-F5344CB8AC3E}">
        <p14:creationId xmlns:p14="http://schemas.microsoft.com/office/powerpoint/2010/main" val="82493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A5C9-56A7-0A46-8CDB-6C954A96DF62}"/>
              </a:ext>
            </a:extLst>
          </p:cNvPr>
          <p:cNvSpPr>
            <a:spLocks noGrp="1"/>
          </p:cNvSpPr>
          <p:nvPr>
            <p:ph type="title"/>
          </p:nvPr>
        </p:nvSpPr>
        <p:spPr>
          <a:xfrm>
            <a:off x="2592925" y="624110"/>
            <a:ext cx="8911687" cy="605600"/>
          </a:xfrm>
        </p:spPr>
        <p:txBody>
          <a:bodyPr>
            <a:normAutofit fontScale="90000"/>
          </a:bodyPr>
          <a:lstStyle/>
          <a:p>
            <a:r>
              <a:rPr lang="en-US" dirty="0"/>
              <a:t>units</a:t>
            </a:r>
          </a:p>
        </p:txBody>
      </p:sp>
      <p:sp>
        <p:nvSpPr>
          <p:cNvPr id="3" name="Content Placeholder 2">
            <a:extLst>
              <a:ext uri="{FF2B5EF4-FFF2-40B4-BE49-F238E27FC236}">
                <a16:creationId xmlns:a16="http://schemas.microsoft.com/office/drawing/2014/main" id="{6050002B-CC6E-FF48-A55B-611226063F44}"/>
              </a:ext>
            </a:extLst>
          </p:cNvPr>
          <p:cNvSpPr>
            <a:spLocks noGrp="1"/>
          </p:cNvSpPr>
          <p:nvPr>
            <p:ph idx="1"/>
          </p:nvPr>
        </p:nvSpPr>
        <p:spPr>
          <a:xfrm>
            <a:off x="2589212" y="1229710"/>
            <a:ext cx="8915400" cy="4681512"/>
          </a:xfrm>
        </p:spPr>
        <p:txBody>
          <a:bodyPr/>
          <a:lstStyle/>
          <a:p>
            <a:r>
              <a:rPr lang="en-IN" dirty="0" err="1"/>
              <a:t>Millimeters</a:t>
            </a:r>
            <a:endParaRPr lang="en-IN" dirty="0"/>
          </a:p>
          <a:p>
            <a:r>
              <a:rPr lang="en-IN" dirty="0" err="1"/>
              <a:t>Centimeters</a:t>
            </a:r>
            <a:endParaRPr lang="en-IN" dirty="0"/>
          </a:p>
          <a:p>
            <a:r>
              <a:rPr lang="en-IN" dirty="0"/>
              <a:t>Inches</a:t>
            </a:r>
          </a:p>
          <a:p>
            <a:r>
              <a:rPr lang="en-IN" dirty="0"/>
              <a:t>International feet</a:t>
            </a:r>
          </a:p>
          <a:p>
            <a:r>
              <a:rPr lang="en-IN" dirty="0"/>
              <a:t>U.S. survey feet</a:t>
            </a:r>
          </a:p>
          <a:p>
            <a:r>
              <a:rPr lang="en-IN" dirty="0"/>
              <a:t>Meters</a:t>
            </a:r>
          </a:p>
          <a:p>
            <a:r>
              <a:rPr lang="en-IN" dirty="0"/>
              <a:t>Yards</a:t>
            </a:r>
          </a:p>
          <a:p>
            <a:r>
              <a:rPr lang="en-IN" dirty="0" err="1"/>
              <a:t>Kilometers</a:t>
            </a:r>
            <a:endParaRPr lang="en-IN" dirty="0"/>
          </a:p>
          <a:p>
            <a:r>
              <a:rPr lang="en-IN" dirty="0"/>
              <a:t>International miles</a:t>
            </a:r>
          </a:p>
          <a:p>
            <a:r>
              <a:rPr lang="en-IN" dirty="0"/>
              <a:t>U.S. survey (statute) miles</a:t>
            </a:r>
          </a:p>
          <a:p>
            <a:r>
              <a:rPr lang="en-IN" dirty="0"/>
              <a:t>Nautical miles</a:t>
            </a:r>
          </a:p>
        </p:txBody>
      </p:sp>
    </p:spTree>
    <p:extLst>
      <p:ext uri="{BB962C8B-B14F-4D97-AF65-F5344CB8AC3E}">
        <p14:creationId xmlns:p14="http://schemas.microsoft.com/office/powerpoint/2010/main" val="65780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90B2-A906-5A44-8175-2E1335CDEBB5}"/>
              </a:ext>
            </a:extLst>
          </p:cNvPr>
          <p:cNvSpPr>
            <a:spLocks noGrp="1"/>
          </p:cNvSpPr>
          <p:nvPr>
            <p:ph type="title"/>
          </p:nvPr>
        </p:nvSpPr>
        <p:spPr>
          <a:xfrm>
            <a:off x="2592925" y="624110"/>
            <a:ext cx="8911687" cy="637131"/>
          </a:xfrm>
        </p:spPr>
        <p:txBody>
          <a:bodyPr>
            <a:normAutofit fontScale="90000"/>
          </a:bodyPr>
          <a:lstStyle/>
          <a:p>
            <a:r>
              <a:rPr lang="en-US" dirty="0"/>
              <a:t>Projections</a:t>
            </a:r>
          </a:p>
        </p:txBody>
      </p:sp>
      <p:sp>
        <p:nvSpPr>
          <p:cNvPr id="3" name="Content Placeholder 2">
            <a:extLst>
              <a:ext uri="{FF2B5EF4-FFF2-40B4-BE49-F238E27FC236}">
                <a16:creationId xmlns:a16="http://schemas.microsoft.com/office/drawing/2014/main" id="{7B6A1BFC-3397-BA4A-8396-7BAB9EAD9548}"/>
              </a:ext>
            </a:extLst>
          </p:cNvPr>
          <p:cNvSpPr>
            <a:spLocks noGrp="1"/>
          </p:cNvSpPr>
          <p:nvPr>
            <p:ph idx="1"/>
          </p:nvPr>
        </p:nvSpPr>
        <p:spPr>
          <a:xfrm>
            <a:off x="2589212" y="1261241"/>
            <a:ext cx="8915400" cy="4649981"/>
          </a:xfrm>
        </p:spPr>
        <p:txBody>
          <a:bodyPr/>
          <a:lstStyle/>
          <a:p>
            <a:r>
              <a:rPr lang="en-IN" dirty="0"/>
              <a:t>A projection is a mathematical transformation that "unwraps" the three-dimensional shape of the Earth and places it onto a two-dimensional plane.</a:t>
            </a:r>
          </a:p>
          <a:p>
            <a:r>
              <a:rPr lang="en-IN" dirty="0"/>
              <a:t>Cylindrical projections: An easy way to understand cylindrical projections is to imagine that the Earth is like a spherical Chinese lantern with a candle in the middle:</a:t>
            </a:r>
          </a:p>
          <a:p>
            <a:r>
              <a:rPr lang="en-IN" dirty="0"/>
              <a:t>Some of the main types of cylindrical projections include the </a:t>
            </a:r>
            <a:r>
              <a:rPr lang="en-IN" b="1" dirty="0"/>
              <a:t>Mercator projection</a:t>
            </a:r>
            <a:r>
              <a:rPr lang="en-IN" dirty="0"/>
              <a:t>, the </a:t>
            </a:r>
            <a:r>
              <a:rPr lang="en-IN" b="1" dirty="0"/>
              <a:t>equal-area cylindrical projection</a:t>
            </a:r>
            <a:r>
              <a:rPr lang="en-IN" dirty="0"/>
              <a:t>, and the </a:t>
            </a:r>
            <a:r>
              <a:rPr lang="en-IN" b="1" dirty="0"/>
              <a:t>universal transverse Mercator projection</a:t>
            </a:r>
            <a:r>
              <a:rPr lang="en-IN" dirty="0"/>
              <a:t>.</a:t>
            </a:r>
          </a:p>
          <a:p>
            <a:r>
              <a:rPr lang="en-IN" dirty="0"/>
              <a:t>Conic projections: A conic projection is obtained by projecting the Earth's surface onto a cone:</a:t>
            </a:r>
          </a:p>
          <a:p>
            <a:r>
              <a:rPr lang="en-IN" dirty="0"/>
              <a:t>Azimuthal </a:t>
            </a:r>
            <a:r>
              <a:rPr lang="en-IN" dirty="0" err="1"/>
              <a:t>projections:An</a:t>
            </a:r>
            <a:r>
              <a:rPr lang="en-IN" dirty="0"/>
              <a:t> azimuthal projection involves projecting the Earth's surface directly onto a flat surface</a:t>
            </a:r>
          </a:p>
          <a:p>
            <a:endParaRPr lang="en-IN" dirty="0"/>
          </a:p>
          <a:p>
            <a:endParaRPr lang="en-US" dirty="0"/>
          </a:p>
        </p:txBody>
      </p:sp>
    </p:spTree>
    <p:extLst>
      <p:ext uri="{BB962C8B-B14F-4D97-AF65-F5344CB8AC3E}">
        <p14:creationId xmlns:p14="http://schemas.microsoft.com/office/powerpoint/2010/main" val="106003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6D26-36DC-3243-A0BC-300762656040}"/>
              </a:ext>
            </a:extLst>
          </p:cNvPr>
          <p:cNvSpPr>
            <a:spLocks noGrp="1"/>
          </p:cNvSpPr>
          <p:nvPr>
            <p:ph type="title"/>
          </p:nvPr>
        </p:nvSpPr>
        <p:spPr>
          <a:xfrm>
            <a:off x="2592925" y="624110"/>
            <a:ext cx="8911687" cy="700193"/>
          </a:xfrm>
        </p:spPr>
        <p:txBody>
          <a:bodyPr/>
          <a:lstStyle/>
          <a:p>
            <a:r>
              <a:rPr lang="en-IN" dirty="0"/>
              <a:t>Coordinate systems</a:t>
            </a:r>
            <a:endParaRPr lang="en-US" dirty="0"/>
          </a:p>
        </p:txBody>
      </p:sp>
      <p:sp>
        <p:nvSpPr>
          <p:cNvPr id="3" name="Content Placeholder 2">
            <a:extLst>
              <a:ext uri="{FF2B5EF4-FFF2-40B4-BE49-F238E27FC236}">
                <a16:creationId xmlns:a16="http://schemas.microsoft.com/office/drawing/2014/main" id="{F0FAD37C-7EE5-B046-885B-A9C38AA42E0D}"/>
              </a:ext>
            </a:extLst>
          </p:cNvPr>
          <p:cNvSpPr>
            <a:spLocks noGrp="1"/>
          </p:cNvSpPr>
          <p:nvPr>
            <p:ph idx="1"/>
          </p:nvPr>
        </p:nvSpPr>
        <p:spPr>
          <a:xfrm>
            <a:off x="2589212" y="1324303"/>
            <a:ext cx="8915400" cy="4586919"/>
          </a:xfrm>
        </p:spPr>
        <p:txBody>
          <a:bodyPr/>
          <a:lstStyle/>
          <a:p>
            <a:r>
              <a:rPr lang="en-IN" dirty="0"/>
              <a:t>There are two types of coordinate systems you will need to be familiar with: </a:t>
            </a:r>
            <a:r>
              <a:rPr lang="en-IN" b="1" dirty="0"/>
              <a:t>projected coordinate systems</a:t>
            </a:r>
            <a:r>
              <a:rPr lang="en-IN" dirty="0"/>
              <a:t> and </a:t>
            </a:r>
            <a:r>
              <a:rPr lang="en-IN" b="1" dirty="0"/>
              <a:t>unprojected coordinate systems</a:t>
            </a:r>
            <a:r>
              <a:rPr lang="en-IN" dirty="0"/>
              <a:t>.</a:t>
            </a:r>
          </a:p>
          <a:p>
            <a:r>
              <a:rPr lang="en-IN" dirty="0"/>
              <a:t>Datums</a:t>
            </a:r>
            <a:r>
              <a:rPr lang="en-US" dirty="0"/>
              <a:t>: </a:t>
            </a:r>
            <a:r>
              <a:rPr lang="en-IN" dirty="0"/>
              <a:t>a </a:t>
            </a:r>
            <a:r>
              <a:rPr lang="en-IN" b="1" dirty="0"/>
              <a:t>datum</a:t>
            </a:r>
            <a:r>
              <a:rPr lang="en-IN" dirty="0"/>
              <a:t> is a mathematical model of the Earth used to describe locations on the Earth's surface.</a:t>
            </a:r>
          </a:p>
          <a:p>
            <a:r>
              <a:rPr lang="en-IN" b="1" dirty="0"/>
              <a:t>WGS 84</a:t>
            </a:r>
            <a:r>
              <a:rPr lang="en-IN" dirty="0"/>
              <a:t>: This is the World Geodetic System of 1984. This is a global datum covering the entire Earth. It makes use of yet another model of the Earth's shape (the Earth Gravitational Model of 1996, EGM 96) and uses reference points based on the IERS International Reference Meridian. WGS 84 is a very popular datum. When dealing with geospatial data covering the United States, WGS 84 is essentially identical to NAD 83. WGS 84 also has the distinction of being used by </a:t>
            </a:r>
            <a:r>
              <a:rPr lang="en-IN" b="1" dirty="0"/>
              <a:t>Global Positioning System</a:t>
            </a:r>
            <a:r>
              <a:rPr lang="en-IN" dirty="0"/>
              <a:t> (</a:t>
            </a:r>
            <a:r>
              <a:rPr lang="en-IN" b="1" dirty="0"/>
              <a:t>GPS</a:t>
            </a:r>
            <a:r>
              <a:rPr lang="en-IN" dirty="0"/>
              <a:t>) satellites, so all data captured by GPS units will use this datum.</a:t>
            </a:r>
          </a:p>
          <a:p>
            <a:endParaRPr lang="en-IN" dirty="0"/>
          </a:p>
        </p:txBody>
      </p:sp>
    </p:spTree>
    <p:extLst>
      <p:ext uri="{BB962C8B-B14F-4D97-AF65-F5344CB8AC3E}">
        <p14:creationId xmlns:p14="http://schemas.microsoft.com/office/powerpoint/2010/main" val="427344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7B41-145E-9742-8989-DC6667863C11}"/>
              </a:ext>
            </a:extLst>
          </p:cNvPr>
          <p:cNvSpPr>
            <a:spLocks noGrp="1"/>
          </p:cNvSpPr>
          <p:nvPr>
            <p:ph type="title"/>
          </p:nvPr>
        </p:nvSpPr>
        <p:spPr>
          <a:xfrm>
            <a:off x="2592925" y="624110"/>
            <a:ext cx="8911687" cy="626621"/>
          </a:xfrm>
        </p:spPr>
        <p:txBody>
          <a:bodyPr>
            <a:normAutofit fontScale="90000"/>
          </a:bodyPr>
          <a:lstStyle/>
          <a:p>
            <a:r>
              <a:rPr lang="en-US" dirty="0"/>
              <a:t>Definitions</a:t>
            </a:r>
          </a:p>
        </p:txBody>
      </p:sp>
      <p:sp>
        <p:nvSpPr>
          <p:cNvPr id="3" name="Content Placeholder 2">
            <a:extLst>
              <a:ext uri="{FF2B5EF4-FFF2-40B4-BE49-F238E27FC236}">
                <a16:creationId xmlns:a16="http://schemas.microsoft.com/office/drawing/2014/main" id="{F50138C1-5F9F-C044-BF2E-8E0CA5380A57}"/>
              </a:ext>
            </a:extLst>
          </p:cNvPr>
          <p:cNvSpPr>
            <a:spLocks noGrp="1"/>
          </p:cNvSpPr>
          <p:nvPr>
            <p:ph idx="1"/>
          </p:nvPr>
        </p:nvSpPr>
        <p:spPr>
          <a:xfrm>
            <a:off x="2589212" y="1250731"/>
            <a:ext cx="8915400" cy="4660491"/>
          </a:xfrm>
        </p:spPr>
        <p:txBody>
          <a:bodyPr/>
          <a:lstStyle/>
          <a:p>
            <a:r>
              <a:rPr lang="en-IN" dirty="0"/>
              <a:t>A </a:t>
            </a:r>
            <a:r>
              <a:rPr lang="en-IN" b="1" dirty="0"/>
              <a:t>point</a:t>
            </a:r>
            <a:r>
              <a:rPr lang="en-IN" dirty="0"/>
              <a:t>, of course, is simply a coordinate, described by two or more numbers within a projected or unprojected coordinate system.</a:t>
            </a:r>
          </a:p>
          <a:p>
            <a:r>
              <a:rPr lang="en-IN" dirty="0"/>
              <a:t>A path is generally described using what is called a </a:t>
            </a:r>
            <a:r>
              <a:rPr lang="en-IN" b="1" dirty="0" err="1"/>
              <a:t>LineString</a:t>
            </a:r>
            <a:r>
              <a:rPr lang="en-IN" dirty="0"/>
              <a:t>:</a:t>
            </a:r>
          </a:p>
          <a:p>
            <a:r>
              <a:rPr lang="en-IN" dirty="0" err="1"/>
              <a:t>LineStrings</a:t>
            </a:r>
            <a:r>
              <a:rPr lang="en-IN" dirty="0"/>
              <a:t> are also sometimes referred to as </a:t>
            </a:r>
            <a:r>
              <a:rPr lang="en-IN" b="1" i="1" dirty="0" err="1"/>
              <a:t>PolyLines</a:t>
            </a:r>
            <a:r>
              <a:rPr lang="en-IN" dirty="0"/>
              <a:t>. Where a </a:t>
            </a:r>
            <a:r>
              <a:rPr lang="en-IN" dirty="0" err="1"/>
              <a:t>LineString</a:t>
            </a:r>
            <a:r>
              <a:rPr lang="en-IN" dirty="0"/>
              <a:t> is closed (that is, the last line segment finishes at the point where the first line segment starts), the </a:t>
            </a:r>
            <a:r>
              <a:rPr lang="en-IN" dirty="0" err="1"/>
              <a:t>LineString</a:t>
            </a:r>
            <a:r>
              <a:rPr lang="en-IN" dirty="0"/>
              <a:t> is often referred to as a </a:t>
            </a:r>
            <a:r>
              <a:rPr lang="en-IN" i="1" dirty="0"/>
              <a:t>linear ring</a:t>
            </a:r>
            <a:r>
              <a:rPr lang="en-IN" dirty="0"/>
              <a:t>.</a:t>
            </a:r>
          </a:p>
          <a:p>
            <a:r>
              <a:rPr lang="en-IN" dirty="0"/>
              <a:t>Polygons are commonly used in geospatial data to describe the outline of countries, lakes, cities, and so on. A polygon has an </a:t>
            </a:r>
            <a:r>
              <a:rPr lang="en-IN" b="1" dirty="0"/>
              <a:t>exterior ring</a:t>
            </a:r>
            <a:r>
              <a:rPr lang="en-IN" dirty="0"/>
              <a:t>, defined by a closed </a:t>
            </a:r>
            <a:r>
              <a:rPr lang="en-IN" dirty="0" err="1"/>
              <a:t>LineString</a:t>
            </a:r>
            <a:r>
              <a:rPr lang="en-IN" dirty="0"/>
              <a:t>, and may optionally have one or more </a:t>
            </a:r>
            <a:r>
              <a:rPr lang="en-IN" b="1" dirty="0"/>
              <a:t>interior rings</a:t>
            </a:r>
            <a:r>
              <a:rPr lang="en-IN" dirty="0"/>
              <a:t> within it, each also defined by a closed </a:t>
            </a:r>
            <a:r>
              <a:rPr lang="en-IN" dirty="0" err="1"/>
              <a:t>LineString</a:t>
            </a:r>
            <a:r>
              <a:rPr lang="en-IN" dirty="0"/>
              <a:t>. The exterior ring represents the polygon's outline, while the interior rings (if any) represent "holes" within the polygon:</a:t>
            </a:r>
          </a:p>
          <a:p>
            <a:endParaRPr lang="en-US" dirty="0"/>
          </a:p>
        </p:txBody>
      </p:sp>
    </p:spTree>
    <p:extLst>
      <p:ext uri="{BB962C8B-B14F-4D97-AF65-F5344CB8AC3E}">
        <p14:creationId xmlns:p14="http://schemas.microsoft.com/office/powerpoint/2010/main" val="228783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5E25-4AF0-A34D-9A31-3180AFEDC852}"/>
              </a:ext>
            </a:extLst>
          </p:cNvPr>
          <p:cNvSpPr>
            <a:spLocks noGrp="1"/>
          </p:cNvSpPr>
          <p:nvPr>
            <p:ph type="title"/>
          </p:nvPr>
        </p:nvSpPr>
        <p:spPr>
          <a:xfrm>
            <a:off x="2592925" y="624110"/>
            <a:ext cx="8911687" cy="710704"/>
          </a:xfrm>
        </p:spPr>
        <p:txBody>
          <a:bodyPr/>
          <a:lstStyle/>
          <a:p>
            <a:r>
              <a:rPr lang="en-US" dirty="0"/>
              <a:t>GIS format</a:t>
            </a:r>
          </a:p>
        </p:txBody>
      </p:sp>
      <p:sp>
        <p:nvSpPr>
          <p:cNvPr id="3" name="Content Placeholder 2">
            <a:extLst>
              <a:ext uri="{FF2B5EF4-FFF2-40B4-BE49-F238E27FC236}">
                <a16:creationId xmlns:a16="http://schemas.microsoft.com/office/drawing/2014/main" id="{F30B0A80-D352-0B43-BDEC-EF306C64D293}"/>
              </a:ext>
            </a:extLst>
          </p:cNvPr>
          <p:cNvSpPr>
            <a:spLocks noGrp="1"/>
          </p:cNvSpPr>
          <p:nvPr>
            <p:ph idx="1"/>
          </p:nvPr>
        </p:nvSpPr>
        <p:spPr>
          <a:xfrm>
            <a:off x="2589212" y="1408386"/>
            <a:ext cx="8915400" cy="4502836"/>
          </a:xfrm>
        </p:spPr>
        <p:txBody>
          <a:bodyPr>
            <a:normAutofit lnSpcReduction="10000"/>
          </a:bodyPr>
          <a:lstStyle/>
          <a:p>
            <a:r>
              <a:rPr lang="en-IN" dirty="0"/>
              <a:t>Geospatial data describing geographical </a:t>
            </a:r>
            <a:r>
              <a:rPr lang="en-IN" b="1" dirty="0"/>
              <a:t>features</a:t>
            </a:r>
            <a:r>
              <a:rPr lang="en-IN" dirty="0"/>
              <a:t>.</a:t>
            </a:r>
          </a:p>
          <a:p>
            <a:r>
              <a:rPr lang="en-IN" dirty="0"/>
              <a:t>Additional </a:t>
            </a:r>
            <a:r>
              <a:rPr lang="en-IN" b="1" dirty="0"/>
              <a:t>meta-data</a:t>
            </a:r>
            <a:r>
              <a:rPr lang="en-IN" dirty="0"/>
              <a:t> describing this data, including the datum and projection used, the coordinate system and units that the data is in, the date this file was last updated, and so on.</a:t>
            </a:r>
          </a:p>
          <a:p>
            <a:r>
              <a:rPr lang="en-IN" b="1" dirty="0"/>
              <a:t>Attributes</a:t>
            </a:r>
            <a:r>
              <a:rPr lang="en-IN" dirty="0"/>
              <a:t> providing additional information about the geographical features that are being described. For example, a city feature may have attributes such as </a:t>
            </a:r>
            <a:r>
              <a:rPr lang="en-IN" i="1" dirty="0"/>
              <a:t>name</a:t>
            </a:r>
            <a:r>
              <a:rPr lang="en-IN" dirty="0"/>
              <a:t>, </a:t>
            </a:r>
            <a:r>
              <a:rPr lang="en-IN" i="1" dirty="0"/>
              <a:t>population</a:t>
            </a:r>
            <a:r>
              <a:rPr lang="en-IN" dirty="0"/>
              <a:t>, </a:t>
            </a:r>
            <a:r>
              <a:rPr lang="en-IN" i="1" dirty="0"/>
              <a:t>average</a:t>
            </a:r>
            <a:r>
              <a:rPr lang="en-IN" dirty="0"/>
              <a:t> </a:t>
            </a:r>
            <a:r>
              <a:rPr lang="en-IN" i="1" dirty="0"/>
              <a:t>temperature</a:t>
            </a:r>
            <a:r>
              <a:rPr lang="en-IN" dirty="0"/>
              <a:t>, and so on.</a:t>
            </a:r>
          </a:p>
          <a:p>
            <a:r>
              <a:rPr lang="en-IN" b="1" dirty="0"/>
              <a:t>Display information</a:t>
            </a:r>
            <a:r>
              <a:rPr lang="en-IN" dirty="0"/>
              <a:t>, such as the </a:t>
            </a:r>
            <a:r>
              <a:rPr lang="en-IN" dirty="0" err="1"/>
              <a:t>color</a:t>
            </a:r>
            <a:r>
              <a:rPr lang="en-IN" dirty="0"/>
              <a:t> or line style to use when a feature is displayed.</a:t>
            </a:r>
          </a:p>
          <a:p>
            <a:r>
              <a:rPr lang="en-IN" dirty="0"/>
              <a:t>There are two main types of GIS data: </a:t>
            </a:r>
            <a:r>
              <a:rPr lang="en-IN" b="1" dirty="0"/>
              <a:t>raster format data</a:t>
            </a:r>
            <a:r>
              <a:rPr lang="en-IN" dirty="0"/>
              <a:t> and </a:t>
            </a:r>
            <a:r>
              <a:rPr lang="en-IN" b="1" dirty="0"/>
              <a:t>vector format data</a:t>
            </a:r>
            <a:r>
              <a:rPr lang="en-IN" dirty="0"/>
              <a:t>. Raster formats are generally used to store bitmapped images, such as scanned paper maps or aerial photographs. Vector formats, on the other hand, represent spatial data using points, lines, and polygons. Vector formats are the most common type used by GIS applications as the data is smaller and easier to manipulate</a:t>
            </a:r>
            <a:endParaRPr lang="en-US" dirty="0"/>
          </a:p>
        </p:txBody>
      </p:sp>
    </p:spTree>
    <p:extLst>
      <p:ext uri="{BB962C8B-B14F-4D97-AF65-F5344CB8AC3E}">
        <p14:creationId xmlns:p14="http://schemas.microsoft.com/office/powerpoint/2010/main" val="34741121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3374</TotalTime>
  <Words>2170</Words>
  <Application>Microsoft Macintosh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GEO SPACIAL DEV </vt:lpstr>
      <vt:lpstr>GIS</vt:lpstr>
      <vt:lpstr>Latitude , longitude </vt:lpstr>
      <vt:lpstr>Distance</vt:lpstr>
      <vt:lpstr>units</vt:lpstr>
      <vt:lpstr>Projections</vt:lpstr>
      <vt:lpstr>Coordinate systems</vt:lpstr>
      <vt:lpstr>Definitions</vt:lpstr>
      <vt:lpstr>GIS format</vt:lpstr>
      <vt:lpstr>Raster format</vt:lpstr>
      <vt:lpstr>Vector Format</vt:lpstr>
      <vt:lpstr>microformats</vt:lpstr>
      <vt:lpstr>Reading and writing geospatial data</vt:lpstr>
      <vt:lpstr>Understanding GDAL</vt:lpstr>
      <vt:lpstr>gdal.Band – Raster data in .tiff format</vt:lpstr>
      <vt:lpstr>Vector Data</vt:lpstr>
      <vt:lpstr>Dealing with projections</vt:lpstr>
      <vt:lpstr>shapely</vt:lpstr>
      <vt:lpstr>Visualizing geospatial data</vt:lpstr>
      <vt:lpstr>Sources of Data – some of links may not work</vt:lpstr>
      <vt:lpstr>Working with geospatial data</vt:lpstr>
      <vt:lpstr>Spatial indexes</vt:lpstr>
      <vt:lpstr>Advanced PostGIS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 SPACIAL DEV -Python</dc:title>
  <dc:creator>Sukanya Mukherjee</dc:creator>
  <cp:lastModifiedBy>Sukanya Mukherjee</cp:lastModifiedBy>
  <cp:revision>12</cp:revision>
  <dcterms:created xsi:type="dcterms:W3CDTF">2022-02-10T14:37:46Z</dcterms:created>
  <dcterms:modified xsi:type="dcterms:W3CDTF">2022-02-13T02:35:21Z</dcterms:modified>
</cp:coreProperties>
</file>