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6" r:id="rId1"/>
  </p:sldMasterIdLst>
  <p:notesMasterIdLst>
    <p:notesMasterId r:id="rId12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5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52457C-23E9-4049-85AF-4C0F68433158}">
          <p14:sldIdLst>
            <p14:sldId id="256"/>
            <p14:sldId id="263"/>
            <p14:sldId id="258"/>
            <p14:sldId id="259"/>
            <p14:sldId id="260"/>
            <p14:sldId id="261"/>
            <p14:sldId id="262"/>
            <p14:sldId id="264"/>
            <p14:sldId id="257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DF3E1-1593-411A-B3B9-C5E7A9636F05}" v="5" dt="2019-02-24T03:02:46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ee Farhat" userId="ecca93aa941831af" providerId="LiveId" clId="{CA2DF3E1-1593-411A-B3B9-C5E7A9636F05}"/>
    <pc:docChg chg="undo custSel modSld">
      <pc:chgData name="Hree Farhat" userId="ecca93aa941831af" providerId="LiveId" clId="{CA2DF3E1-1593-411A-B3B9-C5E7A9636F05}" dt="2019-02-24T03:30:30.235" v="611" actId="20577"/>
      <pc:docMkLst>
        <pc:docMk/>
      </pc:docMkLst>
      <pc:sldChg chg="modSp">
        <pc:chgData name="Hree Farhat" userId="ecca93aa941831af" providerId="LiveId" clId="{CA2DF3E1-1593-411A-B3B9-C5E7A9636F05}" dt="2019-02-23T01:35:23.392" v="16" actId="1076"/>
        <pc:sldMkLst>
          <pc:docMk/>
          <pc:sldMk cId="346142035" sldId="256"/>
        </pc:sldMkLst>
        <pc:spChg chg="mod">
          <ac:chgData name="Hree Farhat" userId="ecca93aa941831af" providerId="LiveId" clId="{CA2DF3E1-1593-411A-B3B9-C5E7A9636F05}" dt="2019-02-23T01:34:52.423" v="12" actId="2711"/>
          <ac:spMkLst>
            <pc:docMk/>
            <pc:sldMk cId="346142035" sldId="256"/>
            <ac:spMk id="2" creationId="{00000000-0000-0000-0000-000000000000}"/>
          </ac:spMkLst>
        </pc:spChg>
        <pc:spChg chg="mod">
          <ac:chgData name="Hree Farhat" userId="ecca93aa941831af" providerId="LiveId" clId="{CA2DF3E1-1593-411A-B3B9-C5E7A9636F05}" dt="2019-02-23T01:34:35.318" v="9" actId="1076"/>
          <ac:spMkLst>
            <pc:docMk/>
            <pc:sldMk cId="346142035" sldId="256"/>
            <ac:spMk id="3" creationId="{00000000-0000-0000-0000-000000000000}"/>
          </ac:spMkLst>
        </pc:spChg>
        <pc:spChg chg="mod">
          <ac:chgData name="Hree Farhat" userId="ecca93aa941831af" providerId="LiveId" clId="{CA2DF3E1-1593-411A-B3B9-C5E7A9636F05}" dt="2019-02-23T01:35:23.392" v="16" actId="1076"/>
          <ac:spMkLst>
            <pc:docMk/>
            <pc:sldMk cId="346142035" sldId="256"/>
            <ac:spMk id="6" creationId="{00000000-0000-0000-0000-000000000000}"/>
          </ac:spMkLst>
        </pc:spChg>
      </pc:sldChg>
      <pc:sldChg chg="modSp">
        <pc:chgData name="Hree Farhat" userId="ecca93aa941831af" providerId="LiveId" clId="{CA2DF3E1-1593-411A-B3B9-C5E7A9636F05}" dt="2019-02-23T01:37:21.514" v="48" actId="20577"/>
        <pc:sldMkLst>
          <pc:docMk/>
          <pc:sldMk cId="457649737" sldId="257"/>
        </pc:sldMkLst>
        <pc:spChg chg="mod">
          <ac:chgData name="Hree Farhat" userId="ecca93aa941831af" providerId="LiveId" clId="{CA2DF3E1-1593-411A-B3B9-C5E7A9636F05}" dt="2019-02-23T01:37:21.514" v="48" actId="20577"/>
          <ac:spMkLst>
            <pc:docMk/>
            <pc:sldMk cId="457649737" sldId="257"/>
            <ac:spMk id="2" creationId="{00000000-0000-0000-0000-000000000000}"/>
          </ac:spMkLst>
        </pc:spChg>
      </pc:sldChg>
      <pc:sldChg chg="modSp">
        <pc:chgData name="Hree Farhat" userId="ecca93aa941831af" providerId="LiveId" clId="{CA2DF3E1-1593-411A-B3B9-C5E7A9636F05}" dt="2019-02-24T02:51:16.606" v="488" actId="20577"/>
        <pc:sldMkLst>
          <pc:docMk/>
          <pc:sldMk cId="2004965020" sldId="258"/>
        </pc:sldMkLst>
        <pc:spChg chg="mod">
          <ac:chgData name="Hree Farhat" userId="ecca93aa941831af" providerId="LiveId" clId="{CA2DF3E1-1593-411A-B3B9-C5E7A9636F05}" dt="2019-02-23T01:35:35.922" v="21" actId="20577"/>
          <ac:spMkLst>
            <pc:docMk/>
            <pc:sldMk cId="2004965020" sldId="258"/>
            <ac:spMk id="2" creationId="{00000000-0000-0000-0000-000000000000}"/>
          </ac:spMkLst>
        </pc:spChg>
        <pc:spChg chg="mod">
          <ac:chgData name="Hree Farhat" userId="ecca93aa941831af" providerId="LiveId" clId="{CA2DF3E1-1593-411A-B3B9-C5E7A9636F05}" dt="2019-02-24T02:51:16.606" v="488" actId="20577"/>
          <ac:spMkLst>
            <pc:docMk/>
            <pc:sldMk cId="2004965020" sldId="258"/>
            <ac:spMk id="3" creationId="{00000000-0000-0000-0000-000000000000}"/>
          </ac:spMkLst>
        </pc:spChg>
      </pc:sldChg>
      <pc:sldChg chg="modSp">
        <pc:chgData name="Hree Farhat" userId="ecca93aa941831af" providerId="LiveId" clId="{CA2DF3E1-1593-411A-B3B9-C5E7A9636F05}" dt="2019-02-24T01:22:05.201" v="53" actId="20577"/>
        <pc:sldMkLst>
          <pc:docMk/>
          <pc:sldMk cId="4012779690" sldId="259"/>
        </pc:sldMkLst>
        <pc:spChg chg="mod">
          <ac:chgData name="Hree Farhat" userId="ecca93aa941831af" providerId="LiveId" clId="{CA2DF3E1-1593-411A-B3B9-C5E7A9636F05}" dt="2019-02-23T01:35:41.793" v="23" actId="20577"/>
          <ac:spMkLst>
            <pc:docMk/>
            <pc:sldMk cId="4012779690" sldId="259"/>
            <ac:spMk id="2" creationId="{00000000-0000-0000-0000-000000000000}"/>
          </ac:spMkLst>
        </pc:spChg>
        <pc:spChg chg="mod">
          <ac:chgData name="Hree Farhat" userId="ecca93aa941831af" providerId="LiveId" clId="{CA2DF3E1-1593-411A-B3B9-C5E7A9636F05}" dt="2019-02-24T01:22:05.201" v="53" actId="20577"/>
          <ac:spMkLst>
            <pc:docMk/>
            <pc:sldMk cId="4012779690" sldId="259"/>
            <ac:spMk id="3" creationId="{00000000-0000-0000-0000-000000000000}"/>
          </ac:spMkLst>
        </pc:spChg>
      </pc:sldChg>
      <pc:sldChg chg="modSp">
        <pc:chgData name="Hree Farhat" userId="ecca93aa941831af" providerId="LiveId" clId="{CA2DF3E1-1593-411A-B3B9-C5E7A9636F05}" dt="2019-02-24T03:02:48.737" v="539" actId="27636"/>
        <pc:sldMkLst>
          <pc:docMk/>
          <pc:sldMk cId="1449848132" sldId="260"/>
        </pc:sldMkLst>
        <pc:spChg chg="mod">
          <ac:chgData name="Hree Farhat" userId="ecca93aa941831af" providerId="LiveId" clId="{CA2DF3E1-1593-411A-B3B9-C5E7A9636F05}" dt="2019-02-23T01:35:49.685" v="26" actId="20577"/>
          <ac:spMkLst>
            <pc:docMk/>
            <pc:sldMk cId="1449848132" sldId="260"/>
            <ac:spMk id="2" creationId="{00000000-0000-0000-0000-000000000000}"/>
          </ac:spMkLst>
        </pc:spChg>
        <pc:spChg chg="mod">
          <ac:chgData name="Hree Farhat" userId="ecca93aa941831af" providerId="LiveId" clId="{CA2DF3E1-1593-411A-B3B9-C5E7A9636F05}" dt="2019-02-24T03:02:48.737" v="539" actId="27636"/>
          <ac:spMkLst>
            <pc:docMk/>
            <pc:sldMk cId="1449848132" sldId="260"/>
            <ac:spMk id="3" creationId="{00000000-0000-0000-0000-000000000000}"/>
          </ac:spMkLst>
        </pc:spChg>
      </pc:sldChg>
      <pc:sldChg chg="modSp">
        <pc:chgData name="Hree Farhat" userId="ecca93aa941831af" providerId="LiveId" clId="{CA2DF3E1-1593-411A-B3B9-C5E7A9636F05}" dt="2019-02-23T01:37:00.908" v="44" actId="20577"/>
        <pc:sldMkLst>
          <pc:docMk/>
          <pc:sldMk cId="283674434" sldId="261"/>
        </pc:sldMkLst>
        <pc:spChg chg="mod">
          <ac:chgData name="Hree Farhat" userId="ecca93aa941831af" providerId="LiveId" clId="{CA2DF3E1-1593-411A-B3B9-C5E7A9636F05}" dt="2019-02-23T01:35:56.753" v="30" actId="20577"/>
          <ac:spMkLst>
            <pc:docMk/>
            <pc:sldMk cId="283674434" sldId="261"/>
            <ac:spMk id="2" creationId="{00000000-0000-0000-0000-000000000000}"/>
          </ac:spMkLst>
        </pc:spChg>
        <pc:spChg chg="mod">
          <ac:chgData name="Hree Farhat" userId="ecca93aa941831af" providerId="LiveId" clId="{CA2DF3E1-1593-411A-B3B9-C5E7A9636F05}" dt="2019-02-23T01:37:00.908" v="44" actId="20577"/>
          <ac:spMkLst>
            <pc:docMk/>
            <pc:sldMk cId="283674434" sldId="261"/>
            <ac:spMk id="3" creationId="{00000000-0000-0000-0000-000000000000}"/>
          </ac:spMkLst>
        </pc:spChg>
      </pc:sldChg>
      <pc:sldChg chg="modSp">
        <pc:chgData name="Hree Farhat" userId="ecca93aa941831af" providerId="LiveId" clId="{CA2DF3E1-1593-411A-B3B9-C5E7A9636F05}" dt="2019-02-24T03:06:44.919" v="542" actId="404"/>
        <pc:sldMkLst>
          <pc:docMk/>
          <pc:sldMk cId="922862284" sldId="262"/>
        </pc:sldMkLst>
        <pc:spChg chg="mod">
          <ac:chgData name="Hree Farhat" userId="ecca93aa941831af" providerId="LiveId" clId="{CA2DF3E1-1593-411A-B3B9-C5E7A9636F05}" dt="2019-02-23T01:37:10.663" v="47" actId="20577"/>
          <ac:spMkLst>
            <pc:docMk/>
            <pc:sldMk cId="922862284" sldId="262"/>
            <ac:spMk id="2" creationId="{00000000-0000-0000-0000-000000000000}"/>
          </ac:spMkLst>
        </pc:spChg>
        <pc:spChg chg="mod">
          <ac:chgData name="Hree Farhat" userId="ecca93aa941831af" providerId="LiveId" clId="{CA2DF3E1-1593-411A-B3B9-C5E7A9636F05}" dt="2019-02-24T03:06:44.919" v="542" actId="404"/>
          <ac:spMkLst>
            <pc:docMk/>
            <pc:sldMk cId="922862284" sldId="262"/>
            <ac:spMk id="3" creationId="{00000000-0000-0000-0000-000000000000}"/>
          </ac:spMkLst>
        </pc:spChg>
      </pc:sldChg>
      <pc:sldChg chg="modSp">
        <pc:chgData name="Hree Farhat" userId="ecca93aa941831af" providerId="LiveId" clId="{CA2DF3E1-1593-411A-B3B9-C5E7A9636F05}" dt="2019-02-23T01:36:57.208" v="42" actId="13926"/>
        <pc:sldMkLst>
          <pc:docMk/>
          <pc:sldMk cId="3593023492" sldId="263"/>
        </pc:sldMkLst>
        <pc:spChg chg="mod">
          <ac:chgData name="Hree Farhat" userId="ecca93aa941831af" providerId="LiveId" clId="{CA2DF3E1-1593-411A-B3B9-C5E7A9636F05}" dt="2019-02-23T01:36:57.208" v="42" actId="13926"/>
          <ac:spMkLst>
            <pc:docMk/>
            <pc:sldMk cId="3593023492" sldId="263"/>
            <ac:spMk id="2" creationId="{00000000-0000-0000-0000-000000000000}"/>
          </ac:spMkLst>
        </pc:spChg>
      </pc:sldChg>
      <pc:sldChg chg="modSp">
        <pc:chgData name="Hree Farhat" userId="ecca93aa941831af" providerId="LiveId" clId="{CA2DF3E1-1593-411A-B3B9-C5E7A9636F05}" dt="2019-02-24T03:30:30.235" v="611" actId="20577"/>
        <pc:sldMkLst>
          <pc:docMk/>
          <pc:sldMk cId="2411595672" sldId="264"/>
        </pc:sldMkLst>
        <pc:spChg chg="mod">
          <ac:chgData name="Hree Farhat" userId="ecca93aa941831af" providerId="LiveId" clId="{CA2DF3E1-1593-411A-B3B9-C5E7A9636F05}" dt="2019-02-24T03:30:30.235" v="611" actId="20577"/>
          <ac:spMkLst>
            <pc:docMk/>
            <pc:sldMk cId="2411595672" sldId="264"/>
            <ac:spMk id="3" creationId="{00000000-0000-0000-0000-000000000000}"/>
          </ac:spMkLst>
        </pc:spChg>
      </pc:sldChg>
      <pc:sldChg chg="delSp modSp">
        <pc:chgData name="Hree Farhat" userId="ecca93aa941831af" providerId="LiveId" clId="{CA2DF3E1-1593-411A-B3B9-C5E7A9636F05}" dt="2019-02-23T01:33:22.879" v="3" actId="1076"/>
        <pc:sldMkLst>
          <pc:docMk/>
          <pc:sldMk cId="3699224916" sldId="265"/>
        </pc:sldMkLst>
        <pc:spChg chg="del">
          <ac:chgData name="Hree Farhat" userId="ecca93aa941831af" providerId="LiveId" clId="{CA2DF3E1-1593-411A-B3B9-C5E7A9636F05}" dt="2019-02-23T01:32:38.865" v="0"/>
          <ac:spMkLst>
            <pc:docMk/>
            <pc:sldMk cId="3699224916" sldId="265"/>
            <ac:spMk id="2" creationId="{00000000-0000-0000-0000-000000000000}"/>
          </ac:spMkLst>
        </pc:spChg>
        <pc:spChg chg="mod">
          <ac:chgData name="Hree Farhat" userId="ecca93aa941831af" providerId="LiveId" clId="{CA2DF3E1-1593-411A-B3B9-C5E7A9636F05}" dt="2019-02-23T01:33:22.879" v="3" actId="1076"/>
          <ac:spMkLst>
            <pc:docMk/>
            <pc:sldMk cId="3699224916" sldId="2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C831-37B5-4734-BCF3-E112AB57B073}" type="datetimeFigureOut">
              <a:rPr lang="en-CA" smtClean="0"/>
              <a:t>2019-02-24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03808-5574-407C-826E-7741F35690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347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03808-5574-407C-826E-7741F356905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45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3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9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869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7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98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57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1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1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0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2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C513B9-E36F-6A4D-888D-4F21DFF7490E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1F8C6-67BD-FD4C-9351-07B5F637B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9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  <p:sldLayoutId id="2147484361" r:id="rId15"/>
    <p:sldLayoutId id="2147484362" r:id="rId16"/>
    <p:sldLayoutId id="214748436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2278906"/>
            <a:ext cx="8361712" cy="1088136"/>
          </a:xfrm>
        </p:spPr>
        <p:txBody>
          <a:bodyPr>
            <a:noAutofit/>
          </a:bodyPr>
          <a:lstStyle/>
          <a:p>
            <a:pPr algn="ctr"/>
            <a:r>
              <a:rPr lang="en-CA" sz="48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long-term financing on the entry of firms</a:t>
            </a:r>
            <a:endParaRPr lang="en-US" sz="4800" dirty="0">
              <a:solidFill>
                <a:schemeClr val="tx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087" y="279866"/>
            <a:ext cx="8361712" cy="108813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highlight>
                  <a:srgbClr val="008080"/>
                </a:highlight>
                <a:latin typeface="Times New Roman"/>
                <a:cs typeface="Times New Roman"/>
              </a:rPr>
              <a:t>HREE FARHAT </a:t>
            </a: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highlight>
                  <a:srgbClr val="008080"/>
                </a:highlight>
                <a:latin typeface="Times New Roman"/>
                <a:cs typeface="Times New Roman"/>
              </a:rPr>
              <a:t>105114631</a:t>
            </a:r>
          </a:p>
          <a:p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21789" y="4043444"/>
            <a:ext cx="2700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solidFill>
                <a:srgbClr val="413A33"/>
              </a:solidFill>
              <a:highlight>
                <a:srgbClr val="008080"/>
              </a:highlight>
              <a:latin typeface="Times New Roman"/>
              <a:cs typeface="Times New Roman"/>
            </a:endParaRPr>
          </a:p>
          <a:p>
            <a:pPr algn="ctr"/>
            <a:r>
              <a:rPr lang="en-US" sz="1600" b="1" dirty="0">
                <a:solidFill>
                  <a:srgbClr val="413A33"/>
                </a:solidFill>
                <a:highlight>
                  <a:srgbClr val="008080"/>
                </a:highlight>
                <a:latin typeface="Times New Roman"/>
                <a:cs typeface="Times New Roman"/>
              </a:rPr>
              <a:t>UNIVERSITY OF WINDSOR</a:t>
            </a:r>
          </a:p>
          <a:p>
            <a:pPr algn="ctr"/>
            <a:r>
              <a:rPr lang="en-US" sz="1600" b="1" dirty="0">
                <a:solidFill>
                  <a:srgbClr val="413A33"/>
                </a:solidFill>
                <a:highlight>
                  <a:srgbClr val="008080"/>
                </a:highlight>
                <a:latin typeface="Times New Roman"/>
                <a:cs typeface="Times New Roman"/>
              </a:rPr>
              <a:t>FEBRUARY 25, 2019</a:t>
            </a:r>
          </a:p>
        </p:txBody>
      </p:sp>
    </p:spTree>
    <p:extLst>
      <p:ext uri="{BB962C8B-B14F-4D97-AF65-F5344CB8AC3E}">
        <p14:creationId xmlns:p14="http://schemas.microsoft.com/office/powerpoint/2010/main" val="34614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080" y="2660073"/>
            <a:ext cx="7076747" cy="2884893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9922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            			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Why it’s important?</a:t>
            </a:r>
          </a:p>
          <a:p>
            <a:r>
              <a:rPr lang="en-US" dirty="0">
                <a:latin typeface="Times New Roman"/>
                <a:cs typeface="Times New Roman"/>
              </a:rPr>
              <a:t>Research question</a:t>
            </a:r>
          </a:p>
          <a:p>
            <a:r>
              <a:rPr lang="en-US" dirty="0">
                <a:latin typeface="Times New Roman"/>
                <a:cs typeface="Times New Roman"/>
              </a:rPr>
              <a:t>Literature </a:t>
            </a:r>
          </a:p>
          <a:p>
            <a:r>
              <a:rPr lang="en-US" dirty="0">
                <a:latin typeface="Times New Roman"/>
                <a:cs typeface="Times New Roman"/>
              </a:rPr>
              <a:t>Data          </a:t>
            </a:r>
          </a:p>
          <a:p>
            <a:r>
              <a:rPr lang="en-US" dirty="0">
                <a:latin typeface="Times New Roman"/>
                <a:cs typeface="Times New Roman"/>
              </a:rPr>
              <a:t>Model</a:t>
            </a:r>
          </a:p>
          <a:p>
            <a:r>
              <a:rPr lang="en-US" dirty="0">
                <a:latin typeface="Times New Roman"/>
                <a:cs typeface="Times New Roman"/>
              </a:rPr>
              <a:t>Future works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9302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		WHY IT’S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Engine of Social and Economic development throughout the world. </a:t>
            </a:r>
          </a:p>
          <a:p>
            <a:r>
              <a:rPr lang="en-US" dirty="0">
                <a:latin typeface="Times New Roman"/>
                <a:cs typeface="Times New Roman"/>
              </a:rPr>
              <a:t>New firm entry has significant impact on many country’s business cycle </a:t>
            </a:r>
          </a:p>
          <a:p>
            <a:r>
              <a:rPr lang="en-US" dirty="0">
                <a:latin typeface="Times New Roman"/>
                <a:cs typeface="Times New Roman"/>
              </a:rPr>
              <a:t>Long term finance also has significant impact across countries. </a:t>
            </a:r>
          </a:p>
          <a:p>
            <a:r>
              <a:rPr lang="en-US" dirty="0">
                <a:latin typeface="Times New Roman"/>
                <a:cs typeface="Times New Roman"/>
              </a:rPr>
              <a:t>Existing papers have documented that, alongside macroeconomic factors (</a:t>
            </a:r>
            <a:r>
              <a:rPr lang="en-US" dirty="0" err="1">
                <a:latin typeface="Times New Roman"/>
                <a:cs typeface="Times New Roman"/>
              </a:rPr>
              <a:t>koellinger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dirty="0" err="1">
                <a:latin typeface="Times New Roman"/>
                <a:cs typeface="Times New Roman"/>
              </a:rPr>
              <a:t>thurik</a:t>
            </a:r>
            <a:r>
              <a:rPr lang="en-US" dirty="0">
                <a:latin typeface="Times New Roman"/>
                <a:cs typeface="Times New Roman"/>
              </a:rPr>
              <a:t>, 2012), and business regulation </a:t>
            </a:r>
          </a:p>
          <a:p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err="1">
                <a:latin typeface="Times New Roman"/>
                <a:cs typeface="Times New Roman"/>
              </a:rPr>
              <a:t>Djankov</a:t>
            </a:r>
            <a:r>
              <a:rPr lang="en-US" dirty="0">
                <a:latin typeface="Times New Roman"/>
                <a:cs typeface="Times New Roman"/>
              </a:rPr>
              <a:t> et al., 2002; van </a:t>
            </a:r>
            <a:r>
              <a:rPr lang="en-US" dirty="0" err="1">
                <a:latin typeface="Times New Roman"/>
                <a:cs typeface="Times New Roman"/>
              </a:rPr>
              <a:t>stel</a:t>
            </a:r>
            <a:r>
              <a:rPr lang="en-US" dirty="0">
                <a:latin typeface="Times New Roman"/>
                <a:cs typeface="Times New Roman"/>
              </a:rPr>
              <a:t> et al., 2007), the availability of external finance is one of the vital determinants of new firm creation.</a:t>
            </a:r>
          </a:p>
          <a:p>
            <a:r>
              <a:rPr lang="en-US" dirty="0">
                <a:latin typeface="Times New Roman"/>
                <a:cs typeface="Times New Roman"/>
              </a:rPr>
              <a:t>Long Term credit vs Short Term credit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96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		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54" y="2133600"/>
            <a:ext cx="7954210" cy="3992563"/>
          </a:xfrm>
        </p:spPr>
        <p:txBody>
          <a:bodyPr/>
          <a:lstStyle/>
          <a:p>
            <a:pPr marL="0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WHETHER LONG TERM FINANCING HAS A SIGNIFICANT EFFECT ON NEW FIRM CREATION?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7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         			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30478"/>
            <a:ext cx="8574087" cy="439568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50000"/>
              </a:lnSpc>
              <a:buNone/>
            </a:pPr>
            <a:endParaRPr lang="en-GB" dirty="0">
              <a:latin typeface="Times New Roman"/>
              <a:cs typeface="Times New Roman"/>
            </a:endParaRPr>
          </a:p>
          <a:p>
            <a:r>
              <a:rPr lang="en-US" sz="2600" dirty="0" err="1"/>
              <a:t>Koellinger</a:t>
            </a:r>
            <a:r>
              <a:rPr lang="en-US" sz="2600" dirty="0"/>
              <a:t> and </a:t>
            </a:r>
            <a:r>
              <a:rPr lang="en-US" sz="2600" dirty="0" err="1"/>
              <a:t>Thurik</a:t>
            </a:r>
            <a:r>
              <a:rPr lang="en-US" sz="2600" dirty="0"/>
              <a:t> (2012). “</a:t>
            </a:r>
            <a:r>
              <a:rPr lang="en-US" sz="2600" i="1" dirty="0"/>
              <a:t>Review of Economics and Statistics”</a:t>
            </a:r>
          </a:p>
          <a:p>
            <a:pPr marL="0" indent="0">
              <a:buNone/>
            </a:pPr>
            <a:r>
              <a:rPr lang="en-US" sz="2600" dirty="0"/>
              <a:t>	- How entry of new firms affect the business cycle.</a:t>
            </a:r>
          </a:p>
          <a:p>
            <a:r>
              <a:rPr lang="en-US" sz="2600" dirty="0" err="1"/>
              <a:t>Klapper</a:t>
            </a:r>
            <a:r>
              <a:rPr lang="en-US" sz="2600" dirty="0"/>
              <a:t> and Guillen (2010). </a:t>
            </a:r>
            <a:r>
              <a:rPr lang="en-CA" sz="2600" dirty="0"/>
              <a:t>“</a:t>
            </a:r>
            <a:r>
              <a:rPr lang="en-CA" sz="2600" i="1" dirty="0"/>
              <a:t>International differences in entrepreneurship’</a:t>
            </a:r>
          </a:p>
          <a:p>
            <a:pPr marL="0" indent="0">
              <a:buNone/>
            </a:pPr>
            <a:r>
              <a:rPr lang="en-CA" sz="2600" i="1" dirty="0"/>
              <a:t>	- </a:t>
            </a:r>
            <a:r>
              <a:rPr lang="en-US" sz="2600" dirty="0"/>
              <a:t>Differences of impact in farm formation </a:t>
            </a:r>
            <a:r>
              <a:rPr lang="en-CA" sz="2600" dirty="0"/>
              <a:t>across countries. </a:t>
            </a:r>
          </a:p>
          <a:p>
            <a:r>
              <a:rPr lang="en-CA" sz="2600" dirty="0"/>
              <a:t>Beck and et al. (2012). “</a:t>
            </a:r>
            <a:r>
              <a:rPr lang="en-US" sz="2600" i="1" dirty="0"/>
              <a:t>BE Journal </a:t>
            </a:r>
            <a:r>
              <a:rPr lang="en-CA" sz="2600" i="1" dirty="0"/>
              <a:t>of Macroeconomics”</a:t>
            </a:r>
          </a:p>
          <a:p>
            <a:pPr marL="0" indent="0">
              <a:buNone/>
            </a:pPr>
            <a:r>
              <a:rPr lang="en-CA" sz="2600" i="1" dirty="0"/>
              <a:t>	-</a:t>
            </a:r>
            <a:r>
              <a:rPr lang="en-CA" sz="2600" dirty="0"/>
              <a:t> </a:t>
            </a:r>
            <a:r>
              <a:rPr lang="en-US" sz="2600" dirty="0"/>
              <a:t>Long term borrowing’s impact across countries. </a:t>
            </a:r>
            <a:endParaRPr lang="en-CA" sz="2600" dirty="0"/>
          </a:p>
          <a:p>
            <a:r>
              <a:rPr lang="en-US" sz="2600" dirty="0" err="1"/>
              <a:t>Klapper</a:t>
            </a:r>
            <a:r>
              <a:rPr lang="en-US" sz="2600" dirty="0"/>
              <a:t> and Love (2014). “</a:t>
            </a:r>
            <a:r>
              <a:rPr lang="en-US" sz="2600" i="1" dirty="0"/>
              <a:t>World Bank Economic Review”</a:t>
            </a:r>
          </a:p>
          <a:p>
            <a:pPr marL="0" indent="0">
              <a:buNone/>
            </a:pPr>
            <a:r>
              <a:rPr lang="en-US" sz="2600" dirty="0"/>
              <a:t>	-Ideas about data and methodology.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4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       						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622324"/>
            <a:ext cx="8574087" cy="4503840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CA" dirty="0"/>
              <a:t>All countries (both developed and developing) which considers 85 countries over the period of 1995-2014</a:t>
            </a:r>
            <a:endParaRPr lang="en-US" b="1" dirty="0"/>
          </a:p>
          <a:p>
            <a:r>
              <a:rPr lang="en-US" b="1" dirty="0"/>
              <a:t>SOURCE:</a:t>
            </a:r>
          </a:p>
          <a:p>
            <a:r>
              <a:rPr lang="en-US" dirty="0"/>
              <a:t>World Bank</a:t>
            </a:r>
          </a:p>
          <a:p>
            <a:pPr marL="0" indent="0">
              <a:buNone/>
            </a:pPr>
            <a:r>
              <a:rPr lang="en-US" dirty="0"/>
              <a:t>		 -ratio of long term credit provided by banks to </a:t>
            </a:r>
            <a:r>
              <a:rPr lang="en-CA" dirty="0"/>
              <a:t>private 				  sector over GDP </a:t>
            </a:r>
            <a:endParaRPr lang="en-US" dirty="0"/>
          </a:p>
          <a:p>
            <a:r>
              <a:rPr lang="en-US" dirty="0"/>
              <a:t>The Global Entrepreneurship Monitor (GEM)</a:t>
            </a:r>
          </a:p>
          <a:p>
            <a:pPr marL="0" indent="0">
              <a:buNone/>
            </a:pPr>
            <a:r>
              <a:rPr lang="en-US" dirty="0"/>
              <a:t>	          - The entry rate is captured by the Total early-stage Entrepreneurial Activity (TEA) rate which is the percentage of the adult population (18-64 year-olds) who are currently starting a new business or who own or manage a young farm (less than 42 months) </a:t>
            </a:r>
          </a:p>
        </p:txBody>
      </p:sp>
    </p:spTree>
    <p:extLst>
      <p:ext uri="{BB962C8B-B14F-4D97-AF65-F5344CB8AC3E}">
        <p14:creationId xmlns:p14="http://schemas.microsoft.com/office/powerpoint/2010/main" val="28367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						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22" y="2133600"/>
            <a:ext cx="8296960" cy="4168877"/>
          </a:xfrm>
        </p:spPr>
        <p:txBody>
          <a:bodyPr>
            <a:normAutofit/>
          </a:bodyPr>
          <a:lstStyle/>
          <a:p>
            <a:r>
              <a:rPr lang="en-US" dirty="0"/>
              <a:t>A simple empirical test to investigate whether a country's entry rate is related to it’s long term credit. </a:t>
            </a:r>
          </a:p>
          <a:p>
            <a:r>
              <a:rPr lang="en-US" dirty="0" err="1"/>
              <a:t>Entry</a:t>
            </a:r>
            <a:r>
              <a:rPr lang="en-US" sz="1400" dirty="0" err="1"/>
              <a:t>it</a:t>
            </a:r>
            <a:r>
              <a:rPr lang="en-US" dirty="0"/>
              <a:t> = </a:t>
            </a:r>
            <a:r>
              <a:rPr lang="en-GB" sz="2400" i="1" dirty="0">
                <a:latin typeface="Times New Roman"/>
                <a:cs typeface="Times New Roman"/>
              </a:rPr>
              <a:t>β</a:t>
            </a:r>
            <a:r>
              <a:rPr lang="en-GB" sz="1400" i="1" dirty="0">
                <a:latin typeface="Times New Roman"/>
                <a:cs typeface="Times New Roman"/>
              </a:rPr>
              <a:t>1</a:t>
            </a:r>
            <a:r>
              <a:rPr lang="en-US" dirty="0"/>
              <a:t>Finance</a:t>
            </a:r>
            <a:r>
              <a:rPr lang="en-US" sz="1600" dirty="0"/>
              <a:t>it-</a:t>
            </a:r>
            <a:r>
              <a:rPr lang="en-US" sz="1200" dirty="0"/>
              <a:t>1</a:t>
            </a:r>
            <a:r>
              <a:rPr lang="en-US" sz="1400" dirty="0"/>
              <a:t> </a:t>
            </a:r>
            <a:r>
              <a:rPr lang="en-US" dirty="0"/>
              <a:t>+ </a:t>
            </a:r>
            <a:r>
              <a:rPr lang="en-GB" sz="2400" i="1" dirty="0">
                <a:latin typeface="Times New Roman"/>
                <a:cs typeface="Times New Roman"/>
              </a:rPr>
              <a:t>β</a:t>
            </a:r>
            <a:r>
              <a:rPr lang="en-GB" sz="1600" i="1" dirty="0">
                <a:latin typeface="Times New Roman"/>
                <a:cs typeface="Times New Roman"/>
              </a:rPr>
              <a:t>2</a:t>
            </a:r>
            <a:r>
              <a:rPr lang="en-US" dirty="0" err="1"/>
              <a:t>X</a:t>
            </a:r>
            <a:r>
              <a:rPr lang="en-US" sz="1800" dirty="0" err="1"/>
              <a:t>it</a:t>
            </a:r>
            <a:r>
              <a:rPr lang="en-US" sz="1800" dirty="0"/>
              <a:t> </a:t>
            </a:r>
            <a:r>
              <a:rPr lang="en-US" dirty="0"/>
              <a:t>+ </a:t>
            </a:r>
            <a:r>
              <a:rPr lang="el-GR" sz="2800" i="1" dirty="0">
                <a:latin typeface="Times New Roman"/>
                <a:cs typeface="Times New Roman"/>
              </a:rPr>
              <a:t>Α</a:t>
            </a:r>
            <a:r>
              <a:rPr lang="en-US" sz="1600" dirty="0"/>
              <a:t>t </a:t>
            </a:r>
            <a:r>
              <a:rPr lang="en-US" dirty="0"/>
              <a:t>+</a:t>
            </a:r>
            <a:r>
              <a:rPr lang="en-GB" i="1" dirty="0">
                <a:latin typeface="Times New Roman"/>
                <a:cs typeface="Times New Roman"/>
              </a:rPr>
              <a:t> </a:t>
            </a:r>
            <a:r>
              <a:rPr lang="en-GB" sz="2800" i="1" dirty="0">
                <a:latin typeface="Times New Roman"/>
                <a:cs typeface="Times New Roman"/>
              </a:rPr>
              <a:t>A</a:t>
            </a:r>
            <a:r>
              <a:rPr lang="en-US" sz="1400" b="1" i="1" dirty="0" err="1">
                <a:latin typeface="Times New Roman"/>
                <a:cs typeface="Times New Roman"/>
              </a:rPr>
              <a:t>i</a:t>
            </a:r>
            <a:r>
              <a:rPr lang="en-US" sz="2400" b="1" dirty="0"/>
              <a:t> </a:t>
            </a:r>
            <a:r>
              <a:rPr lang="en-US" dirty="0"/>
              <a:t>+</a:t>
            </a:r>
            <a:r>
              <a:rPr lang="en-GB" i="1" dirty="0">
                <a:latin typeface="Times New Roman"/>
                <a:cs typeface="Times New Roman"/>
              </a:rPr>
              <a:t> </a:t>
            </a:r>
            <a:r>
              <a:rPr lang="en-GB" sz="2800" i="1" dirty="0" err="1">
                <a:latin typeface="Times New Roman"/>
                <a:cs typeface="Times New Roman"/>
              </a:rPr>
              <a:t>ε</a:t>
            </a:r>
            <a:r>
              <a:rPr lang="en-GB" sz="1800" i="1" dirty="0" err="1">
                <a:latin typeface="Times New Roman"/>
                <a:cs typeface="Times New Roman"/>
              </a:rPr>
              <a:t>i</a:t>
            </a:r>
            <a:endParaRPr lang="en-GB" sz="1800" i="1" dirty="0">
              <a:latin typeface="Times New Roman"/>
              <a:cs typeface="Times New Roman"/>
            </a:endParaRPr>
          </a:p>
          <a:p>
            <a:r>
              <a:rPr lang="en-US" dirty="0" err="1"/>
              <a:t>X</a:t>
            </a:r>
            <a:r>
              <a:rPr lang="en-US" sz="1800" dirty="0" err="1"/>
              <a:t>it</a:t>
            </a:r>
            <a:r>
              <a:rPr lang="en-US" dirty="0"/>
              <a:t> is a matrix of time-variant country characteristics</a:t>
            </a:r>
          </a:p>
          <a:p>
            <a:r>
              <a:rPr lang="el-GR" sz="2400" i="1" dirty="0">
                <a:latin typeface="Times New Roman"/>
                <a:cs typeface="Times New Roman"/>
              </a:rPr>
              <a:t>Α</a:t>
            </a:r>
            <a:r>
              <a:rPr lang="en-US" sz="1800" dirty="0"/>
              <a:t>t </a:t>
            </a:r>
            <a:r>
              <a:rPr lang="en-US" dirty="0"/>
              <a:t>is matrix of time fixed effects </a:t>
            </a:r>
          </a:p>
          <a:p>
            <a:r>
              <a:rPr lang="en-GB" sz="2400" i="1" dirty="0">
                <a:latin typeface="Times New Roman"/>
                <a:cs typeface="Times New Roman"/>
              </a:rPr>
              <a:t>A</a:t>
            </a:r>
            <a:r>
              <a:rPr lang="en-US" sz="1800" b="1" i="1" dirty="0" err="1">
                <a:latin typeface="Times New Roman"/>
                <a:cs typeface="Times New Roman"/>
              </a:rPr>
              <a:t>i</a:t>
            </a:r>
            <a:r>
              <a:rPr lang="en-US" sz="2400" b="1" dirty="0"/>
              <a:t> </a:t>
            </a:r>
            <a:r>
              <a:rPr lang="en-US" dirty="0"/>
              <a:t>is a matrix of unobservable country specific effects.</a:t>
            </a:r>
            <a:endParaRPr lang="en-US" sz="2400" dirty="0"/>
          </a:p>
          <a:p>
            <a:pPr>
              <a:buFont typeface="Wingdings" charset="0"/>
              <a:buChar char=" "/>
            </a:pPr>
            <a:endParaRPr lang="en-US" sz="2600" dirty="0">
              <a:latin typeface="Wingdings"/>
              <a:ea typeface="Wingdings"/>
              <a:cs typeface="Wingdings"/>
              <a:sym typeface="Wingdings"/>
            </a:endParaRPr>
          </a:p>
          <a:p>
            <a:pPr marL="0" indent="0" algn="ctr">
              <a:buNone/>
            </a:pPr>
            <a:endParaRPr lang="en-US"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286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				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52283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+mn-lt"/>
                <a:cs typeface="Calibri" panose="020F0502020204030204" pitchFamily="34" charset="0"/>
              </a:rPr>
              <a:t>Post-entry development of farms</a:t>
            </a:r>
            <a:endParaRPr lang="en-US" sz="2400" dirty="0">
              <a:latin typeface="+mn-lt"/>
              <a:cs typeface="Calibri" panose="020F0502020204030204" pitchFamily="34" charset="0"/>
            </a:endParaRPr>
          </a:p>
          <a:p>
            <a:r>
              <a:rPr lang="en-CA" sz="2400" dirty="0">
                <a:latin typeface="+mn-lt"/>
                <a:cs typeface="Calibri" panose="020F0502020204030204" pitchFamily="34" charset="0"/>
              </a:rPr>
              <a:t>Survival probability</a:t>
            </a:r>
          </a:p>
          <a:p>
            <a:r>
              <a:rPr lang="en-CA" sz="2400" dirty="0">
                <a:latin typeface="+mn-lt"/>
                <a:cs typeface="Calibri" panose="020F0502020204030204" pitchFamily="34" charset="0"/>
              </a:rPr>
              <a:t>Include more countries in the model</a:t>
            </a:r>
          </a:p>
          <a:p>
            <a:r>
              <a:rPr lang="en-CA" sz="2400" dirty="0">
                <a:latin typeface="+mn-lt"/>
                <a:cs typeface="Calibri" panose="020F0502020204030204" pitchFamily="34" charset="0"/>
              </a:rPr>
              <a:t>Include a more recent time frame.</a:t>
            </a:r>
          </a:p>
          <a:p>
            <a:r>
              <a:rPr lang="en-CA" sz="2400" dirty="0">
                <a:latin typeface="+mn-lt"/>
                <a:cs typeface="Calibri" panose="020F0502020204030204" pitchFamily="34" charset="0"/>
              </a:rPr>
              <a:t>King and Levine (1993), </a:t>
            </a:r>
            <a:r>
              <a:rPr lang="en-US" sz="2400" dirty="0">
                <a:latin typeface="+mn-lt"/>
                <a:cs typeface="Calibri" panose="020F0502020204030204" pitchFamily="34" charset="0"/>
              </a:rPr>
              <a:t>screening improvement and risk diversification. </a:t>
            </a:r>
          </a:p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Analysis by individual country. </a:t>
            </a:r>
          </a:p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Gender based analysis. </a:t>
            </a:r>
          </a:p>
          <a:p>
            <a:pPr marL="0" indent="0">
              <a:buNone/>
            </a:pPr>
            <a:endParaRPr lang="en-US" sz="24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9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			</a:t>
            </a:r>
            <a:r>
              <a:rPr lang="en-US" sz="4000">
                <a:latin typeface="Times New Roman"/>
                <a:cs typeface="Times New Roman"/>
              </a:rPr>
              <a:t>		REFERENCES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484671"/>
            <a:ext cx="8574087" cy="429669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50000"/>
              </a:lnSpc>
              <a:buNone/>
            </a:pPr>
            <a:endParaRPr lang="en-GB" dirty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Koellinger</a:t>
            </a:r>
            <a:r>
              <a:rPr lang="en-US" dirty="0"/>
              <a:t>, P. D. and </a:t>
            </a:r>
            <a:r>
              <a:rPr lang="en-US" dirty="0" err="1"/>
              <a:t>Thurik</a:t>
            </a:r>
            <a:r>
              <a:rPr lang="en-US" dirty="0"/>
              <a:t>, R. A. (2012). Entrepreneurship and the business cycle. </a:t>
            </a:r>
            <a:r>
              <a:rPr lang="en-US" i="1" dirty="0"/>
              <a:t>Review of Economics and Statistics</a:t>
            </a:r>
            <a:r>
              <a:rPr lang="en-US" dirty="0"/>
              <a:t>, 94(4):1143{1156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Klapper</a:t>
            </a:r>
            <a:r>
              <a:rPr lang="en-US" dirty="0"/>
              <a:t>, L., Amit, R., and Guillen, M. F. (2010). Entrepreneurship and farm formation </a:t>
            </a:r>
            <a:r>
              <a:rPr lang="en-CA" dirty="0"/>
              <a:t>across countries. In </a:t>
            </a:r>
            <a:r>
              <a:rPr lang="en-CA" i="1" dirty="0"/>
              <a:t>International differences in entrepreneurship</a:t>
            </a:r>
            <a:r>
              <a:rPr lang="en-CA" dirty="0"/>
              <a:t>, pages 129{158. University of Chicago Press.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Klapper</a:t>
            </a:r>
            <a:r>
              <a:rPr lang="en-US" dirty="0"/>
              <a:t>, L. and Love, I. (2014). The impact of business environment reforms on new registrations of limited liability companies. World Bank Economic Review, 30(2):332{</a:t>
            </a:r>
            <a:r>
              <a:rPr lang="en-CA" dirty="0"/>
              <a:t>353.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Klapper</a:t>
            </a:r>
            <a:r>
              <a:rPr lang="en-US" dirty="0"/>
              <a:t>, L., Love, I., and Randall, D. (2015). New farm registration and the business</a:t>
            </a:r>
            <a:r>
              <a:rPr lang="en-CA" dirty="0"/>
              <a:t>cycle. International Entrepreneurship and Management Journal, 11(2):287{306.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Beck, T., Rioja, F. K., </a:t>
            </a:r>
            <a:r>
              <a:rPr lang="en-CA" dirty="0" err="1"/>
              <a:t>Valev</a:t>
            </a:r>
            <a:r>
              <a:rPr lang="en-CA" dirty="0"/>
              <a:t>, N. T., et al. (2012). Who gets the </a:t>
            </a:r>
            <a:r>
              <a:rPr lang="en-US" dirty="0"/>
              <a:t>credit? And does it matter? Household vs. farm lending across countries. </a:t>
            </a:r>
            <a:r>
              <a:rPr lang="en-US" i="1" dirty="0"/>
              <a:t>BE Journal </a:t>
            </a:r>
            <a:r>
              <a:rPr lang="en-CA" i="1" dirty="0"/>
              <a:t>of Macroeconomics</a:t>
            </a:r>
            <a:r>
              <a:rPr lang="en-CA" dirty="0"/>
              <a:t>, 12(1):1{46.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King, R. G. and Levine, R. (1993). Finance, entrepreneurship and growth. Journal of </a:t>
            </a:r>
            <a:r>
              <a:rPr lang="en-CA" dirty="0"/>
              <a:t>Monetary Economics, 32(3):513{542.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4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945</TotalTime>
  <Words>491</Words>
  <Application>Microsoft Office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Impact of long-term financing on the entry of firms</vt:lpstr>
      <vt:lpstr>               SUMMARY</vt:lpstr>
      <vt:lpstr>  WHY IT’S IMPORTANT?</vt:lpstr>
      <vt:lpstr>  RESEARCH QUESTIONS</vt:lpstr>
      <vt:lpstr>            LITERATURE</vt:lpstr>
      <vt:lpstr>             DATA </vt:lpstr>
      <vt:lpstr>      MODEL </vt:lpstr>
      <vt:lpstr>    FUTURE WORKS</vt:lpstr>
      <vt:lpstr> 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AND ECONOMIC GROWTH: THE CASE OF THE UNITED STATES AND CANADA</dc:title>
  <dc:creator>Aizhan Bolatbayeva</dc:creator>
  <cp:lastModifiedBy>Hree Farhat</cp:lastModifiedBy>
  <cp:revision>53</cp:revision>
  <dcterms:created xsi:type="dcterms:W3CDTF">2016-02-21T19:31:18Z</dcterms:created>
  <dcterms:modified xsi:type="dcterms:W3CDTF">2019-02-24T23:56:53Z</dcterms:modified>
</cp:coreProperties>
</file>