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60"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D781-7D04-728C-3001-A81D0D949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D2F9121-0EAE-A793-3C55-89F3A521E3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2FDDF35-85EC-A621-74BF-A9262E50F713}"/>
              </a:ext>
            </a:extLst>
          </p:cNvPr>
          <p:cNvSpPr>
            <a:spLocks noGrp="1"/>
          </p:cNvSpPr>
          <p:nvPr>
            <p:ph type="dt" sz="half" idx="10"/>
          </p:nvPr>
        </p:nvSpPr>
        <p:spPr/>
        <p:txBody>
          <a:bodyPr/>
          <a:lstStyle/>
          <a:p>
            <a:fld id="{80AF3C1D-B971-4182-BD98-A4FB99ED8C11}" type="datetimeFigureOut">
              <a:rPr lang="en-CA" smtClean="0"/>
              <a:t>2022-06-25</a:t>
            </a:fld>
            <a:endParaRPr lang="en-CA"/>
          </a:p>
        </p:txBody>
      </p:sp>
      <p:sp>
        <p:nvSpPr>
          <p:cNvPr id="5" name="Footer Placeholder 4">
            <a:extLst>
              <a:ext uri="{FF2B5EF4-FFF2-40B4-BE49-F238E27FC236}">
                <a16:creationId xmlns:a16="http://schemas.microsoft.com/office/drawing/2014/main" id="{B9836020-F17F-A384-C599-94C1708B7A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814714-3858-E4D6-C1E8-DCBE10F13E0E}"/>
              </a:ext>
            </a:extLst>
          </p:cNvPr>
          <p:cNvSpPr>
            <a:spLocks noGrp="1"/>
          </p:cNvSpPr>
          <p:nvPr>
            <p:ph type="sldNum" sz="quarter" idx="12"/>
          </p:nvPr>
        </p:nvSpPr>
        <p:spPr/>
        <p:txBody>
          <a:bodyPr/>
          <a:lstStyle/>
          <a:p>
            <a:fld id="{6FBAE77C-70FB-4F0A-AF64-D0E3FD543938}" type="slidenum">
              <a:rPr lang="en-CA" smtClean="0"/>
              <a:t>‹#›</a:t>
            </a:fld>
            <a:endParaRPr lang="en-CA"/>
          </a:p>
        </p:txBody>
      </p:sp>
    </p:spTree>
    <p:extLst>
      <p:ext uri="{BB962C8B-B14F-4D97-AF65-F5344CB8AC3E}">
        <p14:creationId xmlns:p14="http://schemas.microsoft.com/office/powerpoint/2010/main" val="2053602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7F54-C38C-AEA9-F980-344EEC7AB46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D4F6DDB-0380-11A2-8C03-352AD5DFB2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194DDD-796D-F45A-DC74-A064662C6B07}"/>
              </a:ext>
            </a:extLst>
          </p:cNvPr>
          <p:cNvSpPr>
            <a:spLocks noGrp="1"/>
          </p:cNvSpPr>
          <p:nvPr>
            <p:ph type="dt" sz="half" idx="10"/>
          </p:nvPr>
        </p:nvSpPr>
        <p:spPr/>
        <p:txBody>
          <a:bodyPr/>
          <a:lstStyle/>
          <a:p>
            <a:fld id="{80AF3C1D-B971-4182-BD98-A4FB99ED8C11}" type="datetimeFigureOut">
              <a:rPr lang="en-CA" smtClean="0"/>
              <a:t>2022-06-25</a:t>
            </a:fld>
            <a:endParaRPr lang="en-CA"/>
          </a:p>
        </p:txBody>
      </p:sp>
      <p:sp>
        <p:nvSpPr>
          <p:cNvPr id="5" name="Footer Placeholder 4">
            <a:extLst>
              <a:ext uri="{FF2B5EF4-FFF2-40B4-BE49-F238E27FC236}">
                <a16:creationId xmlns:a16="http://schemas.microsoft.com/office/drawing/2014/main" id="{756698BE-8078-BB7B-2A07-5C3F8CF5F7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0FAEF5E-8337-C889-18DD-956C0515D8A5}"/>
              </a:ext>
            </a:extLst>
          </p:cNvPr>
          <p:cNvSpPr>
            <a:spLocks noGrp="1"/>
          </p:cNvSpPr>
          <p:nvPr>
            <p:ph type="sldNum" sz="quarter" idx="12"/>
          </p:nvPr>
        </p:nvSpPr>
        <p:spPr/>
        <p:txBody>
          <a:bodyPr/>
          <a:lstStyle/>
          <a:p>
            <a:fld id="{6FBAE77C-70FB-4F0A-AF64-D0E3FD543938}" type="slidenum">
              <a:rPr lang="en-CA" smtClean="0"/>
              <a:t>‹#›</a:t>
            </a:fld>
            <a:endParaRPr lang="en-CA"/>
          </a:p>
        </p:txBody>
      </p:sp>
    </p:spTree>
    <p:extLst>
      <p:ext uri="{BB962C8B-B14F-4D97-AF65-F5344CB8AC3E}">
        <p14:creationId xmlns:p14="http://schemas.microsoft.com/office/powerpoint/2010/main" val="78132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8AE9D-F88F-D440-9C2B-1A53DA3A67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D8538C0-D843-0D91-40C1-F1816FD400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698929-2412-3895-78FB-0D86DB1F4846}"/>
              </a:ext>
            </a:extLst>
          </p:cNvPr>
          <p:cNvSpPr>
            <a:spLocks noGrp="1"/>
          </p:cNvSpPr>
          <p:nvPr>
            <p:ph type="dt" sz="half" idx="10"/>
          </p:nvPr>
        </p:nvSpPr>
        <p:spPr/>
        <p:txBody>
          <a:bodyPr/>
          <a:lstStyle/>
          <a:p>
            <a:fld id="{80AF3C1D-B971-4182-BD98-A4FB99ED8C11}" type="datetimeFigureOut">
              <a:rPr lang="en-CA" smtClean="0"/>
              <a:t>2022-06-25</a:t>
            </a:fld>
            <a:endParaRPr lang="en-CA"/>
          </a:p>
        </p:txBody>
      </p:sp>
      <p:sp>
        <p:nvSpPr>
          <p:cNvPr id="5" name="Footer Placeholder 4">
            <a:extLst>
              <a:ext uri="{FF2B5EF4-FFF2-40B4-BE49-F238E27FC236}">
                <a16:creationId xmlns:a16="http://schemas.microsoft.com/office/drawing/2014/main" id="{D541F2F9-8971-B39D-F796-E85AD25DC3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8F7E2A-D6BE-752B-BE0A-F3D8B82639E1}"/>
              </a:ext>
            </a:extLst>
          </p:cNvPr>
          <p:cNvSpPr>
            <a:spLocks noGrp="1"/>
          </p:cNvSpPr>
          <p:nvPr>
            <p:ph type="sldNum" sz="quarter" idx="12"/>
          </p:nvPr>
        </p:nvSpPr>
        <p:spPr/>
        <p:txBody>
          <a:bodyPr/>
          <a:lstStyle/>
          <a:p>
            <a:fld id="{6FBAE77C-70FB-4F0A-AF64-D0E3FD543938}" type="slidenum">
              <a:rPr lang="en-CA" smtClean="0"/>
              <a:t>‹#›</a:t>
            </a:fld>
            <a:endParaRPr lang="en-CA"/>
          </a:p>
        </p:txBody>
      </p:sp>
    </p:spTree>
    <p:extLst>
      <p:ext uri="{BB962C8B-B14F-4D97-AF65-F5344CB8AC3E}">
        <p14:creationId xmlns:p14="http://schemas.microsoft.com/office/powerpoint/2010/main" val="376615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58DF-D1A4-F9FB-F3E7-46DA67B1FF0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21E4E33-5C5E-0519-EE91-955481A5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8AE7116-30F1-823F-9D5A-B1B5EB832071}"/>
              </a:ext>
            </a:extLst>
          </p:cNvPr>
          <p:cNvSpPr>
            <a:spLocks noGrp="1"/>
          </p:cNvSpPr>
          <p:nvPr>
            <p:ph type="dt" sz="half" idx="10"/>
          </p:nvPr>
        </p:nvSpPr>
        <p:spPr/>
        <p:txBody>
          <a:bodyPr/>
          <a:lstStyle/>
          <a:p>
            <a:fld id="{80AF3C1D-B971-4182-BD98-A4FB99ED8C11}" type="datetimeFigureOut">
              <a:rPr lang="en-CA" smtClean="0"/>
              <a:t>2022-06-25</a:t>
            </a:fld>
            <a:endParaRPr lang="en-CA"/>
          </a:p>
        </p:txBody>
      </p:sp>
      <p:sp>
        <p:nvSpPr>
          <p:cNvPr id="5" name="Footer Placeholder 4">
            <a:extLst>
              <a:ext uri="{FF2B5EF4-FFF2-40B4-BE49-F238E27FC236}">
                <a16:creationId xmlns:a16="http://schemas.microsoft.com/office/drawing/2014/main" id="{A96A8129-4ED5-0E63-A4CB-24682F3824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6189A1-869C-89B9-A4FF-239F897D4864}"/>
              </a:ext>
            </a:extLst>
          </p:cNvPr>
          <p:cNvSpPr>
            <a:spLocks noGrp="1"/>
          </p:cNvSpPr>
          <p:nvPr>
            <p:ph type="sldNum" sz="quarter" idx="12"/>
          </p:nvPr>
        </p:nvSpPr>
        <p:spPr/>
        <p:txBody>
          <a:bodyPr/>
          <a:lstStyle/>
          <a:p>
            <a:fld id="{6FBAE77C-70FB-4F0A-AF64-D0E3FD543938}" type="slidenum">
              <a:rPr lang="en-CA" smtClean="0"/>
              <a:t>‹#›</a:t>
            </a:fld>
            <a:endParaRPr lang="en-CA"/>
          </a:p>
        </p:txBody>
      </p:sp>
    </p:spTree>
    <p:extLst>
      <p:ext uri="{BB962C8B-B14F-4D97-AF65-F5344CB8AC3E}">
        <p14:creationId xmlns:p14="http://schemas.microsoft.com/office/powerpoint/2010/main" val="92172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4E83-A077-59AB-10EF-0EC3A4FA1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0A608C1-6AFF-F494-2940-54ED2A784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E3728-1D14-F1FA-3A78-5E564450AA4E}"/>
              </a:ext>
            </a:extLst>
          </p:cNvPr>
          <p:cNvSpPr>
            <a:spLocks noGrp="1"/>
          </p:cNvSpPr>
          <p:nvPr>
            <p:ph type="dt" sz="half" idx="10"/>
          </p:nvPr>
        </p:nvSpPr>
        <p:spPr/>
        <p:txBody>
          <a:bodyPr/>
          <a:lstStyle/>
          <a:p>
            <a:fld id="{80AF3C1D-B971-4182-BD98-A4FB99ED8C11}" type="datetimeFigureOut">
              <a:rPr lang="en-CA" smtClean="0"/>
              <a:t>2022-06-25</a:t>
            </a:fld>
            <a:endParaRPr lang="en-CA"/>
          </a:p>
        </p:txBody>
      </p:sp>
      <p:sp>
        <p:nvSpPr>
          <p:cNvPr id="5" name="Footer Placeholder 4">
            <a:extLst>
              <a:ext uri="{FF2B5EF4-FFF2-40B4-BE49-F238E27FC236}">
                <a16:creationId xmlns:a16="http://schemas.microsoft.com/office/drawing/2014/main" id="{97AB21EF-A759-DBE3-CB63-907618FE80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A9DBEE-3A10-74F7-4B36-E1293D5935E3}"/>
              </a:ext>
            </a:extLst>
          </p:cNvPr>
          <p:cNvSpPr>
            <a:spLocks noGrp="1"/>
          </p:cNvSpPr>
          <p:nvPr>
            <p:ph type="sldNum" sz="quarter" idx="12"/>
          </p:nvPr>
        </p:nvSpPr>
        <p:spPr/>
        <p:txBody>
          <a:bodyPr/>
          <a:lstStyle/>
          <a:p>
            <a:fld id="{6FBAE77C-70FB-4F0A-AF64-D0E3FD543938}" type="slidenum">
              <a:rPr lang="en-CA" smtClean="0"/>
              <a:t>‹#›</a:t>
            </a:fld>
            <a:endParaRPr lang="en-CA"/>
          </a:p>
        </p:txBody>
      </p:sp>
    </p:spTree>
    <p:extLst>
      <p:ext uri="{BB962C8B-B14F-4D97-AF65-F5344CB8AC3E}">
        <p14:creationId xmlns:p14="http://schemas.microsoft.com/office/powerpoint/2010/main" val="181023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2779-FE1F-E5B6-9DA9-67D1EEA384E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F855AA6-E227-49DE-D7DA-6B45F0211D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8AA5A9A-29B3-2B99-3AFA-27FD33FC3A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F8DC447-F945-362D-1AC3-2B0569F28B30}"/>
              </a:ext>
            </a:extLst>
          </p:cNvPr>
          <p:cNvSpPr>
            <a:spLocks noGrp="1"/>
          </p:cNvSpPr>
          <p:nvPr>
            <p:ph type="dt" sz="half" idx="10"/>
          </p:nvPr>
        </p:nvSpPr>
        <p:spPr/>
        <p:txBody>
          <a:bodyPr/>
          <a:lstStyle/>
          <a:p>
            <a:fld id="{80AF3C1D-B971-4182-BD98-A4FB99ED8C11}" type="datetimeFigureOut">
              <a:rPr lang="en-CA" smtClean="0"/>
              <a:t>2022-06-25</a:t>
            </a:fld>
            <a:endParaRPr lang="en-CA"/>
          </a:p>
        </p:txBody>
      </p:sp>
      <p:sp>
        <p:nvSpPr>
          <p:cNvPr id="6" name="Footer Placeholder 5">
            <a:extLst>
              <a:ext uri="{FF2B5EF4-FFF2-40B4-BE49-F238E27FC236}">
                <a16:creationId xmlns:a16="http://schemas.microsoft.com/office/drawing/2014/main" id="{8D1E4122-9FA9-9572-4019-5210FBDC935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E4AAC5C-8C7D-B315-51DE-8093639213F5}"/>
              </a:ext>
            </a:extLst>
          </p:cNvPr>
          <p:cNvSpPr>
            <a:spLocks noGrp="1"/>
          </p:cNvSpPr>
          <p:nvPr>
            <p:ph type="sldNum" sz="quarter" idx="12"/>
          </p:nvPr>
        </p:nvSpPr>
        <p:spPr/>
        <p:txBody>
          <a:bodyPr/>
          <a:lstStyle/>
          <a:p>
            <a:fld id="{6FBAE77C-70FB-4F0A-AF64-D0E3FD543938}" type="slidenum">
              <a:rPr lang="en-CA" smtClean="0"/>
              <a:t>‹#›</a:t>
            </a:fld>
            <a:endParaRPr lang="en-CA"/>
          </a:p>
        </p:txBody>
      </p:sp>
    </p:spTree>
    <p:extLst>
      <p:ext uri="{BB962C8B-B14F-4D97-AF65-F5344CB8AC3E}">
        <p14:creationId xmlns:p14="http://schemas.microsoft.com/office/powerpoint/2010/main" val="93279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41C8-40F2-9CE0-6B46-0BDAA07EA81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CA1E1F0-61E0-03C4-CCE9-889632D49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8CF206-BB4C-77DB-3DAF-C9E4C4AB20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93834EE-A265-6673-0CED-C0DF4C81C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FEFEE-7D25-E12E-CB7B-0F18E691A4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C7A21D8-B39C-5463-1DEF-BD6D5CAEFE7A}"/>
              </a:ext>
            </a:extLst>
          </p:cNvPr>
          <p:cNvSpPr>
            <a:spLocks noGrp="1"/>
          </p:cNvSpPr>
          <p:nvPr>
            <p:ph type="dt" sz="half" idx="10"/>
          </p:nvPr>
        </p:nvSpPr>
        <p:spPr/>
        <p:txBody>
          <a:bodyPr/>
          <a:lstStyle/>
          <a:p>
            <a:fld id="{80AF3C1D-B971-4182-BD98-A4FB99ED8C11}" type="datetimeFigureOut">
              <a:rPr lang="en-CA" smtClean="0"/>
              <a:t>2022-06-25</a:t>
            </a:fld>
            <a:endParaRPr lang="en-CA"/>
          </a:p>
        </p:txBody>
      </p:sp>
      <p:sp>
        <p:nvSpPr>
          <p:cNvPr id="8" name="Footer Placeholder 7">
            <a:extLst>
              <a:ext uri="{FF2B5EF4-FFF2-40B4-BE49-F238E27FC236}">
                <a16:creationId xmlns:a16="http://schemas.microsoft.com/office/drawing/2014/main" id="{0B12E223-D65D-ECF1-BB67-F630A79C14C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56FA72E-6306-6809-FF3E-BC341C86CF33}"/>
              </a:ext>
            </a:extLst>
          </p:cNvPr>
          <p:cNvSpPr>
            <a:spLocks noGrp="1"/>
          </p:cNvSpPr>
          <p:nvPr>
            <p:ph type="sldNum" sz="quarter" idx="12"/>
          </p:nvPr>
        </p:nvSpPr>
        <p:spPr/>
        <p:txBody>
          <a:bodyPr/>
          <a:lstStyle/>
          <a:p>
            <a:fld id="{6FBAE77C-70FB-4F0A-AF64-D0E3FD543938}" type="slidenum">
              <a:rPr lang="en-CA" smtClean="0"/>
              <a:t>‹#›</a:t>
            </a:fld>
            <a:endParaRPr lang="en-CA"/>
          </a:p>
        </p:txBody>
      </p:sp>
    </p:spTree>
    <p:extLst>
      <p:ext uri="{BB962C8B-B14F-4D97-AF65-F5344CB8AC3E}">
        <p14:creationId xmlns:p14="http://schemas.microsoft.com/office/powerpoint/2010/main" val="164092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9EB7-924D-A4CB-801A-BC7FFEC4764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7E663C6-DD56-96DA-6DCB-6873F0E0DA3C}"/>
              </a:ext>
            </a:extLst>
          </p:cNvPr>
          <p:cNvSpPr>
            <a:spLocks noGrp="1"/>
          </p:cNvSpPr>
          <p:nvPr>
            <p:ph type="dt" sz="half" idx="10"/>
          </p:nvPr>
        </p:nvSpPr>
        <p:spPr/>
        <p:txBody>
          <a:bodyPr/>
          <a:lstStyle/>
          <a:p>
            <a:fld id="{80AF3C1D-B971-4182-BD98-A4FB99ED8C11}" type="datetimeFigureOut">
              <a:rPr lang="en-CA" smtClean="0"/>
              <a:t>2022-06-25</a:t>
            </a:fld>
            <a:endParaRPr lang="en-CA"/>
          </a:p>
        </p:txBody>
      </p:sp>
      <p:sp>
        <p:nvSpPr>
          <p:cNvPr id="4" name="Footer Placeholder 3">
            <a:extLst>
              <a:ext uri="{FF2B5EF4-FFF2-40B4-BE49-F238E27FC236}">
                <a16:creationId xmlns:a16="http://schemas.microsoft.com/office/drawing/2014/main" id="{DF409302-AFA8-AE21-A486-1DC04EFFE24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1BF3761-06D0-4F9B-87AD-E983228DB4BA}"/>
              </a:ext>
            </a:extLst>
          </p:cNvPr>
          <p:cNvSpPr>
            <a:spLocks noGrp="1"/>
          </p:cNvSpPr>
          <p:nvPr>
            <p:ph type="sldNum" sz="quarter" idx="12"/>
          </p:nvPr>
        </p:nvSpPr>
        <p:spPr/>
        <p:txBody>
          <a:bodyPr/>
          <a:lstStyle/>
          <a:p>
            <a:fld id="{6FBAE77C-70FB-4F0A-AF64-D0E3FD543938}" type="slidenum">
              <a:rPr lang="en-CA" smtClean="0"/>
              <a:t>‹#›</a:t>
            </a:fld>
            <a:endParaRPr lang="en-CA"/>
          </a:p>
        </p:txBody>
      </p:sp>
    </p:spTree>
    <p:extLst>
      <p:ext uri="{BB962C8B-B14F-4D97-AF65-F5344CB8AC3E}">
        <p14:creationId xmlns:p14="http://schemas.microsoft.com/office/powerpoint/2010/main" val="91513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F6CBD3-6E6E-87B8-DD24-201C2A9FE227}"/>
              </a:ext>
            </a:extLst>
          </p:cNvPr>
          <p:cNvSpPr>
            <a:spLocks noGrp="1"/>
          </p:cNvSpPr>
          <p:nvPr>
            <p:ph type="dt" sz="half" idx="10"/>
          </p:nvPr>
        </p:nvSpPr>
        <p:spPr/>
        <p:txBody>
          <a:bodyPr/>
          <a:lstStyle/>
          <a:p>
            <a:fld id="{80AF3C1D-B971-4182-BD98-A4FB99ED8C11}" type="datetimeFigureOut">
              <a:rPr lang="en-CA" smtClean="0"/>
              <a:t>2022-06-25</a:t>
            </a:fld>
            <a:endParaRPr lang="en-CA"/>
          </a:p>
        </p:txBody>
      </p:sp>
      <p:sp>
        <p:nvSpPr>
          <p:cNvPr id="3" name="Footer Placeholder 2">
            <a:extLst>
              <a:ext uri="{FF2B5EF4-FFF2-40B4-BE49-F238E27FC236}">
                <a16:creationId xmlns:a16="http://schemas.microsoft.com/office/drawing/2014/main" id="{99DF5CEE-2EE4-8F57-3915-6339A409B32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EC687CA-8BAB-6438-5C40-839A14327D7E}"/>
              </a:ext>
            </a:extLst>
          </p:cNvPr>
          <p:cNvSpPr>
            <a:spLocks noGrp="1"/>
          </p:cNvSpPr>
          <p:nvPr>
            <p:ph type="sldNum" sz="quarter" idx="12"/>
          </p:nvPr>
        </p:nvSpPr>
        <p:spPr/>
        <p:txBody>
          <a:bodyPr/>
          <a:lstStyle/>
          <a:p>
            <a:fld id="{6FBAE77C-70FB-4F0A-AF64-D0E3FD543938}" type="slidenum">
              <a:rPr lang="en-CA" smtClean="0"/>
              <a:t>‹#›</a:t>
            </a:fld>
            <a:endParaRPr lang="en-CA"/>
          </a:p>
        </p:txBody>
      </p:sp>
    </p:spTree>
    <p:extLst>
      <p:ext uri="{BB962C8B-B14F-4D97-AF65-F5344CB8AC3E}">
        <p14:creationId xmlns:p14="http://schemas.microsoft.com/office/powerpoint/2010/main" val="375680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4953-8157-61B1-A67E-2C4ED58D0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89D75AB-980F-D36E-6097-E230DB5F9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65E3A8D-4D59-36A5-3CEB-3F2634E01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B3C9C-2187-4641-4F69-7F03E1037470}"/>
              </a:ext>
            </a:extLst>
          </p:cNvPr>
          <p:cNvSpPr>
            <a:spLocks noGrp="1"/>
          </p:cNvSpPr>
          <p:nvPr>
            <p:ph type="dt" sz="half" idx="10"/>
          </p:nvPr>
        </p:nvSpPr>
        <p:spPr/>
        <p:txBody>
          <a:bodyPr/>
          <a:lstStyle/>
          <a:p>
            <a:fld id="{80AF3C1D-B971-4182-BD98-A4FB99ED8C11}" type="datetimeFigureOut">
              <a:rPr lang="en-CA" smtClean="0"/>
              <a:t>2022-06-25</a:t>
            </a:fld>
            <a:endParaRPr lang="en-CA"/>
          </a:p>
        </p:txBody>
      </p:sp>
      <p:sp>
        <p:nvSpPr>
          <p:cNvPr id="6" name="Footer Placeholder 5">
            <a:extLst>
              <a:ext uri="{FF2B5EF4-FFF2-40B4-BE49-F238E27FC236}">
                <a16:creationId xmlns:a16="http://schemas.microsoft.com/office/drawing/2014/main" id="{6DB28013-D1ED-B5EB-28A6-A25A63EE539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0864298-23EA-811C-E6C0-786FCAFF0344}"/>
              </a:ext>
            </a:extLst>
          </p:cNvPr>
          <p:cNvSpPr>
            <a:spLocks noGrp="1"/>
          </p:cNvSpPr>
          <p:nvPr>
            <p:ph type="sldNum" sz="quarter" idx="12"/>
          </p:nvPr>
        </p:nvSpPr>
        <p:spPr/>
        <p:txBody>
          <a:bodyPr/>
          <a:lstStyle/>
          <a:p>
            <a:fld id="{6FBAE77C-70FB-4F0A-AF64-D0E3FD543938}" type="slidenum">
              <a:rPr lang="en-CA" smtClean="0"/>
              <a:t>‹#›</a:t>
            </a:fld>
            <a:endParaRPr lang="en-CA"/>
          </a:p>
        </p:txBody>
      </p:sp>
    </p:spTree>
    <p:extLst>
      <p:ext uri="{BB962C8B-B14F-4D97-AF65-F5344CB8AC3E}">
        <p14:creationId xmlns:p14="http://schemas.microsoft.com/office/powerpoint/2010/main" val="249484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D306-A62E-5E46-B280-8F5B56D27B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1E78039-8DBD-B7BA-A445-D8E5C7657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7C2D23-7976-5B9A-A6A5-5973D5A3E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CCF20-94DC-EFD9-E0C3-4B87A2A99600}"/>
              </a:ext>
            </a:extLst>
          </p:cNvPr>
          <p:cNvSpPr>
            <a:spLocks noGrp="1"/>
          </p:cNvSpPr>
          <p:nvPr>
            <p:ph type="dt" sz="half" idx="10"/>
          </p:nvPr>
        </p:nvSpPr>
        <p:spPr/>
        <p:txBody>
          <a:bodyPr/>
          <a:lstStyle/>
          <a:p>
            <a:fld id="{80AF3C1D-B971-4182-BD98-A4FB99ED8C11}" type="datetimeFigureOut">
              <a:rPr lang="en-CA" smtClean="0"/>
              <a:t>2022-06-25</a:t>
            </a:fld>
            <a:endParaRPr lang="en-CA"/>
          </a:p>
        </p:txBody>
      </p:sp>
      <p:sp>
        <p:nvSpPr>
          <p:cNvPr id="6" name="Footer Placeholder 5">
            <a:extLst>
              <a:ext uri="{FF2B5EF4-FFF2-40B4-BE49-F238E27FC236}">
                <a16:creationId xmlns:a16="http://schemas.microsoft.com/office/drawing/2014/main" id="{A0CCEAFF-1DC2-C1A4-C28D-B155C436ABE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676B08-C8EC-FB99-1A75-BF1E30659E5C}"/>
              </a:ext>
            </a:extLst>
          </p:cNvPr>
          <p:cNvSpPr>
            <a:spLocks noGrp="1"/>
          </p:cNvSpPr>
          <p:nvPr>
            <p:ph type="sldNum" sz="quarter" idx="12"/>
          </p:nvPr>
        </p:nvSpPr>
        <p:spPr/>
        <p:txBody>
          <a:bodyPr/>
          <a:lstStyle/>
          <a:p>
            <a:fld id="{6FBAE77C-70FB-4F0A-AF64-D0E3FD543938}" type="slidenum">
              <a:rPr lang="en-CA" smtClean="0"/>
              <a:t>‹#›</a:t>
            </a:fld>
            <a:endParaRPr lang="en-CA"/>
          </a:p>
        </p:txBody>
      </p:sp>
    </p:spTree>
    <p:extLst>
      <p:ext uri="{BB962C8B-B14F-4D97-AF65-F5344CB8AC3E}">
        <p14:creationId xmlns:p14="http://schemas.microsoft.com/office/powerpoint/2010/main" val="1112220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6C9367-3621-C4F0-EAEE-1A5FC8467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B6ABC67-1ABD-AC83-24B7-DF0BD85CC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A5FB50-0E0C-CD5F-D51E-2854C97A05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F3C1D-B971-4182-BD98-A4FB99ED8C11}" type="datetimeFigureOut">
              <a:rPr lang="en-CA" smtClean="0"/>
              <a:t>2022-06-25</a:t>
            </a:fld>
            <a:endParaRPr lang="en-CA"/>
          </a:p>
        </p:txBody>
      </p:sp>
      <p:sp>
        <p:nvSpPr>
          <p:cNvPr id="5" name="Footer Placeholder 4">
            <a:extLst>
              <a:ext uri="{FF2B5EF4-FFF2-40B4-BE49-F238E27FC236}">
                <a16:creationId xmlns:a16="http://schemas.microsoft.com/office/drawing/2014/main" id="{C12DD744-8BEE-2408-7081-7C69196D5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30C4940-5725-13F4-DD11-2232BD850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AE77C-70FB-4F0A-AF64-D0E3FD543938}" type="slidenum">
              <a:rPr lang="en-CA" smtClean="0"/>
              <a:t>‹#›</a:t>
            </a:fld>
            <a:endParaRPr lang="en-CA"/>
          </a:p>
        </p:txBody>
      </p:sp>
    </p:spTree>
    <p:extLst>
      <p:ext uri="{BB962C8B-B14F-4D97-AF65-F5344CB8AC3E}">
        <p14:creationId xmlns:p14="http://schemas.microsoft.com/office/powerpoint/2010/main" val="280847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7759-4AB0-104F-8DC0-2ED7C206EB8D}"/>
              </a:ext>
            </a:extLst>
          </p:cNvPr>
          <p:cNvSpPr>
            <a:spLocks noGrp="1"/>
          </p:cNvSpPr>
          <p:nvPr>
            <p:ph type="ctrTitle"/>
          </p:nvPr>
        </p:nvSpPr>
        <p:spPr>
          <a:xfrm>
            <a:off x="1197204" y="-1448680"/>
            <a:ext cx="9144000" cy="2387600"/>
          </a:xfrm>
        </p:spPr>
        <p:txBody>
          <a:bodyPr>
            <a:normAutofit/>
          </a:bodyPr>
          <a:lstStyle/>
          <a:p>
            <a:r>
              <a:rPr lang="en-CA" sz="3600" dirty="0"/>
              <a:t>Optimal warehouse location</a:t>
            </a:r>
          </a:p>
        </p:txBody>
      </p:sp>
      <p:sp>
        <p:nvSpPr>
          <p:cNvPr id="3" name="Subtitle 2">
            <a:extLst>
              <a:ext uri="{FF2B5EF4-FFF2-40B4-BE49-F238E27FC236}">
                <a16:creationId xmlns:a16="http://schemas.microsoft.com/office/drawing/2014/main" id="{639C569B-C75F-8BC5-A38C-BFF89F47580B}"/>
              </a:ext>
            </a:extLst>
          </p:cNvPr>
          <p:cNvSpPr>
            <a:spLocks noGrp="1"/>
          </p:cNvSpPr>
          <p:nvPr>
            <p:ph type="subTitle" idx="1"/>
          </p:nvPr>
        </p:nvSpPr>
        <p:spPr>
          <a:xfrm>
            <a:off x="1523999" y="2163096"/>
            <a:ext cx="9144001" cy="2737194"/>
          </a:xfrm>
        </p:spPr>
        <p:txBody>
          <a:bodyPr>
            <a:noAutofit/>
          </a:bodyPr>
          <a:lstStyle/>
          <a:p>
            <a:pPr algn="l"/>
            <a:endParaRPr lang="en-US" sz="2200" dirty="0"/>
          </a:p>
          <a:p>
            <a:pPr marL="342900" indent="-342900" algn="l">
              <a:buFont typeface="Arial" panose="020B0604020202020204" pitchFamily="34" charset="0"/>
              <a:buChar char="•"/>
            </a:pPr>
            <a:endParaRPr lang="en-US" sz="2200" dirty="0"/>
          </a:p>
          <a:p>
            <a:pPr marL="342900" indent="-342900" algn="l">
              <a:buFont typeface="Arial" panose="020B0604020202020204" pitchFamily="34" charset="0"/>
              <a:buChar char="•"/>
            </a:pPr>
            <a:endParaRPr lang="en-US" sz="2200" dirty="0"/>
          </a:p>
          <a:p>
            <a:pPr marL="342900" indent="-342900" algn="l">
              <a:buFont typeface="Arial" panose="020B0604020202020204" pitchFamily="34" charset="0"/>
              <a:buChar char="•"/>
            </a:pPr>
            <a:endParaRPr lang="en-US" sz="2200" dirty="0"/>
          </a:p>
        </p:txBody>
      </p:sp>
      <p:sp>
        <p:nvSpPr>
          <p:cNvPr id="4" name="TextBox 3">
            <a:extLst>
              <a:ext uri="{FF2B5EF4-FFF2-40B4-BE49-F238E27FC236}">
                <a16:creationId xmlns:a16="http://schemas.microsoft.com/office/drawing/2014/main" id="{03FC2E61-3ACA-EF2D-29B2-BA5A9A627F21}"/>
              </a:ext>
            </a:extLst>
          </p:cNvPr>
          <p:cNvSpPr txBox="1"/>
          <p:nvPr/>
        </p:nvSpPr>
        <p:spPr>
          <a:xfrm>
            <a:off x="1435508" y="1243720"/>
            <a:ext cx="9144000" cy="5078313"/>
          </a:xfrm>
          <a:prstGeom prst="rect">
            <a:avLst/>
          </a:prstGeom>
          <a:noFill/>
        </p:spPr>
        <p:txBody>
          <a:bodyPr wrap="square" rtlCol="0">
            <a:spAutoFit/>
          </a:bodyPr>
          <a:lstStyle/>
          <a:p>
            <a:pPr marL="342900" indent="-342900">
              <a:buFont typeface="Arial" panose="020B0604020202020204" pitchFamily="34" charset="0"/>
              <a:buChar char="•"/>
            </a:pPr>
            <a:r>
              <a:rPr lang="en-US" dirty="0"/>
              <a:t>APPROACH : </a:t>
            </a:r>
            <a:r>
              <a:rPr lang="en-US" sz="1800" dirty="0"/>
              <a:t>The </a:t>
            </a:r>
            <a:r>
              <a:rPr lang="en-US" sz="1800" b="1" dirty="0"/>
              <a:t>center of gravity method </a:t>
            </a:r>
            <a:r>
              <a:rPr lang="en-US" sz="1800" dirty="0"/>
              <a:t>is used in determining the best location of a warehouse through finding the lowest shipping cost to the locations to be served.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 use </a:t>
            </a:r>
            <a:r>
              <a:rPr lang="en-US" sz="1800" dirty="0"/>
              <a:t>a visual map and a coordinate system where the coordinate points are the longitudinal and latitudinal values of cities which is derived through </a:t>
            </a:r>
            <a:r>
              <a:rPr lang="en-US" sz="1800" b="1" dirty="0"/>
              <a:t>geocoding</a:t>
            </a:r>
            <a:r>
              <a:rPr lang="en-US" sz="1800" dirty="0"/>
              <a:t>. We calculate shipping distance to the locations with these coordinates.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1800" b="1" dirty="0"/>
              <a:t>Shipping cost </a:t>
            </a:r>
            <a:r>
              <a:rPr lang="en-US" b="1" dirty="0"/>
              <a:t>- </a:t>
            </a:r>
            <a:r>
              <a:rPr lang="en-US" dirty="0"/>
              <a:t>D</a:t>
            </a:r>
            <a:r>
              <a:rPr lang="en-US" sz="1800" dirty="0"/>
              <a:t>etermined by the weight of the products and distance to the location the products are to be shipped with a fixed rate per kg.</a:t>
            </a:r>
          </a:p>
          <a:p>
            <a:pPr marL="342900" indent="-342900">
              <a:buFont typeface="Arial" panose="020B0604020202020204" pitchFamily="34" charset="0"/>
              <a:buChar char="•"/>
            </a:pPr>
            <a:endParaRPr lang="en-US" sz="1800" dirty="0"/>
          </a:p>
          <a:p>
            <a:pPr marL="342900" indent="-342900" algn="l">
              <a:buFont typeface="Arial" panose="020B0604020202020204" pitchFamily="34" charset="0"/>
              <a:buChar char="•"/>
            </a:pPr>
            <a:r>
              <a:rPr lang="en-US" sz="1800" dirty="0"/>
              <a:t>Considering Dallas, TX is already one of the locations with lowest shipping cost, we use a method of finding another location through </a:t>
            </a:r>
            <a:r>
              <a:rPr lang="en-US" sz="1800" b="1" dirty="0"/>
              <a:t>K-means clustering algorithm. </a:t>
            </a:r>
            <a:r>
              <a:rPr lang="en-US" sz="1800" dirty="0"/>
              <a:t>The K-means clustering algorithm computes centroids and repeats until the optimal centroid is found. </a:t>
            </a:r>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r>
              <a:rPr lang="en-US" sz="1800" dirty="0"/>
              <a:t>We set </a:t>
            </a:r>
            <a:r>
              <a:rPr lang="en-US" sz="1800" b="1" dirty="0"/>
              <a:t>K=2 </a:t>
            </a:r>
            <a:r>
              <a:rPr lang="en-US" sz="1800" dirty="0"/>
              <a:t>(Dallas, TX and the other best location) to get two centroids that minimize the transport distance and thereby minimize shipping cost. </a:t>
            </a:r>
          </a:p>
          <a:p>
            <a:pPr marL="342900" indent="-342900">
              <a:buFont typeface="Arial" panose="020B0604020202020204" pitchFamily="34" charset="0"/>
              <a:buChar char="•"/>
            </a:pPr>
            <a:endParaRPr lang="en-US" sz="1800" dirty="0"/>
          </a:p>
          <a:p>
            <a:endParaRPr lang="en-CA" dirty="0"/>
          </a:p>
        </p:txBody>
      </p:sp>
    </p:spTree>
    <p:extLst>
      <p:ext uri="{BB962C8B-B14F-4D97-AF65-F5344CB8AC3E}">
        <p14:creationId xmlns:p14="http://schemas.microsoft.com/office/powerpoint/2010/main" val="122175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336D-0E11-6DDA-052F-1264B786207F}"/>
              </a:ext>
            </a:extLst>
          </p:cNvPr>
          <p:cNvSpPr>
            <a:spLocks noGrp="1"/>
          </p:cNvSpPr>
          <p:nvPr>
            <p:ph type="title"/>
          </p:nvPr>
        </p:nvSpPr>
        <p:spPr>
          <a:xfrm>
            <a:off x="995516" y="365125"/>
            <a:ext cx="10515600" cy="1325563"/>
          </a:xfrm>
        </p:spPr>
        <p:txBody>
          <a:bodyPr>
            <a:normAutofit/>
          </a:bodyPr>
          <a:lstStyle/>
          <a:p>
            <a:r>
              <a:rPr lang="en-US" sz="2000" dirty="0"/>
              <a:t>Here is the visual map after geocoding the coordinates of customer delivery locations. The darker the blue points are the higher the number of orders. We can see the east coast has considerable larger of volume of orders. </a:t>
            </a:r>
            <a:endParaRPr lang="en-CA" sz="2000" dirty="0"/>
          </a:p>
        </p:txBody>
      </p:sp>
      <p:pic>
        <p:nvPicPr>
          <p:cNvPr id="5" name="Content Placeholder 4" descr="Map&#10;&#10;Description automatically generated">
            <a:extLst>
              <a:ext uri="{FF2B5EF4-FFF2-40B4-BE49-F238E27FC236}">
                <a16:creationId xmlns:a16="http://schemas.microsoft.com/office/drawing/2014/main" id="{A2F9233F-83BB-A913-7BC8-B6AF393242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1357" y="1825625"/>
            <a:ext cx="8169286" cy="4351338"/>
          </a:xfrm>
        </p:spPr>
      </p:pic>
      <p:sp>
        <p:nvSpPr>
          <p:cNvPr id="6" name="TextBox 5">
            <a:extLst>
              <a:ext uri="{FF2B5EF4-FFF2-40B4-BE49-F238E27FC236}">
                <a16:creationId xmlns:a16="http://schemas.microsoft.com/office/drawing/2014/main" id="{6A889B47-CE38-9D65-35A7-4188E5A77913}"/>
              </a:ext>
            </a:extLst>
          </p:cNvPr>
          <p:cNvSpPr txBox="1"/>
          <p:nvPr/>
        </p:nvSpPr>
        <p:spPr>
          <a:xfrm>
            <a:off x="2644877" y="6311900"/>
            <a:ext cx="8086372" cy="369332"/>
          </a:xfrm>
          <a:prstGeom prst="rect">
            <a:avLst/>
          </a:prstGeom>
          <a:noFill/>
        </p:spPr>
        <p:txBody>
          <a:bodyPr wrap="square" rtlCol="0">
            <a:spAutoFit/>
          </a:bodyPr>
          <a:lstStyle/>
          <a:p>
            <a:r>
              <a:rPr lang="en-US" dirty="0">
                <a:latin typeface="Gabriola" panose="04040605051002020D02" pitchFamily="82" charset="0"/>
              </a:rPr>
              <a:t>		Figure : Map showing possible warehouse locations</a:t>
            </a:r>
            <a:endParaRPr lang="en-CA" dirty="0">
              <a:latin typeface="Gabriola" panose="04040605051002020D02" pitchFamily="82" charset="0"/>
            </a:endParaRPr>
          </a:p>
        </p:txBody>
      </p:sp>
    </p:spTree>
    <p:extLst>
      <p:ext uri="{BB962C8B-B14F-4D97-AF65-F5344CB8AC3E}">
        <p14:creationId xmlns:p14="http://schemas.microsoft.com/office/powerpoint/2010/main" val="329340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51C0-1056-5856-249F-9A6F57515347}"/>
              </a:ext>
            </a:extLst>
          </p:cNvPr>
          <p:cNvSpPr>
            <a:spLocks noGrp="1"/>
          </p:cNvSpPr>
          <p:nvPr>
            <p:ph type="title"/>
          </p:nvPr>
        </p:nvSpPr>
        <p:spPr>
          <a:xfrm>
            <a:off x="1130431" y="838984"/>
            <a:ext cx="9766955" cy="578325"/>
          </a:xfrm>
        </p:spPr>
        <p:txBody>
          <a:bodyPr>
            <a:noAutofit/>
          </a:bodyPr>
          <a:lstStyle/>
          <a:p>
            <a:r>
              <a:rPr lang="en-US" sz="2000" dirty="0"/>
              <a:t>Using the data with coordinates, and setting K=2 to get two centroids that minimize the transport distances, the K-mean clustering algorithm has selected to build the two warehouses in Dallas, TX and Roanoke, VA. Already having Dallas, TX as our first warehouse location we can conclude that our other best warehouse location is Roanoke, VA. </a:t>
            </a:r>
            <a:endParaRPr lang="en-CA" sz="2000" dirty="0"/>
          </a:p>
        </p:txBody>
      </p:sp>
      <p:pic>
        <p:nvPicPr>
          <p:cNvPr id="17" name="Content Placeholder 16" descr="Map with two centre points for best location&#10;&#10;Description automatically generated">
            <a:extLst>
              <a:ext uri="{FF2B5EF4-FFF2-40B4-BE49-F238E27FC236}">
                <a16:creationId xmlns:a16="http://schemas.microsoft.com/office/drawing/2014/main" id="{919FAED3-9226-21B0-9690-29F007812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114" y="1825625"/>
            <a:ext cx="8045771" cy="4351338"/>
          </a:xfrm>
        </p:spPr>
      </p:pic>
      <p:sp>
        <p:nvSpPr>
          <p:cNvPr id="18" name="TextBox 17">
            <a:extLst>
              <a:ext uri="{FF2B5EF4-FFF2-40B4-BE49-F238E27FC236}">
                <a16:creationId xmlns:a16="http://schemas.microsoft.com/office/drawing/2014/main" id="{B340093D-F0E2-9BE8-8EE4-2BA02FAD3671}"/>
              </a:ext>
            </a:extLst>
          </p:cNvPr>
          <p:cNvSpPr txBox="1"/>
          <p:nvPr/>
        </p:nvSpPr>
        <p:spPr>
          <a:xfrm>
            <a:off x="1804955" y="6215947"/>
            <a:ext cx="8142601" cy="369332"/>
          </a:xfrm>
          <a:prstGeom prst="rect">
            <a:avLst/>
          </a:prstGeom>
          <a:noFill/>
        </p:spPr>
        <p:txBody>
          <a:bodyPr wrap="square" rtlCol="0">
            <a:spAutoFit/>
          </a:bodyPr>
          <a:lstStyle/>
          <a:p>
            <a:r>
              <a:rPr lang="en-US" dirty="0">
                <a:latin typeface="Gabriola" panose="04040605051002020D02" pitchFamily="82" charset="0"/>
                <a:ea typeface="PMingLiU-ExtB" panose="02020500000000000000" pitchFamily="18" charset="-120"/>
                <a:cs typeface="Arial" panose="020B0604020202020204" pitchFamily="34" charset="0"/>
              </a:rPr>
              <a:t>			Figure : Map with two center points for best location</a:t>
            </a:r>
            <a:endParaRPr lang="en-CA" dirty="0">
              <a:latin typeface="Gabriola" panose="04040605051002020D02" pitchFamily="82" charset="0"/>
              <a:ea typeface="PMingLiU-ExtB" panose="02020500000000000000" pitchFamily="18" charset="-120"/>
              <a:cs typeface="Arial" panose="020B0604020202020204" pitchFamily="34" charset="0"/>
            </a:endParaRPr>
          </a:p>
        </p:txBody>
      </p:sp>
      <p:sp>
        <p:nvSpPr>
          <p:cNvPr id="26" name="TextBox 25">
            <a:extLst>
              <a:ext uri="{FF2B5EF4-FFF2-40B4-BE49-F238E27FC236}">
                <a16:creationId xmlns:a16="http://schemas.microsoft.com/office/drawing/2014/main" id="{6216F0DC-63E1-6EE7-E0B3-FBD4C70FC8C5}"/>
              </a:ext>
            </a:extLst>
          </p:cNvPr>
          <p:cNvSpPr txBox="1"/>
          <p:nvPr/>
        </p:nvSpPr>
        <p:spPr>
          <a:xfrm>
            <a:off x="8062450" y="3903407"/>
            <a:ext cx="1602660" cy="369332"/>
          </a:xfrm>
          <a:prstGeom prst="rect">
            <a:avLst/>
          </a:prstGeom>
          <a:noFill/>
        </p:spPr>
        <p:txBody>
          <a:bodyPr wrap="square" rtlCol="0">
            <a:spAutoFit/>
          </a:bodyPr>
          <a:lstStyle/>
          <a:p>
            <a:r>
              <a:rPr lang="en-CA" b="1" dirty="0">
                <a:solidFill>
                  <a:srgbClr val="FF0000"/>
                </a:solidFill>
              </a:rPr>
              <a:t>Roanoke, VA</a:t>
            </a:r>
          </a:p>
        </p:txBody>
      </p:sp>
      <p:sp>
        <p:nvSpPr>
          <p:cNvPr id="27" name="TextBox 26">
            <a:extLst>
              <a:ext uri="{FF2B5EF4-FFF2-40B4-BE49-F238E27FC236}">
                <a16:creationId xmlns:a16="http://schemas.microsoft.com/office/drawing/2014/main" id="{8CACDE98-7528-9F56-054E-54A8FBFCE231}"/>
              </a:ext>
            </a:extLst>
          </p:cNvPr>
          <p:cNvSpPr txBox="1"/>
          <p:nvPr/>
        </p:nvSpPr>
        <p:spPr>
          <a:xfrm>
            <a:off x="5419055" y="4719483"/>
            <a:ext cx="1189704" cy="369332"/>
          </a:xfrm>
          <a:prstGeom prst="rect">
            <a:avLst/>
          </a:prstGeom>
          <a:noFill/>
        </p:spPr>
        <p:txBody>
          <a:bodyPr wrap="square" rtlCol="0">
            <a:spAutoFit/>
          </a:bodyPr>
          <a:lstStyle/>
          <a:p>
            <a:r>
              <a:rPr lang="en-CA" b="1" dirty="0">
                <a:solidFill>
                  <a:srgbClr val="FF0000"/>
                </a:solidFill>
              </a:rPr>
              <a:t>Dallas, TX</a:t>
            </a:r>
          </a:p>
        </p:txBody>
      </p:sp>
    </p:spTree>
    <p:extLst>
      <p:ext uri="{BB962C8B-B14F-4D97-AF65-F5344CB8AC3E}">
        <p14:creationId xmlns:p14="http://schemas.microsoft.com/office/powerpoint/2010/main" val="14863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2B3D-85F3-21E5-3ECA-E03ACBF1A0E7}"/>
              </a:ext>
            </a:extLst>
          </p:cNvPr>
          <p:cNvSpPr>
            <a:spLocks noGrp="1"/>
          </p:cNvSpPr>
          <p:nvPr>
            <p:ph type="title"/>
          </p:nvPr>
        </p:nvSpPr>
        <p:spPr>
          <a:xfrm>
            <a:off x="749824" y="463298"/>
            <a:ext cx="10515600" cy="1325563"/>
          </a:xfrm>
        </p:spPr>
        <p:txBody>
          <a:bodyPr>
            <a:normAutofit fontScale="90000"/>
          </a:bodyPr>
          <a:lstStyle/>
          <a:p>
            <a:r>
              <a:rPr lang="en-CA" sz="2400" b="1" dirty="0"/>
              <a:t>Why is it the new best location? </a:t>
            </a:r>
            <a:br>
              <a:rPr lang="en-CA" sz="2200" b="1" dirty="0"/>
            </a:br>
            <a:br>
              <a:rPr lang="en-CA" sz="2000" b="1" dirty="0"/>
            </a:br>
            <a:r>
              <a:rPr lang="en-CA" sz="2000" dirty="0"/>
              <a:t>We make a significant percentage of savings through reduction in shipping cost to other serving locations, in 30 states, shown in the table by choosing the new location at Roanoke, VA.  In total we reduce the shipping cost by 64.74% compared to our original location Dallas, TX. </a:t>
            </a:r>
          </a:p>
        </p:txBody>
      </p:sp>
      <p:graphicFrame>
        <p:nvGraphicFramePr>
          <p:cNvPr id="8" name="Content Placeholder 7">
            <a:extLst>
              <a:ext uri="{FF2B5EF4-FFF2-40B4-BE49-F238E27FC236}">
                <a16:creationId xmlns:a16="http://schemas.microsoft.com/office/drawing/2014/main" id="{BBD48A2A-FB72-93A5-ABDA-B00741BF2395}"/>
              </a:ext>
            </a:extLst>
          </p:cNvPr>
          <p:cNvGraphicFramePr>
            <a:graphicFrameLocks noGrp="1"/>
          </p:cNvGraphicFramePr>
          <p:nvPr>
            <p:ph idx="1"/>
            <p:extLst>
              <p:ext uri="{D42A27DB-BD31-4B8C-83A1-F6EECF244321}">
                <p14:modId xmlns:p14="http://schemas.microsoft.com/office/powerpoint/2010/main" val="1917798184"/>
              </p:ext>
            </p:extLst>
          </p:nvPr>
        </p:nvGraphicFramePr>
        <p:xfrm>
          <a:off x="749824" y="2090434"/>
          <a:ext cx="5031949" cy="3956119"/>
        </p:xfrm>
        <a:graphic>
          <a:graphicData uri="http://schemas.openxmlformats.org/drawingml/2006/table">
            <a:tbl>
              <a:tblPr/>
              <a:tblGrid>
                <a:gridCol w="2257323">
                  <a:extLst>
                    <a:ext uri="{9D8B030D-6E8A-4147-A177-3AD203B41FA5}">
                      <a16:colId xmlns:a16="http://schemas.microsoft.com/office/drawing/2014/main" val="2964024341"/>
                    </a:ext>
                  </a:extLst>
                </a:gridCol>
                <a:gridCol w="2774626">
                  <a:extLst>
                    <a:ext uri="{9D8B030D-6E8A-4147-A177-3AD203B41FA5}">
                      <a16:colId xmlns:a16="http://schemas.microsoft.com/office/drawing/2014/main" val="1784235236"/>
                    </a:ext>
                  </a:extLst>
                </a:gridCol>
              </a:tblGrid>
              <a:tr h="264715">
                <a:tc>
                  <a:txBody>
                    <a:bodyPr/>
                    <a:lstStyle/>
                    <a:p>
                      <a:pPr algn="l" fontAlgn="b"/>
                      <a:r>
                        <a:rPr lang="en-CA" sz="1100" b="1" i="0" u="none" strike="noStrike" dirty="0">
                          <a:solidFill>
                            <a:srgbClr val="000000"/>
                          </a:solidFill>
                          <a:effectLst/>
                          <a:latin typeface="Calibri" panose="020F0502020204030204" pitchFamily="34" charset="0"/>
                        </a:rPr>
                        <a:t>States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CA" sz="1100" b="1" i="0" u="none" strike="noStrike" dirty="0">
                          <a:solidFill>
                            <a:srgbClr val="000000"/>
                          </a:solidFill>
                          <a:effectLst/>
                          <a:latin typeface="Calibri" panose="020F0502020204030204" pitchFamily="34" charset="0"/>
                        </a:rPr>
                        <a:t>Total Percentage Savings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739034751"/>
                  </a:ext>
                </a:extLst>
              </a:tr>
              <a:tr h="250109">
                <a:tc>
                  <a:txBody>
                    <a:bodyPr/>
                    <a:lstStyle/>
                    <a:p>
                      <a:pPr algn="l" fontAlgn="b"/>
                      <a:r>
                        <a:rPr lang="en-CA" sz="1100" b="0" i="0" u="none" strike="noStrike" dirty="0">
                          <a:solidFill>
                            <a:srgbClr val="000000"/>
                          </a:solidFill>
                          <a:effectLst/>
                          <a:latin typeface="Calibri" panose="020F0502020204030204" pitchFamily="34" charset="0"/>
                        </a:rPr>
                        <a:t>Virginia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86.45344014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196956"/>
                  </a:ext>
                </a:extLst>
              </a:tr>
              <a:tr h="264715">
                <a:tc>
                  <a:txBody>
                    <a:bodyPr/>
                    <a:lstStyle/>
                    <a:p>
                      <a:pPr algn="l" fontAlgn="b"/>
                      <a:r>
                        <a:rPr lang="en-CA" sz="1100" b="0" i="0" u="none" strike="noStrike" dirty="0">
                          <a:solidFill>
                            <a:srgbClr val="000000"/>
                          </a:solidFill>
                          <a:effectLst/>
                          <a:latin typeface="Calibri" panose="020F0502020204030204" pitchFamily="34" charset="0"/>
                        </a:rPr>
                        <a:t>West Virginia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86.2640897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9474648"/>
                  </a:ext>
                </a:extLst>
              </a:tr>
              <a:tr h="264715">
                <a:tc>
                  <a:txBody>
                    <a:bodyPr/>
                    <a:lstStyle/>
                    <a:p>
                      <a:pPr algn="l" fontAlgn="b"/>
                      <a:r>
                        <a:rPr lang="en-CA" sz="1100" b="0" i="0" u="none" strike="noStrike" dirty="0">
                          <a:solidFill>
                            <a:srgbClr val="000000"/>
                          </a:solidFill>
                          <a:effectLst/>
                          <a:latin typeface="Calibri" panose="020F0502020204030204" pitchFamily="34" charset="0"/>
                        </a:rPr>
                        <a:t>North Carolina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85.87717398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0160921"/>
                  </a:ext>
                </a:extLst>
              </a:tr>
              <a:tr h="264715">
                <a:tc>
                  <a:txBody>
                    <a:bodyPr/>
                    <a:lstStyle/>
                    <a:p>
                      <a:pPr algn="l" fontAlgn="b"/>
                      <a:r>
                        <a:rPr lang="en-CA" sz="1100" b="0" i="0" u="none" strike="noStrike" dirty="0">
                          <a:solidFill>
                            <a:srgbClr val="000000"/>
                          </a:solidFill>
                          <a:effectLst/>
                          <a:latin typeface="Calibri" panose="020F0502020204030204" pitchFamily="34" charset="0"/>
                        </a:rPr>
                        <a:t>District of Columbia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83.51945621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4297412"/>
                  </a:ext>
                </a:extLst>
              </a:tr>
              <a:tr h="264715">
                <a:tc>
                  <a:txBody>
                    <a:bodyPr/>
                    <a:lstStyle/>
                    <a:p>
                      <a:pPr algn="l" fontAlgn="b"/>
                      <a:r>
                        <a:rPr lang="en-CA" sz="1100" b="0" i="0" u="none" strike="noStrike">
                          <a:solidFill>
                            <a:srgbClr val="000000"/>
                          </a:solidFill>
                          <a:effectLst/>
                          <a:latin typeface="Calibri" panose="020F0502020204030204" pitchFamily="34" charset="0"/>
                        </a:rPr>
                        <a:t>Maryland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82.06060806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516361"/>
                  </a:ext>
                </a:extLst>
              </a:tr>
              <a:tr h="264715">
                <a:tc>
                  <a:txBody>
                    <a:bodyPr/>
                    <a:lstStyle/>
                    <a:p>
                      <a:pPr algn="l" fontAlgn="b"/>
                      <a:r>
                        <a:rPr lang="en-CA" sz="1100" b="0" i="0" u="none" strike="noStrike">
                          <a:solidFill>
                            <a:srgbClr val="000000"/>
                          </a:solidFill>
                          <a:effectLst/>
                          <a:latin typeface="Calibri" panose="020F0502020204030204" pitchFamily="34" charset="0"/>
                        </a:rPr>
                        <a:t>Delaware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78.23631881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0467117"/>
                  </a:ext>
                </a:extLst>
              </a:tr>
              <a:tr h="264715">
                <a:tc>
                  <a:txBody>
                    <a:bodyPr/>
                    <a:lstStyle/>
                    <a:p>
                      <a:pPr algn="l" fontAlgn="b"/>
                      <a:r>
                        <a:rPr lang="en-CA" sz="1100" b="0" i="0" u="none" strike="noStrike">
                          <a:solidFill>
                            <a:srgbClr val="000000"/>
                          </a:solidFill>
                          <a:effectLst/>
                          <a:latin typeface="Calibri" panose="020F0502020204030204" pitchFamily="34" charset="0"/>
                        </a:rPr>
                        <a:t>Pennsylvania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76.49387429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9577058"/>
                  </a:ext>
                </a:extLst>
              </a:tr>
              <a:tr h="264715">
                <a:tc>
                  <a:txBody>
                    <a:bodyPr/>
                    <a:lstStyle/>
                    <a:p>
                      <a:pPr algn="l" fontAlgn="b"/>
                      <a:r>
                        <a:rPr lang="en-CA" sz="1100" b="0" i="0" u="none" strike="noStrike">
                          <a:solidFill>
                            <a:srgbClr val="000000"/>
                          </a:solidFill>
                          <a:effectLst/>
                          <a:latin typeface="Calibri" panose="020F0502020204030204" pitchFamily="34" charset="0"/>
                        </a:rPr>
                        <a:t>South Carolina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73.32911865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10360"/>
                  </a:ext>
                </a:extLst>
              </a:tr>
              <a:tr h="264715">
                <a:tc>
                  <a:txBody>
                    <a:bodyPr/>
                    <a:lstStyle/>
                    <a:p>
                      <a:pPr algn="l" fontAlgn="b"/>
                      <a:r>
                        <a:rPr lang="en-CA" sz="1100" b="0" i="0" u="none" strike="noStrike">
                          <a:solidFill>
                            <a:srgbClr val="000000"/>
                          </a:solidFill>
                          <a:effectLst/>
                          <a:latin typeface="Calibri" panose="020F0502020204030204" pitchFamily="34" charset="0"/>
                        </a:rPr>
                        <a:t>New Jersey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72.43407118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491066"/>
                  </a:ext>
                </a:extLst>
              </a:tr>
              <a:tr h="264715">
                <a:tc>
                  <a:txBody>
                    <a:bodyPr/>
                    <a:lstStyle/>
                    <a:p>
                      <a:pPr algn="l" fontAlgn="b"/>
                      <a:r>
                        <a:rPr lang="en-CA" sz="1100" b="0" i="0" u="none" strike="noStrike">
                          <a:solidFill>
                            <a:srgbClr val="000000"/>
                          </a:solidFill>
                          <a:effectLst/>
                          <a:latin typeface="Calibri" panose="020F0502020204030204" pitchFamily="34" charset="0"/>
                        </a:rPr>
                        <a:t>Ohio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69.91977359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6763271"/>
                  </a:ext>
                </a:extLst>
              </a:tr>
              <a:tr h="264715">
                <a:tc>
                  <a:txBody>
                    <a:bodyPr/>
                    <a:lstStyle/>
                    <a:p>
                      <a:pPr algn="l" fontAlgn="b"/>
                      <a:r>
                        <a:rPr lang="en-CA" sz="1100" b="0" i="0" u="none" strike="noStrike">
                          <a:solidFill>
                            <a:srgbClr val="000000"/>
                          </a:solidFill>
                          <a:effectLst/>
                          <a:latin typeface="Calibri" panose="020F0502020204030204" pitchFamily="34" charset="0"/>
                        </a:rPr>
                        <a:t>New York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69.77467008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3686222"/>
                  </a:ext>
                </a:extLst>
              </a:tr>
              <a:tr h="264715">
                <a:tc>
                  <a:txBody>
                    <a:bodyPr/>
                    <a:lstStyle/>
                    <a:p>
                      <a:pPr algn="l" fontAlgn="b"/>
                      <a:r>
                        <a:rPr lang="en-CA" sz="1100" b="0" i="0" u="none" strike="noStrike">
                          <a:solidFill>
                            <a:srgbClr val="000000"/>
                          </a:solidFill>
                          <a:effectLst/>
                          <a:latin typeface="Calibri" panose="020F0502020204030204" pitchFamily="34" charset="0"/>
                        </a:rPr>
                        <a:t>Connecticut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67.26367526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0949601"/>
                  </a:ext>
                </a:extLst>
              </a:tr>
              <a:tr h="264715">
                <a:tc>
                  <a:txBody>
                    <a:bodyPr/>
                    <a:lstStyle/>
                    <a:p>
                      <a:pPr algn="l" fontAlgn="b"/>
                      <a:r>
                        <a:rPr lang="en-CA" sz="1100" b="0" i="0" u="none" strike="noStrike">
                          <a:solidFill>
                            <a:srgbClr val="000000"/>
                          </a:solidFill>
                          <a:effectLst/>
                          <a:latin typeface="Calibri" panose="020F0502020204030204" pitchFamily="34" charset="0"/>
                        </a:rPr>
                        <a:t>Rhode Island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63.76786221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322892"/>
                  </a:ext>
                </a:extLst>
              </a:tr>
              <a:tr h="264715">
                <a:tc>
                  <a:txBody>
                    <a:bodyPr/>
                    <a:lstStyle/>
                    <a:p>
                      <a:pPr algn="l" fontAlgn="b"/>
                      <a:r>
                        <a:rPr lang="en-CA" sz="1100" b="0" i="0" u="none" strike="noStrike" dirty="0">
                          <a:solidFill>
                            <a:srgbClr val="000000"/>
                          </a:solidFill>
                          <a:effectLst/>
                          <a:latin typeface="Calibri" panose="020F0502020204030204" pitchFamily="34" charset="0"/>
                        </a:rPr>
                        <a:t>Kentucky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62.29307933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8649341"/>
                  </a:ext>
                </a:extLst>
              </a:tr>
            </a:tbl>
          </a:graphicData>
        </a:graphic>
      </p:graphicFrame>
      <p:graphicFrame>
        <p:nvGraphicFramePr>
          <p:cNvPr id="9" name="Table 8">
            <a:extLst>
              <a:ext uri="{FF2B5EF4-FFF2-40B4-BE49-F238E27FC236}">
                <a16:creationId xmlns:a16="http://schemas.microsoft.com/office/drawing/2014/main" id="{2BA615CB-7345-007E-266D-E3417875B261}"/>
              </a:ext>
            </a:extLst>
          </p:cNvPr>
          <p:cNvGraphicFramePr>
            <a:graphicFrameLocks noGrp="1"/>
          </p:cNvGraphicFramePr>
          <p:nvPr>
            <p:extLst>
              <p:ext uri="{D42A27DB-BD31-4B8C-83A1-F6EECF244321}">
                <p14:modId xmlns:p14="http://schemas.microsoft.com/office/powerpoint/2010/main" val="1977016921"/>
              </p:ext>
            </p:extLst>
          </p:nvPr>
        </p:nvGraphicFramePr>
        <p:xfrm>
          <a:off x="6233475" y="2090434"/>
          <a:ext cx="5031949" cy="3908826"/>
        </p:xfrm>
        <a:graphic>
          <a:graphicData uri="http://schemas.openxmlformats.org/drawingml/2006/table">
            <a:tbl>
              <a:tblPr/>
              <a:tblGrid>
                <a:gridCol w="2257323">
                  <a:extLst>
                    <a:ext uri="{9D8B030D-6E8A-4147-A177-3AD203B41FA5}">
                      <a16:colId xmlns:a16="http://schemas.microsoft.com/office/drawing/2014/main" val="2737939976"/>
                    </a:ext>
                  </a:extLst>
                </a:gridCol>
                <a:gridCol w="2774626">
                  <a:extLst>
                    <a:ext uri="{9D8B030D-6E8A-4147-A177-3AD203B41FA5}">
                      <a16:colId xmlns:a16="http://schemas.microsoft.com/office/drawing/2014/main" val="344518536"/>
                    </a:ext>
                  </a:extLst>
                </a:gridCol>
              </a:tblGrid>
              <a:tr h="217157">
                <a:tc>
                  <a:txBody>
                    <a:bodyPr/>
                    <a:lstStyle/>
                    <a:p>
                      <a:pPr algn="l" fontAlgn="b"/>
                      <a:r>
                        <a:rPr lang="en-CA" sz="1100" b="1" i="0" u="none" strike="noStrike" dirty="0">
                          <a:solidFill>
                            <a:srgbClr val="000000"/>
                          </a:solidFill>
                          <a:effectLst/>
                          <a:latin typeface="Calibri" panose="020F0502020204030204" pitchFamily="34" charset="0"/>
                        </a:rPr>
                        <a:t>States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CA" sz="1100" b="1" i="0" u="none" strike="noStrike" dirty="0">
                          <a:solidFill>
                            <a:srgbClr val="000000"/>
                          </a:solidFill>
                          <a:effectLst/>
                          <a:latin typeface="Calibri" panose="020F0502020204030204" pitchFamily="34" charset="0"/>
                        </a:rPr>
                        <a:t>Total Percentage Savings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230627030"/>
                  </a:ext>
                </a:extLst>
              </a:tr>
              <a:tr h="217157">
                <a:tc>
                  <a:txBody>
                    <a:bodyPr/>
                    <a:lstStyle/>
                    <a:p>
                      <a:pPr algn="l" fontAlgn="b"/>
                      <a:r>
                        <a:rPr lang="en-CA" sz="1100" b="0" i="0" u="none" strike="noStrike" dirty="0">
                          <a:solidFill>
                            <a:srgbClr val="000000"/>
                          </a:solidFill>
                          <a:effectLst/>
                          <a:latin typeface="Calibri" panose="020F0502020204030204" pitchFamily="34" charset="0"/>
                        </a:rPr>
                        <a:t>Massachusetts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62.16046281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62948"/>
                  </a:ext>
                </a:extLst>
              </a:tr>
              <a:tr h="217157">
                <a:tc>
                  <a:txBody>
                    <a:bodyPr/>
                    <a:lstStyle/>
                    <a:p>
                      <a:pPr algn="l" fontAlgn="b"/>
                      <a:r>
                        <a:rPr lang="en-CA" sz="1100" b="0" i="0" u="none" strike="noStrike">
                          <a:solidFill>
                            <a:srgbClr val="000000"/>
                          </a:solidFill>
                          <a:effectLst/>
                          <a:latin typeface="Calibri" panose="020F0502020204030204" pitchFamily="34" charset="0"/>
                        </a:rPr>
                        <a:t>New Hampshire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61.3507673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95570"/>
                  </a:ext>
                </a:extLst>
              </a:tr>
              <a:tr h="217157">
                <a:tc>
                  <a:txBody>
                    <a:bodyPr/>
                    <a:lstStyle/>
                    <a:p>
                      <a:pPr algn="l" fontAlgn="b"/>
                      <a:r>
                        <a:rPr lang="en-CA" sz="1100" b="0" i="0" u="none" strike="noStrike" dirty="0">
                          <a:solidFill>
                            <a:srgbClr val="000000"/>
                          </a:solidFill>
                          <a:effectLst/>
                          <a:latin typeface="Calibri" panose="020F0502020204030204" pitchFamily="34" charset="0"/>
                        </a:rPr>
                        <a:t>Vermont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59.3108989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971384"/>
                  </a:ext>
                </a:extLst>
              </a:tr>
              <a:tr h="217157">
                <a:tc>
                  <a:txBody>
                    <a:bodyPr/>
                    <a:lstStyle/>
                    <a:p>
                      <a:pPr algn="l" fontAlgn="b"/>
                      <a:r>
                        <a:rPr lang="en-CA" sz="1100" b="0" i="0" u="none" strike="noStrike" dirty="0">
                          <a:solidFill>
                            <a:srgbClr val="000000"/>
                          </a:solidFill>
                          <a:effectLst/>
                          <a:latin typeface="Calibri" panose="020F0502020204030204" pitchFamily="34" charset="0"/>
                        </a:rPr>
                        <a:t>Maine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56.94207846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548058"/>
                  </a:ext>
                </a:extLst>
              </a:tr>
              <a:tr h="217157">
                <a:tc>
                  <a:txBody>
                    <a:bodyPr/>
                    <a:lstStyle/>
                    <a:p>
                      <a:pPr algn="l" fontAlgn="b"/>
                      <a:r>
                        <a:rPr lang="en-CA" sz="1100" b="0" i="0" u="none" strike="noStrike" dirty="0">
                          <a:solidFill>
                            <a:srgbClr val="000000"/>
                          </a:solidFill>
                          <a:effectLst/>
                          <a:latin typeface="Calibri" panose="020F0502020204030204" pitchFamily="34" charset="0"/>
                        </a:rPr>
                        <a:t>Michigan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55.41781373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3188394"/>
                  </a:ext>
                </a:extLst>
              </a:tr>
              <a:tr h="217157">
                <a:tc>
                  <a:txBody>
                    <a:bodyPr/>
                    <a:lstStyle/>
                    <a:p>
                      <a:pPr algn="l" fontAlgn="b"/>
                      <a:r>
                        <a:rPr lang="en-CA" sz="1100" b="0" i="0" u="none" strike="noStrike" dirty="0">
                          <a:solidFill>
                            <a:srgbClr val="000000"/>
                          </a:solidFill>
                          <a:effectLst/>
                          <a:latin typeface="Calibri" panose="020F0502020204030204" pitchFamily="34" charset="0"/>
                        </a:rPr>
                        <a:t>Georgia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53.28949761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569017"/>
                  </a:ext>
                </a:extLst>
              </a:tr>
              <a:tr h="217157">
                <a:tc>
                  <a:txBody>
                    <a:bodyPr/>
                    <a:lstStyle/>
                    <a:p>
                      <a:pPr algn="l" fontAlgn="b"/>
                      <a:r>
                        <a:rPr lang="en-CA" sz="1100" b="0" i="0" u="none" strike="noStrike" dirty="0">
                          <a:solidFill>
                            <a:srgbClr val="000000"/>
                          </a:solidFill>
                          <a:effectLst/>
                          <a:latin typeface="Calibri" panose="020F0502020204030204" pitchFamily="34" charset="0"/>
                        </a:rPr>
                        <a:t>Indiana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48.63447561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833535"/>
                  </a:ext>
                </a:extLst>
              </a:tr>
              <a:tr h="217157">
                <a:tc>
                  <a:txBody>
                    <a:bodyPr/>
                    <a:lstStyle/>
                    <a:p>
                      <a:pPr algn="l" fontAlgn="b"/>
                      <a:r>
                        <a:rPr lang="en-CA" sz="1100" b="0" i="0" u="none" strike="noStrike">
                          <a:solidFill>
                            <a:srgbClr val="000000"/>
                          </a:solidFill>
                          <a:effectLst/>
                          <a:latin typeface="Calibri" panose="020F0502020204030204" pitchFamily="34" charset="0"/>
                        </a:rPr>
                        <a:t>Tennessee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41.56635914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9092247"/>
                  </a:ext>
                </a:extLst>
              </a:tr>
              <a:tr h="217157">
                <a:tc>
                  <a:txBody>
                    <a:bodyPr/>
                    <a:lstStyle/>
                    <a:p>
                      <a:pPr algn="l" fontAlgn="b"/>
                      <a:r>
                        <a:rPr lang="en-CA" sz="1100" b="0" i="0" u="none" strike="noStrike" dirty="0">
                          <a:solidFill>
                            <a:srgbClr val="000000"/>
                          </a:solidFill>
                          <a:effectLst/>
                          <a:latin typeface="Calibri" panose="020F0502020204030204" pitchFamily="34" charset="0"/>
                        </a:rPr>
                        <a:t>Florida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31.17435779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5119287"/>
                  </a:ext>
                </a:extLst>
              </a:tr>
              <a:tr h="217157">
                <a:tc>
                  <a:txBody>
                    <a:bodyPr/>
                    <a:lstStyle/>
                    <a:p>
                      <a:pPr algn="l" fontAlgn="b"/>
                      <a:r>
                        <a:rPr lang="en-CA" sz="1100" b="0" i="0" u="none" strike="noStrike">
                          <a:solidFill>
                            <a:srgbClr val="000000"/>
                          </a:solidFill>
                          <a:effectLst/>
                          <a:latin typeface="Calibri" panose="020F0502020204030204" pitchFamily="34" charset="0"/>
                        </a:rPr>
                        <a:t>Illinois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30.89634863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911931"/>
                  </a:ext>
                </a:extLst>
              </a:tr>
              <a:tr h="217157">
                <a:tc>
                  <a:txBody>
                    <a:bodyPr/>
                    <a:lstStyle/>
                    <a:p>
                      <a:pPr algn="l" fontAlgn="b"/>
                      <a:r>
                        <a:rPr lang="en-CA" sz="1100" b="0" i="0" u="none" strike="noStrike">
                          <a:solidFill>
                            <a:srgbClr val="000000"/>
                          </a:solidFill>
                          <a:effectLst/>
                          <a:latin typeface="Calibri" panose="020F0502020204030204" pitchFamily="34" charset="0"/>
                        </a:rPr>
                        <a:t>Wisconsin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27.31223921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0825722"/>
                  </a:ext>
                </a:extLst>
              </a:tr>
              <a:tr h="217157">
                <a:tc>
                  <a:txBody>
                    <a:bodyPr/>
                    <a:lstStyle/>
                    <a:p>
                      <a:pPr algn="l" fontAlgn="b"/>
                      <a:r>
                        <a:rPr lang="en-CA" sz="1100" b="0" i="0" u="none" strike="noStrike" dirty="0">
                          <a:solidFill>
                            <a:srgbClr val="000000"/>
                          </a:solidFill>
                          <a:effectLst/>
                          <a:latin typeface="Calibri" panose="020F0502020204030204" pitchFamily="34" charset="0"/>
                        </a:rPr>
                        <a:t>Puerto Rico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25.53231284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9127873"/>
                  </a:ext>
                </a:extLst>
              </a:tr>
              <a:tr h="217157">
                <a:tc>
                  <a:txBody>
                    <a:bodyPr/>
                    <a:lstStyle/>
                    <a:p>
                      <a:pPr algn="l" fontAlgn="b"/>
                      <a:r>
                        <a:rPr lang="en-CA" sz="1100" b="0" i="0" u="none" strike="noStrike" dirty="0">
                          <a:solidFill>
                            <a:srgbClr val="000000"/>
                          </a:solidFill>
                          <a:effectLst/>
                          <a:latin typeface="Calibri" panose="020F0502020204030204" pitchFamily="34" charset="0"/>
                        </a:rPr>
                        <a:t>Alabama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19.61431094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4705645"/>
                  </a:ext>
                </a:extLst>
              </a:tr>
              <a:tr h="217157">
                <a:tc>
                  <a:txBody>
                    <a:bodyPr/>
                    <a:lstStyle/>
                    <a:p>
                      <a:pPr algn="l" fontAlgn="b"/>
                      <a:r>
                        <a:rPr lang="en-CA" sz="1100" b="0" i="0" u="none" strike="noStrike">
                          <a:solidFill>
                            <a:srgbClr val="000000"/>
                          </a:solidFill>
                          <a:effectLst/>
                          <a:latin typeface="Calibri" panose="020F0502020204030204" pitchFamily="34" charset="0"/>
                        </a:rPr>
                        <a:t>Louisiana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1.167209701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5283155"/>
                  </a:ext>
                </a:extLst>
              </a:tr>
              <a:tr h="217157">
                <a:tc>
                  <a:txBody>
                    <a:bodyPr/>
                    <a:lstStyle/>
                    <a:p>
                      <a:pPr algn="l" fontAlgn="b"/>
                      <a:r>
                        <a:rPr lang="en-CA" sz="1100" b="0" i="0" u="none" strike="noStrike" dirty="0">
                          <a:solidFill>
                            <a:srgbClr val="000000"/>
                          </a:solidFill>
                          <a:effectLst/>
                          <a:latin typeface="Calibri" panose="020F0502020204030204" pitchFamily="34" charset="0"/>
                        </a:rPr>
                        <a:t>Iowa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0.429610196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5318617"/>
                  </a:ext>
                </a:extLst>
              </a:tr>
              <a:tr h="217157">
                <a:tc>
                  <a:txBody>
                    <a:bodyPr/>
                    <a:lstStyle/>
                    <a:p>
                      <a:pPr algn="l" fontAlgn="b"/>
                      <a:r>
                        <a:rPr lang="en-CA" sz="1100" b="0" i="0" u="none" strike="noStrike">
                          <a:solidFill>
                            <a:srgbClr val="000000"/>
                          </a:solidFill>
                          <a:effectLst/>
                          <a:latin typeface="Calibri" panose="020F0502020204030204" pitchFamily="34" charset="0"/>
                        </a:rPr>
                        <a:t>Minnesota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0.428232667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5473702"/>
                  </a:ext>
                </a:extLst>
              </a:tr>
              <a:tr h="217157">
                <a:tc>
                  <a:txBody>
                    <a:bodyPr/>
                    <a:lstStyle/>
                    <a:p>
                      <a:pPr algn="l" fontAlgn="b"/>
                      <a:r>
                        <a:rPr lang="en-CA" sz="1100" b="1" i="0" u="none" strike="noStrike" dirty="0">
                          <a:solidFill>
                            <a:srgbClr val="000000"/>
                          </a:solidFill>
                          <a:effectLst/>
                          <a:latin typeface="Calibri" panose="020F0502020204030204" pitchFamily="34" charset="0"/>
                        </a:rPr>
                        <a:t>Total savings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64.74703147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832822"/>
                  </a:ext>
                </a:extLst>
              </a:tr>
            </a:tbl>
          </a:graphicData>
        </a:graphic>
      </p:graphicFrame>
    </p:spTree>
    <p:extLst>
      <p:ext uri="{BB962C8B-B14F-4D97-AF65-F5344CB8AC3E}">
        <p14:creationId xmlns:p14="http://schemas.microsoft.com/office/powerpoint/2010/main" val="646462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2434</TotalTime>
  <Words>451</Words>
  <Application>Microsoft Office PowerPoint</Application>
  <PresentationFormat>Widescreen</PresentationFormat>
  <Paragraphs>85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Gabriola</vt:lpstr>
      <vt:lpstr>Office Theme</vt:lpstr>
      <vt:lpstr>Optimal warehouse location</vt:lpstr>
      <vt:lpstr>Here is the visual map after geocoding the coordinates of customer delivery locations. The darker the blue points are the higher the number of orders. We can see the east coast has considerable larger of volume of orders. </vt:lpstr>
      <vt:lpstr>Using the data with coordinates, and setting K=2 to get two centroids that minimize the transport distances, the K-mean clustering algorithm has selected to build the two warehouses in Dallas, TX and Roanoke, VA. Already having Dallas, TX as our first warehouse location we can conclude that our other best warehouse location is Roanoke, VA. </vt:lpstr>
      <vt:lpstr>Why is it the new best location?   We make a significant percentage of savings through reduction in shipping cost to other serving locations, in 30 states, shown in the table by choosing the new location at Roanoke, VA.  In total we reduce the shipping cost by 64.74% compared to our original location Dallas, TX.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warehouse location</dc:title>
  <dc:creator>Hree Farhat</dc:creator>
  <cp:lastModifiedBy>Hree Farhat</cp:lastModifiedBy>
  <cp:revision>10</cp:revision>
  <dcterms:created xsi:type="dcterms:W3CDTF">2022-06-26T00:11:31Z</dcterms:created>
  <dcterms:modified xsi:type="dcterms:W3CDTF">2022-06-27T16:45:32Z</dcterms:modified>
</cp:coreProperties>
</file>