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82B14-668D-41D9-ADCB-F9324359D75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409331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82B14-668D-41D9-ADCB-F9324359D75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136630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82B14-668D-41D9-ADCB-F9324359D75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97765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82B14-668D-41D9-ADCB-F9324359D75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AFA59-3C1F-42EF-9499-670ECA5A075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2998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82B14-668D-41D9-ADCB-F9324359D75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3864592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882B14-668D-41D9-ADCB-F9324359D75A}"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2666712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882B14-668D-41D9-ADCB-F9324359D75A}"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2367974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82B14-668D-41D9-ADCB-F9324359D75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70581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82B14-668D-41D9-ADCB-F9324359D75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2466219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DA4E-ED4D-0115-64D0-7FC2FB1E3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25CFE-A02C-4479-117F-78FF8DDB75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CF183-552D-99F3-EFBA-9D9BB8FA130C}"/>
              </a:ext>
            </a:extLst>
          </p:cNvPr>
          <p:cNvSpPr>
            <a:spLocks noGrp="1"/>
          </p:cNvSpPr>
          <p:nvPr>
            <p:ph type="dt" sz="half" idx="10"/>
          </p:nvPr>
        </p:nvSpPr>
        <p:spPr/>
        <p:txBody>
          <a:bodyPr/>
          <a:lstStyle/>
          <a:p>
            <a:fld id="{0E882B14-668D-41D9-ADCB-F9324359D75A}" type="datetimeFigureOut">
              <a:rPr lang="en-US" smtClean="0"/>
              <a:t>8/28/2022</a:t>
            </a:fld>
            <a:endParaRPr lang="en-US"/>
          </a:p>
        </p:txBody>
      </p:sp>
      <p:sp>
        <p:nvSpPr>
          <p:cNvPr id="5" name="Footer Placeholder 4">
            <a:extLst>
              <a:ext uri="{FF2B5EF4-FFF2-40B4-BE49-F238E27FC236}">
                <a16:creationId xmlns:a16="http://schemas.microsoft.com/office/drawing/2014/main" id="{8B9F100F-CD72-2AFB-220B-FC45E6729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4A3A-AED1-DB09-D929-0A6FC1F4F513}"/>
              </a:ext>
            </a:extLst>
          </p:cNvPr>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3344406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F3B8-A4F4-7D8A-778B-FDA0D5A65D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6469CA-707B-572E-DB34-D157E76B1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208F20-7301-7C8D-930F-879298F0B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FC6AE2-D30C-4870-94EA-E89217480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47FB2E-7AA6-8DD1-B0F0-D24A3339E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8ECD01-FB1E-8278-8318-124FC67415C5}"/>
              </a:ext>
            </a:extLst>
          </p:cNvPr>
          <p:cNvSpPr>
            <a:spLocks noGrp="1"/>
          </p:cNvSpPr>
          <p:nvPr>
            <p:ph type="dt" sz="half" idx="10"/>
          </p:nvPr>
        </p:nvSpPr>
        <p:spPr/>
        <p:txBody>
          <a:bodyPr/>
          <a:lstStyle/>
          <a:p>
            <a:fld id="{0E882B14-668D-41D9-ADCB-F9324359D75A}" type="datetimeFigureOut">
              <a:rPr lang="en-US" smtClean="0"/>
              <a:t>8/28/2022</a:t>
            </a:fld>
            <a:endParaRPr lang="en-US"/>
          </a:p>
        </p:txBody>
      </p:sp>
      <p:sp>
        <p:nvSpPr>
          <p:cNvPr id="8" name="Footer Placeholder 7">
            <a:extLst>
              <a:ext uri="{FF2B5EF4-FFF2-40B4-BE49-F238E27FC236}">
                <a16:creationId xmlns:a16="http://schemas.microsoft.com/office/drawing/2014/main" id="{19817757-2146-A7DA-F272-94D9D4A68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91BB3E-4062-D292-A588-E41EFE302BFA}"/>
              </a:ext>
            </a:extLst>
          </p:cNvPr>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254762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82B14-668D-41D9-ADCB-F9324359D75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1043107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1C1D-B266-4EF5-F32C-A87CB51F3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EDAF5C-3A02-FE74-24CB-B7E8838A1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5A04AB-616E-2619-77F3-9EE247459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4CFA3-69C6-9625-4B3B-B78517C1AC77}"/>
              </a:ext>
            </a:extLst>
          </p:cNvPr>
          <p:cNvSpPr>
            <a:spLocks noGrp="1"/>
          </p:cNvSpPr>
          <p:nvPr>
            <p:ph type="dt" sz="half" idx="10"/>
          </p:nvPr>
        </p:nvSpPr>
        <p:spPr/>
        <p:txBody>
          <a:bodyPr/>
          <a:lstStyle/>
          <a:p>
            <a:fld id="{0E882B14-668D-41D9-ADCB-F9324359D75A}" type="datetimeFigureOut">
              <a:rPr lang="en-US" smtClean="0"/>
              <a:t>8/28/2022</a:t>
            </a:fld>
            <a:endParaRPr lang="en-US"/>
          </a:p>
        </p:txBody>
      </p:sp>
      <p:sp>
        <p:nvSpPr>
          <p:cNvPr id="6" name="Footer Placeholder 5">
            <a:extLst>
              <a:ext uri="{FF2B5EF4-FFF2-40B4-BE49-F238E27FC236}">
                <a16:creationId xmlns:a16="http://schemas.microsoft.com/office/drawing/2014/main" id="{5B3D1B33-F2A2-2CED-FB40-B63EC1568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1471F-B87B-4E87-FFCF-E19C842BB98E}"/>
              </a:ext>
            </a:extLst>
          </p:cNvPr>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346446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82B14-668D-41D9-ADCB-F9324359D75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14920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82B14-668D-41D9-ADCB-F9324359D75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347324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82B14-668D-41D9-ADCB-F9324359D75A}" type="datetimeFigureOut">
              <a:rPr lang="en-US" smtClean="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3039954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82B14-668D-41D9-ADCB-F9324359D75A}"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166875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E882B14-668D-41D9-ADCB-F9324359D75A}" type="datetimeFigureOut">
              <a:rPr lang="en-US" smtClean="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123639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82B14-668D-41D9-ADCB-F9324359D75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20668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82B14-668D-41D9-ADCB-F9324359D75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AFA59-3C1F-42EF-9499-670ECA5A0755}" type="slidenum">
              <a:rPr lang="en-US" smtClean="0"/>
              <a:t>‹#›</a:t>
            </a:fld>
            <a:endParaRPr lang="en-US"/>
          </a:p>
        </p:txBody>
      </p:sp>
    </p:spTree>
    <p:extLst>
      <p:ext uri="{BB962C8B-B14F-4D97-AF65-F5344CB8AC3E}">
        <p14:creationId xmlns:p14="http://schemas.microsoft.com/office/powerpoint/2010/main" val="391695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E882B14-668D-41D9-ADCB-F9324359D75A}" type="datetimeFigureOut">
              <a:rPr lang="en-US" smtClean="0"/>
              <a:t>8/28/2022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07AFA59-3C1F-42EF-9499-670ECA5A0755}" type="slidenum">
              <a:rPr lang="en-US" smtClean="0"/>
              <a:t>‹#›</a:t>
            </a:fld>
            <a:endParaRPr lang="en-US"/>
          </a:p>
        </p:txBody>
      </p:sp>
    </p:spTree>
    <p:extLst>
      <p:ext uri="{BB962C8B-B14F-4D97-AF65-F5344CB8AC3E}">
        <p14:creationId xmlns:p14="http://schemas.microsoft.com/office/powerpoint/2010/main" val="118461924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BD9-CEB3-59AB-1D28-2F5E89D8087E}"/>
              </a:ext>
            </a:extLst>
          </p:cNvPr>
          <p:cNvSpPr>
            <a:spLocks noGrp="1"/>
          </p:cNvSpPr>
          <p:nvPr>
            <p:ph type="title"/>
          </p:nvPr>
        </p:nvSpPr>
        <p:spPr>
          <a:xfrm>
            <a:off x="831850" y="191911"/>
            <a:ext cx="10515600" cy="1117600"/>
          </a:xfrm>
        </p:spPr>
        <p:txBody>
          <a:bodyPr>
            <a:normAutofit/>
          </a:bodyPr>
          <a:lstStyle/>
          <a:p>
            <a:r>
              <a:rPr lang="en-US" dirty="0"/>
              <a:t>CAR PRICE PREDICTION</a:t>
            </a:r>
          </a:p>
        </p:txBody>
      </p:sp>
      <p:sp>
        <p:nvSpPr>
          <p:cNvPr id="3" name="Text Placeholder 2">
            <a:extLst>
              <a:ext uri="{FF2B5EF4-FFF2-40B4-BE49-F238E27FC236}">
                <a16:creationId xmlns:a16="http://schemas.microsoft.com/office/drawing/2014/main" id="{CE17C7D5-521B-111A-1904-3ED8ECF596D3}"/>
              </a:ext>
            </a:extLst>
          </p:cNvPr>
          <p:cNvSpPr>
            <a:spLocks noGrp="1"/>
          </p:cNvSpPr>
          <p:nvPr>
            <p:ph type="body" idx="1"/>
          </p:nvPr>
        </p:nvSpPr>
        <p:spPr>
          <a:xfrm>
            <a:off x="831850" y="5542844"/>
            <a:ext cx="10515600" cy="546806"/>
          </a:xfrm>
        </p:spPr>
        <p:txBody>
          <a:bodyPr/>
          <a:lstStyle/>
          <a:p>
            <a:r>
              <a:rPr lang="en-US" dirty="0">
                <a:solidFill>
                  <a:schemeClr val="tx1"/>
                </a:solidFill>
              </a:rPr>
              <a:t>Submitted by: </a:t>
            </a:r>
            <a:r>
              <a:rPr lang="en-US" dirty="0" err="1">
                <a:solidFill>
                  <a:schemeClr val="tx1"/>
                </a:solidFill>
              </a:rPr>
              <a:t>Harneet</a:t>
            </a:r>
            <a:r>
              <a:rPr lang="en-US" dirty="0">
                <a:solidFill>
                  <a:schemeClr val="tx1"/>
                </a:solidFill>
              </a:rPr>
              <a:t> Kaur </a:t>
            </a:r>
            <a:r>
              <a:rPr lang="en-US" dirty="0" err="1">
                <a:solidFill>
                  <a:schemeClr val="tx1"/>
                </a:solidFill>
              </a:rPr>
              <a:t>rehsi</a:t>
            </a:r>
            <a:r>
              <a:rPr lang="en-US" dirty="0">
                <a:solidFill>
                  <a:schemeClr val="tx1"/>
                </a:solidFill>
              </a:rPr>
              <a:t> </a:t>
            </a:r>
          </a:p>
        </p:txBody>
      </p:sp>
    </p:spTree>
    <p:extLst>
      <p:ext uri="{BB962C8B-B14F-4D97-AF65-F5344CB8AC3E}">
        <p14:creationId xmlns:p14="http://schemas.microsoft.com/office/powerpoint/2010/main" val="333160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8F419D-A59D-EB17-530A-5EA72572A3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61351" y="1760745"/>
            <a:ext cx="5015873" cy="3326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98B4A53-CC8A-8060-EF48-D86290315376}"/>
              </a:ext>
            </a:extLst>
          </p:cNvPr>
          <p:cNvSpPr>
            <a:spLocks noGrp="1"/>
          </p:cNvSpPr>
          <p:nvPr>
            <p:ph type="body" sz="half" idx="2"/>
          </p:nvPr>
        </p:nvSpPr>
        <p:spPr>
          <a:xfrm>
            <a:off x="839788" y="2057400"/>
            <a:ext cx="3932237" cy="1600200"/>
          </a:xfrm>
        </p:spPr>
        <p:txBody>
          <a:bodyPr/>
          <a:lstStyle/>
          <a:p>
            <a:r>
              <a:rPr lang="en-US" dirty="0"/>
              <a:t>I have used a count-plot here </a:t>
            </a:r>
            <a:r>
              <a:rPr lang="en-US" dirty="0" err="1"/>
              <a:t>Here</a:t>
            </a:r>
            <a:r>
              <a:rPr lang="en-US" dirty="0"/>
              <a:t> it is shown that most bought and sold car type are manual not automatic. People prefer more manual cars as compared to automatic</a:t>
            </a:r>
          </a:p>
        </p:txBody>
      </p:sp>
    </p:spTree>
    <p:extLst>
      <p:ext uri="{BB962C8B-B14F-4D97-AF65-F5344CB8AC3E}">
        <p14:creationId xmlns:p14="http://schemas.microsoft.com/office/powerpoint/2010/main" val="406267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9067-0E66-7129-4EFA-2BC48D6E4382}"/>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7F9B703D-2BB9-6BB1-BC46-1BDF6B1A62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12497" y="987425"/>
            <a:ext cx="5113582" cy="4873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804B1E7B-CB82-4411-8845-0CACE5890610}"/>
              </a:ext>
            </a:extLst>
          </p:cNvPr>
          <p:cNvSpPr>
            <a:spLocks noGrp="1"/>
          </p:cNvSpPr>
          <p:nvPr>
            <p:ph type="body" sz="half" idx="2"/>
          </p:nvPr>
        </p:nvSpPr>
        <p:spPr/>
        <p:txBody>
          <a:bodyPr/>
          <a:lstStyle/>
          <a:p>
            <a:r>
              <a:rPr lang="en-US" dirty="0"/>
              <a:t>This Count-plot represents all the numbers of cars manufactured in that particular year We can see that the highest car manufacturing year is 2019 And the least manufacturing year is 2010 </a:t>
            </a:r>
          </a:p>
        </p:txBody>
      </p:sp>
    </p:spTree>
    <p:extLst>
      <p:ext uri="{BB962C8B-B14F-4D97-AF65-F5344CB8AC3E}">
        <p14:creationId xmlns:p14="http://schemas.microsoft.com/office/powerpoint/2010/main" val="371803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ABF2-D032-8112-C1CD-63D4D173E8E8}"/>
              </a:ext>
            </a:extLst>
          </p:cNvPr>
          <p:cNvSpPr>
            <a:spLocks noGrp="1"/>
          </p:cNvSpPr>
          <p:nvPr>
            <p:ph type="title"/>
          </p:nvPr>
        </p:nvSpPr>
        <p:spPr/>
        <p:txBody>
          <a:bodyPr/>
          <a:lstStyle/>
          <a:p>
            <a:endParaRPr lang="en-US"/>
          </a:p>
        </p:txBody>
      </p:sp>
      <p:pic>
        <p:nvPicPr>
          <p:cNvPr id="4098" name="Picture 2">
            <a:extLst>
              <a:ext uri="{FF2B5EF4-FFF2-40B4-BE49-F238E27FC236}">
                <a16:creationId xmlns:a16="http://schemas.microsoft.com/office/drawing/2014/main" id="{2CC5BDF4-76BD-5460-5B92-044C84759D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043" y="1760744"/>
            <a:ext cx="5926667" cy="3601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AB1BFB9-4ED3-A885-A153-B80BBB8FB75D}"/>
              </a:ext>
            </a:extLst>
          </p:cNvPr>
          <p:cNvSpPr>
            <a:spLocks noGrp="1"/>
          </p:cNvSpPr>
          <p:nvPr>
            <p:ph type="body" sz="half" idx="2"/>
          </p:nvPr>
        </p:nvSpPr>
        <p:spPr/>
        <p:txBody>
          <a:bodyPr/>
          <a:lstStyle/>
          <a:p>
            <a:r>
              <a:rPr lang="en-US" dirty="0"/>
              <a:t>Here I have used a swarm plot for understanding the relationship between manufacturing year and car type As we can see in 2010 Manual car types were mostly used or build As the year increases the manufacturing or use of Automatic cars increases In 2022 both Manual and Automatic are equally manufactured as well as used</a:t>
            </a:r>
          </a:p>
        </p:txBody>
      </p:sp>
    </p:spTree>
    <p:extLst>
      <p:ext uri="{BB962C8B-B14F-4D97-AF65-F5344CB8AC3E}">
        <p14:creationId xmlns:p14="http://schemas.microsoft.com/office/powerpoint/2010/main" val="261972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C593-D6F0-C18A-8BB7-56B5CF7482D5}"/>
              </a:ext>
            </a:extLst>
          </p:cNvPr>
          <p:cNvSpPr>
            <a:spLocks noGrp="1"/>
          </p:cNvSpPr>
          <p:nvPr>
            <p:ph type="title"/>
          </p:nvPr>
        </p:nvSpPr>
        <p:spPr/>
        <p:txBody>
          <a:bodyPr/>
          <a:lstStyle/>
          <a:p>
            <a:endParaRPr lang="en-US"/>
          </a:p>
        </p:txBody>
      </p:sp>
      <p:pic>
        <p:nvPicPr>
          <p:cNvPr id="5122" name="Picture 2">
            <a:extLst>
              <a:ext uri="{FF2B5EF4-FFF2-40B4-BE49-F238E27FC236}">
                <a16:creationId xmlns:a16="http://schemas.microsoft.com/office/drawing/2014/main" id="{6C53303B-AE74-3B34-F18E-FDD6E832EF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34367" y="1189317"/>
            <a:ext cx="4469841" cy="446984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2F0C1879-34F1-0E8B-15A6-A2E26E7BE015}"/>
              </a:ext>
            </a:extLst>
          </p:cNvPr>
          <p:cNvSpPr>
            <a:spLocks noGrp="1"/>
          </p:cNvSpPr>
          <p:nvPr>
            <p:ph type="body" sz="half" idx="2"/>
          </p:nvPr>
        </p:nvSpPr>
        <p:spPr/>
        <p:txBody>
          <a:bodyPr/>
          <a:lstStyle/>
          <a:p>
            <a:r>
              <a:rPr lang="en-US" dirty="0"/>
              <a:t>Here I have used a cat plot for understanding the relationship between manufacturing year and Fuel type: Here: 0 = Petrol 1 = Diesel 2 = </a:t>
            </a:r>
            <a:r>
              <a:rPr lang="en-US" dirty="0" err="1"/>
              <a:t>Petrol+cng</a:t>
            </a:r>
            <a:endParaRPr lang="en-US" dirty="0"/>
          </a:p>
        </p:txBody>
      </p:sp>
    </p:spTree>
    <p:extLst>
      <p:ext uri="{BB962C8B-B14F-4D97-AF65-F5344CB8AC3E}">
        <p14:creationId xmlns:p14="http://schemas.microsoft.com/office/powerpoint/2010/main" val="180379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A662-5A69-A113-DBBC-719499AFD5A1}"/>
              </a:ext>
            </a:extLst>
          </p:cNvPr>
          <p:cNvSpPr>
            <a:spLocks noGrp="1"/>
          </p:cNvSpPr>
          <p:nvPr>
            <p:ph type="title"/>
          </p:nvPr>
        </p:nvSpPr>
        <p:spPr/>
        <p:txBody>
          <a:bodyPr/>
          <a:lstStyle/>
          <a:p>
            <a:endParaRPr lang="en-US"/>
          </a:p>
        </p:txBody>
      </p:sp>
      <p:pic>
        <p:nvPicPr>
          <p:cNvPr id="6146" name="Picture 2">
            <a:extLst>
              <a:ext uri="{FF2B5EF4-FFF2-40B4-BE49-F238E27FC236}">
                <a16:creationId xmlns:a16="http://schemas.microsoft.com/office/drawing/2014/main" id="{0A930B88-B3EB-C30C-D14A-593820BC05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61351" y="1760745"/>
            <a:ext cx="5015873" cy="3326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0F21CB5B-8ECD-A1EE-7717-ED4BE27A934C}"/>
              </a:ext>
            </a:extLst>
          </p:cNvPr>
          <p:cNvSpPr>
            <a:spLocks noGrp="1"/>
          </p:cNvSpPr>
          <p:nvPr>
            <p:ph type="body" sz="half" idx="2"/>
          </p:nvPr>
        </p:nvSpPr>
        <p:spPr/>
        <p:txBody>
          <a:bodyPr/>
          <a:lstStyle/>
          <a:p>
            <a:r>
              <a:rPr lang="en-US" dirty="0"/>
              <a:t>Here I have used Count plot to check the relationship between Car type and Fuel type</a:t>
            </a:r>
          </a:p>
        </p:txBody>
      </p:sp>
    </p:spTree>
    <p:extLst>
      <p:ext uri="{BB962C8B-B14F-4D97-AF65-F5344CB8AC3E}">
        <p14:creationId xmlns:p14="http://schemas.microsoft.com/office/powerpoint/2010/main" val="396437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191A-5713-B3BC-5913-813BB5E3FF38}"/>
              </a:ext>
            </a:extLst>
          </p:cNvPr>
          <p:cNvSpPr>
            <a:spLocks noGrp="1"/>
          </p:cNvSpPr>
          <p:nvPr>
            <p:ph type="title"/>
          </p:nvPr>
        </p:nvSpPr>
        <p:spPr>
          <a:xfrm>
            <a:off x="838200" y="169333"/>
            <a:ext cx="10515600" cy="1196623"/>
          </a:xfrm>
        </p:spPr>
        <p:txBody>
          <a:bodyPr>
            <a:normAutofit/>
          </a:bodyPr>
          <a:lstStyle/>
          <a:p>
            <a:r>
              <a:rPr lang="en-US" dirty="0"/>
              <a:t>Used heatmap for checking the multicollinearity </a:t>
            </a:r>
          </a:p>
        </p:txBody>
      </p:sp>
      <p:pic>
        <p:nvPicPr>
          <p:cNvPr id="7170" name="Picture 2">
            <a:extLst>
              <a:ext uri="{FF2B5EF4-FFF2-40B4-BE49-F238E27FC236}">
                <a16:creationId xmlns:a16="http://schemas.microsoft.com/office/drawing/2014/main" id="{9D6E3BFB-F321-EEA1-2235-EE9D3AFD36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3289" y="1690688"/>
            <a:ext cx="7574844"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5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4AA7-EB1A-F4D0-2E9C-8811FA6DBDE4}"/>
              </a:ext>
            </a:extLst>
          </p:cNvPr>
          <p:cNvSpPr>
            <a:spLocks noGrp="1"/>
          </p:cNvSpPr>
          <p:nvPr>
            <p:ph type="title"/>
          </p:nvPr>
        </p:nvSpPr>
        <p:spPr/>
        <p:txBody>
          <a:bodyPr/>
          <a:lstStyle/>
          <a:p>
            <a:r>
              <a:rPr lang="en-US" dirty="0"/>
              <a:t>Used Boxplot for checking the outliers </a:t>
            </a:r>
          </a:p>
        </p:txBody>
      </p:sp>
      <p:pic>
        <p:nvPicPr>
          <p:cNvPr id="8194" name="Picture 2">
            <a:extLst>
              <a:ext uri="{FF2B5EF4-FFF2-40B4-BE49-F238E27FC236}">
                <a16:creationId xmlns:a16="http://schemas.microsoft.com/office/drawing/2014/main" id="{3ED599A4-7A70-8D0E-D71B-2AF92E73E4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4313" y="1952978"/>
            <a:ext cx="8060266" cy="477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7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B421-97CF-9097-EB28-E5978D593B81}"/>
              </a:ext>
            </a:extLst>
          </p:cNvPr>
          <p:cNvSpPr>
            <a:spLocks noGrp="1"/>
          </p:cNvSpPr>
          <p:nvPr>
            <p:ph type="title"/>
          </p:nvPr>
        </p:nvSpPr>
        <p:spPr/>
        <p:txBody>
          <a:bodyPr/>
          <a:lstStyle/>
          <a:p>
            <a:r>
              <a:rPr lang="en-US" dirty="0" err="1"/>
              <a:t>Dist</a:t>
            </a:r>
            <a:r>
              <a:rPr lang="en-US" dirty="0"/>
              <a:t>-plot of features</a:t>
            </a:r>
          </a:p>
        </p:txBody>
      </p:sp>
      <p:pic>
        <p:nvPicPr>
          <p:cNvPr id="9218" name="Picture 2">
            <a:extLst>
              <a:ext uri="{FF2B5EF4-FFF2-40B4-BE49-F238E27FC236}">
                <a16:creationId xmlns:a16="http://schemas.microsoft.com/office/drawing/2014/main" id="{3284DD52-E2A0-72F3-AFFB-6F2EC61100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2667" y="1825625"/>
            <a:ext cx="8060266"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439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EF24-FFC3-3538-BB3B-AAAF8675882E}"/>
              </a:ext>
            </a:extLst>
          </p:cNvPr>
          <p:cNvSpPr>
            <a:spLocks noGrp="1"/>
          </p:cNvSpPr>
          <p:nvPr>
            <p:ph type="title"/>
          </p:nvPr>
        </p:nvSpPr>
        <p:spPr/>
        <p:txBody>
          <a:bodyPr/>
          <a:lstStyle/>
          <a:p>
            <a:r>
              <a:rPr lang="en-US" dirty="0"/>
              <a:t>Interpretation of the Results:</a:t>
            </a:r>
          </a:p>
        </p:txBody>
      </p:sp>
      <p:sp>
        <p:nvSpPr>
          <p:cNvPr id="3" name="Content Placeholder 2">
            <a:extLst>
              <a:ext uri="{FF2B5EF4-FFF2-40B4-BE49-F238E27FC236}">
                <a16:creationId xmlns:a16="http://schemas.microsoft.com/office/drawing/2014/main" id="{61D12B57-6E44-8685-1C8B-B4C72BF9A156}"/>
              </a:ext>
            </a:extLst>
          </p:cNvPr>
          <p:cNvSpPr>
            <a:spLocks noGrp="1"/>
          </p:cNvSpPr>
          <p:nvPr>
            <p:ph idx="1"/>
          </p:nvPr>
        </p:nvSpPr>
        <p:spPr/>
        <p:txBody>
          <a:bodyPr>
            <a:normAutofit fontScale="85000" lnSpcReduction="10000"/>
          </a:bodyPr>
          <a:lstStyle/>
          <a:p>
            <a:r>
              <a:rPr lang="en-US" dirty="0"/>
              <a:t>After visualizing the data I have concluded that 2019 is the most manufactured year as the highest number of cars were manufactured in this year and 2010 is the least manufactured year as the lowest number of cars were manufactured in this year. Petrol is the most used fuel type in cars and People prefer more Manual cars as cared to Automatic cars. In 2010 people prefer Manual cars but as the year passed people start to use both Manual and Automatic cars both equally. After using preprocessing methods to convert the data or encode the data and scale the data so that our machine learning model will understand the data properly. The model that I have built “100” accuracy rate. I have tried different machine learning models the accuracy rate is the same in all the models. For checking the model is not overfitted I used cross-validation the result came out that the model is not overfitted</a:t>
            </a:r>
          </a:p>
        </p:txBody>
      </p:sp>
    </p:spTree>
    <p:extLst>
      <p:ext uri="{BB962C8B-B14F-4D97-AF65-F5344CB8AC3E}">
        <p14:creationId xmlns:p14="http://schemas.microsoft.com/office/powerpoint/2010/main" val="3473412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7969-68C9-9036-D795-47AA8BC07A12}"/>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2D046AF-5C5C-E382-CB81-A8A92E40E4AF}"/>
              </a:ext>
            </a:extLst>
          </p:cNvPr>
          <p:cNvSpPr>
            <a:spLocks noGrp="1"/>
          </p:cNvSpPr>
          <p:nvPr>
            <p:ph type="body" idx="1"/>
          </p:nvPr>
        </p:nvSpPr>
        <p:spPr/>
        <p:txBody>
          <a:bodyPr>
            <a:normAutofit fontScale="92500" lnSpcReduction="10000"/>
          </a:bodyPr>
          <a:lstStyle/>
          <a:p>
            <a:r>
              <a:rPr lang="en-US" dirty="0"/>
              <a:t>Key Findings and Conclusions of the Study: </a:t>
            </a:r>
          </a:p>
        </p:txBody>
      </p:sp>
      <p:sp>
        <p:nvSpPr>
          <p:cNvPr id="4" name="Content Placeholder 3">
            <a:extLst>
              <a:ext uri="{FF2B5EF4-FFF2-40B4-BE49-F238E27FC236}">
                <a16:creationId xmlns:a16="http://schemas.microsoft.com/office/drawing/2014/main" id="{8EA174E0-348F-E534-AD0B-1005D51B8012}"/>
              </a:ext>
            </a:extLst>
          </p:cNvPr>
          <p:cNvSpPr>
            <a:spLocks noGrp="1"/>
          </p:cNvSpPr>
          <p:nvPr>
            <p:ph sz="half" idx="2"/>
          </p:nvPr>
        </p:nvSpPr>
        <p:spPr>
          <a:xfrm>
            <a:off x="451556" y="2619022"/>
            <a:ext cx="5023555" cy="4238977"/>
          </a:xfrm>
        </p:spPr>
        <p:txBody>
          <a:bodyPr>
            <a:normAutofit fontScale="70000" lnSpcReduction="20000"/>
          </a:bodyPr>
          <a:lstStyle/>
          <a:p>
            <a:r>
              <a:rPr lang="en-US" dirty="0"/>
              <a:t>After visualizing the data I have concluded that 2019 is the most manufactured year as the highest number of cars were manufactured in this year and 2010 is the least manufactured year as the lowest number of cars were manufactured in this year. Petrol is the most used fuel type in cars and People prefer more Manual cars as cared to Automatic cars. In 2010 people prefer Manual cars but as the year passed people start to use both Manual and Automatic cars both equally. After using preprocessing methods to convert the data or encode the data and scale the data so that our machine learning model will understand the data properly. The model that I have built “100” accuracy rate. I have tried different machine learning models the accuracy rate is the same in all the models. For checking the model is not overfitted I used cross-validation the result came out that the model is not overfitted.</a:t>
            </a:r>
          </a:p>
        </p:txBody>
      </p:sp>
      <p:sp>
        <p:nvSpPr>
          <p:cNvPr id="5" name="Text Placeholder 4">
            <a:extLst>
              <a:ext uri="{FF2B5EF4-FFF2-40B4-BE49-F238E27FC236}">
                <a16:creationId xmlns:a16="http://schemas.microsoft.com/office/drawing/2014/main" id="{9576010D-CEA0-9324-0786-BECE46D178F4}"/>
              </a:ext>
            </a:extLst>
          </p:cNvPr>
          <p:cNvSpPr>
            <a:spLocks noGrp="1"/>
          </p:cNvSpPr>
          <p:nvPr>
            <p:ph type="body" sz="quarter" idx="3"/>
          </p:nvPr>
        </p:nvSpPr>
        <p:spPr/>
        <p:txBody>
          <a:bodyPr>
            <a:normAutofit fontScale="92500" lnSpcReduction="10000"/>
          </a:bodyPr>
          <a:lstStyle/>
          <a:p>
            <a:r>
              <a:rPr lang="en-US" dirty="0"/>
              <a:t>Learning Outcomes of the Study in respect of Data Science</a:t>
            </a:r>
          </a:p>
        </p:txBody>
      </p:sp>
      <p:sp>
        <p:nvSpPr>
          <p:cNvPr id="6" name="Content Placeholder 5">
            <a:extLst>
              <a:ext uri="{FF2B5EF4-FFF2-40B4-BE49-F238E27FC236}">
                <a16:creationId xmlns:a16="http://schemas.microsoft.com/office/drawing/2014/main" id="{0989DB73-0BBD-9B75-D4D5-0010AF85EC84}"/>
              </a:ext>
            </a:extLst>
          </p:cNvPr>
          <p:cNvSpPr>
            <a:spLocks noGrp="1"/>
          </p:cNvSpPr>
          <p:nvPr>
            <p:ph sz="quarter" idx="4"/>
          </p:nvPr>
        </p:nvSpPr>
        <p:spPr>
          <a:xfrm>
            <a:off x="6172200" y="2731911"/>
            <a:ext cx="5183188" cy="3760964"/>
          </a:xfrm>
        </p:spPr>
        <p:txBody>
          <a:bodyPr>
            <a:normAutofit fontScale="70000" lnSpcReduction="20000"/>
          </a:bodyPr>
          <a:lstStyle/>
          <a:p>
            <a:r>
              <a:rPr lang="en-US" dirty="0"/>
              <a:t>Data contains some </a:t>
            </a:r>
            <a:r>
              <a:rPr lang="en-US" dirty="0" err="1"/>
              <a:t>NaN</a:t>
            </a:r>
            <a:r>
              <a:rPr lang="en-US" dirty="0"/>
              <a:t> values. To clean the data I used the </a:t>
            </a:r>
            <a:r>
              <a:rPr lang="en-US" dirty="0" err="1"/>
              <a:t>dropna</a:t>
            </a:r>
            <a:r>
              <a:rPr lang="en-US" dirty="0"/>
              <a:t> method and drop all the </a:t>
            </a:r>
            <a:r>
              <a:rPr lang="en-US" dirty="0" err="1"/>
              <a:t>NaN</a:t>
            </a:r>
            <a:r>
              <a:rPr lang="en-US" dirty="0"/>
              <a:t> values present in the particular dataset. Data also contain columns with object-type data which we need to convert into numerical or encode them. So that our machine learning model understands them because the machine learning model understands only numeric type data. I have used replace method to replace some categorical data with some meaningful data by replacing them with some numbers and also used Label Encoder to encode all the categorical or object data into some label so that our machine learning model will understand the information present. I have also tried the mode method to replace the data with some meaningful data but it doesn’t work here. So I have used </a:t>
            </a:r>
            <a:r>
              <a:rPr lang="en-US" dirty="0" err="1"/>
              <a:t>dropna</a:t>
            </a:r>
            <a:r>
              <a:rPr lang="en-US" dirty="0"/>
              <a:t> method </a:t>
            </a:r>
            <a:r>
              <a:rPr lang="en-US" dirty="0" err="1"/>
              <a:t>insteadd</a:t>
            </a:r>
            <a:endParaRPr lang="en-US" dirty="0"/>
          </a:p>
        </p:txBody>
      </p:sp>
    </p:spTree>
    <p:extLst>
      <p:ext uri="{BB962C8B-B14F-4D97-AF65-F5344CB8AC3E}">
        <p14:creationId xmlns:p14="http://schemas.microsoft.com/office/powerpoint/2010/main" val="384800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6D54-BC88-D68F-7DA8-DFFB99EBBF6C}"/>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2862DE6B-EEC4-E843-ED44-DEDD6B8D0C87}"/>
              </a:ext>
            </a:extLst>
          </p:cNvPr>
          <p:cNvSpPr>
            <a:spLocks noGrp="1"/>
          </p:cNvSpPr>
          <p:nvPr>
            <p:ph idx="1"/>
          </p:nvPr>
        </p:nvSpPr>
        <p:spPr/>
        <p:txBody>
          <a:bodyPr/>
          <a:lstStyle/>
          <a:p>
            <a:r>
              <a:rPr lang="en-US" dirty="0"/>
              <a:t>I want to thank my SME </a:t>
            </a:r>
            <a:r>
              <a:rPr lang="en-US" dirty="0" err="1"/>
              <a:t>Khusboo</a:t>
            </a:r>
            <a:r>
              <a:rPr lang="en-US" dirty="0"/>
              <a:t> Garg and Flip Robo Techniques to express our sincere thanks to the following people, without whom we would not have been able to complete this project. I have scrapped the data from </a:t>
            </a:r>
            <a:r>
              <a:rPr lang="en-US" dirty="0" err="1"/>
              <a:t>Spinny</a:t>
            </a:r>
            <a:r>
              <a:rPr lang="en-US" dirty="0"/>
              <a:t> which is an online car dealing website.</a:t>
            </a:r>
          </a:p>
        </p:txBody>
      </p:sp>
    </p:spTree>
    <p:extLst>
      <p:ext uri="{BB962C8B-B14F-4D97-AF65-F5344CB8AC3E}">
        <p14:creationId xmlns:p14="http://schemas.microsoft.com/office/powerpoint/2010/main" val="185610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82D1-55A5-04F9-EB41-98A0F6999500}"/>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49DF9E0-CA34-F705-5622-AF14D56447A4}"/>
              </a:ext>
            </a:extLst>
          </p:cNvPr>
          <p:cNvSpPr>
            <a:spLocks noGrp="1"/>
          </p:cNvSpPr>
          <p:nvPr>
            <p:ph type="body" idx="1"/>
          </p:nvPr>
        </p:nvSpPr>
        <p:spPr/>
        <p:txBody>
          <a:bodyPr>
            <a:normAutofit/>
          </a:bodyPr>
          <a:lstStyle/>
          <a:p>
            <a:r>
              <a:rPr lang="en-US" dirty="0"/>
              <a:t>Business Problem Framing:</a:t>
            </a:r>
          </a:p>
        </p:txBody>
      </p:sp>
      <p:sp>
        <p:nvSpPr>
          <p:cNvPr id="4" name="Content Placeholder 3">
            <a:extLst>
              <a:ext uri="{FF2B5EF4-FFF2-40B4-BE49-F238E27FC236}">
                <a16:creationId xmlns:a16="http://schemas.microsoft.com/office/drawing/2014/main" id="{82AC3D2C-CFD0-FFF4-F783-A94380DC5FFB}"/>
              </a:ext>
            </a:extLst>
          </p:cNvPr>
          <p:cNvSpPr>
            <a:spLocks noGrp="1"/>
          </p:cNvSpPr>
          <p:nvPr>
            <p:ph sz="half" idx="2"/>
          </p:nvPr>
        </p:nvSpPr>
        <p:spPr>
          <a:xfrm>
            <a:off x="839788" y="2901243"/>
            <a:ext cx="9805634" cy="3288419"/>
          </a:xfrm>
        </p:spPr>
        <p:txBody>
          <a:bodyPr>
            <a:normAutofit/>
          </a:bodyPr>
          <a:lstStyle/>
          <a:p>
            <a:r>
              <a:rPr lang="en-US" dirty="0"/>
              <a:t>: With the covid 19 impact in the market, we have seen lot of changes in the car market. Now some cars are in demand hence making them costly and some are not in demand hence cheaper. </a:t>
            </a:r>
          </a:p>
        </p:txBody>
      </p:sp>
    </p:spTree>
    <p:extLst>
      <p:ext uri="{BB962C8B-B14F-4D97-AF65-F5344CB8AC3E}">
        <p14:creationId xmlns:p14="http://schemas.microsoft.com/office/powerpoint/2010/main" val="32693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0CB292-6CEE-BEBD-B6B3-876B58774449}"/>
              </a:ext>
            </a:extLst>
          </p:cNvPr>
          <p:cNvSpPr>
            <a:spLocks noGrp="1"/>
          </p:cNvSpPr>
          <p:nvPr>
            <p:ph type="body" idx="1"/>
          </p:nvPr>
        </p:nvSpPr>
        <p:spPr>
          <a:xfrm>
            <a:off x="839788" y="1681163"/>
            <a:ext cx="5157787" cy="475015"/>
          </a:xfrm>
        </p:spPr>
        <p:txBody>
          <a:bodyPr>
            <a:normAutofit fontScale="92500" lnSpcReduction="10000"/>
          </a:bodyPr>
          <a:lstStyle/>
          <a:p>
            <a:r>
              <a:rPr lang="en-US" dirty="0"/>
              <a:t>Review of Literature:</a:t>
            </a:r>
          </a:p>
        </p:txBody>
      </p:sp>
      <p:sp>
        <p:nvSpPr>
          <p:cNvPr id="4" name="Content Placeholder 3">
            <a:extLst>
              <a:ext uri="{FF2B5EF4-FFF2-40B4-BE49-F238E27FC236}">
                <a16:creationId xmlns:a16="http://schemas.microsoft.com/office/drawing/2014/main" id="{B93C7078-76E4-F7B5-60C4-355F425FAA6F}"/>
              </a:ext>
            </a:extLst>
          </p:cNvPr>
          <p:cNvSpPr>
            <a:spLocks noGrp="1"/>
          </p:cNvSpPr>
          <p:nvPr>
            <p:ph sz="half" idx="2"/>
          </p:nvPr>
        </p:nvSpPr>
        <p:spPr>
          <a:xfrm>
            <a:off x="633414" y="2505075"/>
            <a:ext cx="5157787" cy="3987800"/>
          </a:xfrm>
        </p:spPr>
        <p:txBody>
          <a:bodyPr>
            <a:normAutofit fontScale="85000" lnSpcReduction="10000"/>
          </a:bodyPr>
          <a:lstStyle/>
          <a:p>
            <a:r>
              <a:rPr lang="en-US" dirty="0"/>
              <a:t>In this project, we need to scrap car-related information </a:t>
            </a:r>
            <a:r>
              <a:rPr lang="en-US" dirty="0" err="1"/>
              <a:t>i.e</a:t>
            </a:r>
            <a:r>
              <a:rPr lang="en-US" dirty="0"/>
              <a:t>: car model, car type, fuel type, price, etc. information. From online websites. There are several websites available regarding car dealing, selling, buying cars or used cars, etc. </a:t>
            </a:r>
            <a:r>
              <a:rPr lang="en-US" dirty="0" err="1"/>
              <a:t>i.e</a:t>
            </a:r>
            <a:r>
              <a:rPr lang="en-US" dirty="0"/>
              <a:t>: </a:t>
            </a:r>
            <a:r>
              <a:rPr lang="en-US" dirty="0" err="1"/>
              <a:t>Olx</a:t>
            </a:r>
            <a:r>
              <a:rPr lang="en-US" dirty="0"/>
              <a:t>, </a:t>
            </a:r>
            <a:r>
              <a:rPr lang="en-US" dirty="0" err="1"/>
              <a:t>CarDekho</a:t>
            </a:r>
            <a:r>
              <a:rPr lang="en-US" dirty="0"/>
              <a:t>, Car24, </a:t>
            </a:r>
            <a:r>
              <a:rPr lang="en-US" dirty="0" err="1"/>
              <a:t>Spinny</a:t>
            </a:r>
            <a:r>
              <a:rPr lang="en-US" dirty="0"/>
              <a:t> and many more. I have scrapped data using one of the Data scraping technique: Selenium. I have scrapped my entire data from the online website name </a:t>
            </a:r>
            <a:r>
              <a:rPr lang="en-US" dirty="0" err="1"/>
              <a:t>Spinny</a:t>
            </a:r>
            <a:r>
              <a:rPr lang="en-US" dirty="0"/>
              <a:t>.</a:t>
            </a:r>
          </a:p>
        </p:txBody>
      </p:sp>
      <p:sp>
        <p:nvSpPr>
          <p:cNvPr id="5" name="Text Placeholder 4">
            <a:extLst>
              <a:ext uri="{FF2B5EF4-FFF2-40B4-BE49-F238E27FC236}">
                <a16:creationId xmlns:a16="http://schemas.microsoft.com/office/drawing/2014/main" id="{6137005F-F46F-0218-2F2D-B29E5BF00362}"/>
              </a:ext>
            </a:extLst>
          </p:cNvPr>
          <p:cNvSpPr>
            <a:spLocks noGrp="1"/>
          </p:cNvSpPr>
          <p:nvPr>
            <p:ph type="body" sz="quarter" idx="3"/>
          </p:nvPr>
        </p:nvSpPr>
        <p:spPr>
          <a:xfrm>
            <a:off x="6172200" y="1411111"/>
            <a:ext cx="5037667" cy="824089"/>
          </a:xfrm>
        </p:spPr>
        <p:txBody>
          <a:bodyPr>
            <a:normAutofit fontScale="92500" lnSpcReduction="10000"/>
          </a:bodyPr>
          <a:lstStyle/>
          <a:p>
            <a:r>
              <a:rPr lang="en-US" dirty="0"/>
              <a:t>Motivation for the Problem Undertaken: </a:t>
            </a:r>
          </a:p>
        </p:txBody>
      </p:sp>
      <p:sp>
        <p:nvSpPr>
          <p:cNvPr id="6" name="Content Placeholder 5">
            <a:extLst>
              <a:ext uri="{FF2B5EF4-FFF2-40B4-BE49-F238E27FC236}">
                <a16:creationId xmlns:a16="http://schemas.microsoft.com/office/drawing/2014/main" id="{47468A0A-C27F-D761-A461-A825B6345226}"/>
              </a:ext>
            </a:extLst>
          </p:cNvPr>
          <p:cNvSpPr>
            <a:spLocks noGrp="1"/>
          </p:cNvSpPr>
          <p:nvPr>
            <p:ph sz="quarter" idx="4"/>
          </p:nvPr>
        </p:nvSpPr>
        <p:spPr>
          <a:xfrm>
            <a:off x="6172200" y="2505074"/>
            <a:ext cx="5183188" cy="3987799"/>
          </a:xfrm>
        </p:spPr>
        <p:txBody>
          <a:bodyPr>
            <a:normAutofit fontScale="85000" lnSpcReduction="10000"/>
          </a:bodyPr>
          <a:lstStyle/>
          <a:p>
            <a:r>
              <a:rPr lang="en-US" dirty="0"/>
              <a:t>objective behind making this project is due to covid19 there is a huge effect on the market, here I am dealing with changes in the car market their changing price due to covid19.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178657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6377-D103-1D1E-31E0-3E995F5EE305}"/>
              </a:ext>
            </a:extLst>
          </p:cNvPr>
          <p:cNvSpPr>
            <a:spLocks noGrp="1"/>
          </p:cNvSpPr>
          <p:nvPr>
            <p:ph type="title"/>
          </p:nvPr>
        </p:nvSpPr>
        <p:spPr/>
        <p:txBody>
          <a:bodyPr/>
          <a:lstStyle/>
          <a:p>
            <a:r>
              <a:rPr lang="en-US" dirty="0"/>
              <a:t>Analytical Problem Framing</a:t>
            </a:r>
          </a:p>
        </p:txBody>
      </p:sp>
      <p:sp>
        <p:nvSpPr>
          <p:cNvPr id="3" name="Text Placeholder 2">
            <a:extLst>
              <a:ext uri="{FF2B5EF4-FFF2-40B4-BE49-F238E27FC236}">
                <a16:creationId xmlns:a16="http://schemas.microsoft.com/office/drawing/2014/main" id="{81DFFCEF-6052-4CB3-28DA-931F4A3E3A55}"/>
              </a:ext>
            </a:extLst>
          </p:cNvPr>
          <p:cNvSpPr>
            <a:spLocks noGrp="1"/>
          </p:cNvSpPr>
          <p:nvPr>
            <p:ph type="body" idx="1"/>
          </p:nvPr>
        </p:nvSpPr>
        <p:spPr>
          <a:xfrm>
            <a:off x="839788" y="1512711"/>
            <a:ext cx="5157787" cy="823912"/>
          </a:xfrm>
        </p:spPr>
        <p:txBody>
          <a:bodyPr>
            <a:normAutofit fontScale="92500" lnSpcReduction="10000"/>
          </a:bodyPr>
          <a:lstStyle/>
          <a:p>
            <a:r>
              <a:rPr lang="en-US" dirty="0"/>
              <a:t>Mathematical/ Analytical Modeling of the Problem:</a:t>
            </a:r>
          </a:p>
        </p:txBody>
      </p:sp>
      <p:sp>
        <p:nvSpPr>
          <p:cNvPr id="4" name="Content Placeholder 3">
            <a:extLst>
              <a:ext uri="{FF2B5EF4-FFF2-40B4-BE49-F238E27FC236}">
                <a16:creationId xmlns:a16="http://schemas.microsoft.com/office/drawing/2014/main" id="{9D400AFE-B95B-BF36-7736-F48FF8C7B764}"/>
              </a:ext>
            </a:extLst>
          </p:cNvPr>
          <p:cNvSpPr>
            <a:spLocks noGrp="1"/>
          </p:cNvSpPr>
          <p:nvPr>
            <p:ph sz="half" idx="2"/>
          </p:nvPr>
        </p:nvSpPr>
        <p:spPr>
          <a:xfrm>
            <a:off x="428979" y="2505075"/>
            <a:ext cx="10656710" cy="3684588"/>
          </a:xfrm>
        </p:spPr>
        <p:txBody>
          <a:bodyPr>
            <a:normAutofit/>
          </a:bodyPr>
          <a:lstStyle/>
          <a:p>
            <a:r>
              <a:rPr lang="en-US" dirty="0"/>
              <a:t>: In this project, the dataset contains several rows and columns containing all the necessary information. For removing </a:t>
            </a:r>
            <a:r>
              <a:rPr lang="en-US" dirty="0" err="1"/>
              <a:t>NaN</a:t>
            </a:r>
            <a:r>
              <a:rPr lang="en-US" dirty="0"/>
              <a:t> values present in the dataset we have used several statistical and exploratory data visualization for better understanding and model building for predictions.</a:t>
            </a:r>
          </a:p>
        </p:txBody>
      </p:sp>
    </p:spTree>
    <p:extLst>
      <p:ext uri="{BB962C8B-B14F-4D97-AF65-F5344CB8AC3E}">
        <p14:creationId xmlns:p14="http://schemas.microsoft.com/office/powerpoint/2010/main" val="169030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F243-5365-C0A6-DFAC-BA0188CF8BE0}"/>
              </a:ext>
            </a:extLst>
          </p:cNvPr>
          <p:cNvSpPr>
            <a:spLocks noGrp="1"/>
          </p:cNvSpPr>
          <p:nvPr>
            <p:ph type="title"/>
          </p:nvPr>
        </p:nvSpPr>
        <p:spPr/>
        <p:txBody>
          <a:bodyPr>
            <a:normAutofit/>
          </a:bodyPr>
          <a:lstStyle/>
          <a:p>
            <a:r>
              <a:rPr lang="en-US" sz="2000" b="1" dirty="0"/>
              <a:t>Data Sources and their formats: </a:t>
            </a:r>
            <a:r>
              <a:rPr lang="en-US" sz="2000" dirty="0"/>
              <a:t>The data contain 74000 rows and 7 columns respectively. containing all the necessary details. Data is scrapped or originated from </a:t>
            </a:r>
            <a:r>
              <a:rPr lang="en-US" sz="2000" dirty="0" err="1"/>
              <a:t>spinny</a:t>
            </a:r>
            <a:r>
              <a:rPr lang="en-US" sz="2000" dirty="0"/>
              <a:t> an online car dealing website.</a:t>
            </a:r>
          </a:p>
        </p:txBody>
      </p:sp>
      <p:pic>
        <p:nvPicPr>
          <p:cNvPr id="5" name="Content Placeholder 4">
            <a:extLst>
              <a:ext uri="{FF2B5EF4-FFF2-40B4-BE49-F238E27FC236}">
                <a16:creationId xmlns:a16="http://schemas.microsoft.com/office/drawing/2014/main" id="{9231CD0D-7BEA-4453-27A4-D06F4BADA52D}"/>
              </a:ext>
            </a:extLst>
          </p:cNvPr>
          <p:cNvPicPr>
            <a:picLocks noGrp="1" noChangeAspect="1"/>
          </p:cNvPicPr>
          <p:nvPr>
            <p:ph idx="1"/>
          </p:nvPr>
        </p:nvPicPr>
        <p:blipFill>
          <a:blip r:embed="rId2"/>
          <a:stretch>
            <a:fillRect/>
          </a:stretch>
        </p:blipFill>
        <p:spPr>
          <a:xfrm>
            <a:off x="3834444" y="2366963"/>
            <a:ext cx="4523112" cy="3424237"/>
          </a:xfrm>
        </p:spPr>
      </p:pic>
    </p:spTree>
    <p:extLst>
      <p:ext uri="{BB962C8B-B14F-4D97-AF65-F5344CB8AC3E}">
        <p14:creationId xmlns:p14="http://schemas.microsoft.com/office/powerpoint/2010/main" val="194125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9E96-93EC-48BA-7075-1FA637B2E70B}"/>
              </a:ext>
            </a:extLst>
          </p:cNvPr>
          <p:cNvSpPr>
            <a:spLocks noGrp="1"/>
          </p:cNvSpPr>
          <p:nvPr>
            <p:ph type="title"/>
          </p:nvPr>
        </p:nvSpPr>
        <p:spPr/>
        <p:txBody>
          <a:bodyPr/>
          <a:lstStyle/>
          <a:p>
            <a:r>
              <a:rPr lang="en-US" dirty="0"/>
              <a:t>Data Preprocessing Done:</a:t>
            </a:r>
          </a:p>
        </p:txBody>
      </p:sp>
      <p:sp>
        <p:nvSpPr>
          <p:cNvPr id="3" name="Content Placeholder 2">
            <a:extLst>
              <a:ext uri="{FF2B5EF4-FFF2-40B4-BE49-F238E27FC236}">
                <a16:creationId xmlns:a16="http://schemas.microsoft.com/office/drawing/2014/main" id="{8BA877F6-9D50-2F07-8DC0-C8D973242488}"/>
              </a:ext>
            </a:extLst>
          </p:cNvPr>
          <p:cNvSpPr>
            <a:spLocks noGrp="1"/>
          </p:cNvSpPr>
          <p:nvPr>
            <p:ph idx="1"/>
          </p:nvPr>
        </p:nvSpPr>
        <p:spPr>
          <a:xfrm>
            <a:off x="293511" y="1825625"/>
            <a:ext cx="11060289" cy="4351338"/>
          </a:xfrm>
        </p:spPr>
        <p:txBody>
          <a:bodyPr/>
          <a:lstStyle/>
          <a:p>
            <a:r>
              <a:rPr lang="en-US" dirty="0"/>
              <a:t>: Data contains some </a:t>
            </a:r>
            <a:r>
              <a:rPr lang="en-US" dirty="0" err="1"/>
              <a:t>NaN</a:t>
            </a:r>
            <a:r>
              <a:rPr lang="en-US" dirty="0"/>
              <a:t> values. To clean the data I used </a:t>
            </a:r>
            <a:r>
              <a:rPr lang="en-US" dirty="0" err="1"/>
              <a:t>dropna</a:t>
            </a:r>
            <a:r>
              <a:rPr lang="en-US" dirty="0"/>
              <a:t> method and drop all the </a:t>
            </a:r>
            <a:r>
              <a:rPr lang="en-US" dirty="0" err="1"/>
              <a:t>NaN</a:t>
            </a:r>
            <a:r>
              <a:rPr lang="en-US" dirty="0"/>
              <a:t> values present in the particular dataset. Data also contain columns with object-type data which we need to convert into numerical or encode them. So that our machine learning model understands them because the machine learning model understands only numeric type data. I have used replace method are replaced some categorical data with some meaning data by replacing them with some numbers and also used Label Encoder to encode all the categorical or object data into some label so that our machine learning model will understand the information present. </a:t>
            </a:r>
          </a:p>
        </p:txBody>
      </p:sp>
    </p:spTree>
    <p:extLst>
      <p:ext uri="{BB962C8B-B14F-4D97-AF65-F5344CB8AC3E}">
        <p14:creationId xmlns:p14="http://schemas.microsoft.com/office/powerpoint/2010/main" val="105296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6EFB-5BC4-7ACE-25FC-B14D626EADBE}"/>
              </a:ext>
            </a:extLst>
          </p:cNvPr>
          <p:cNvSpPr>
            <a:spLocks noGrp="1"/>
          </p:cNvSpPr>
          <p:nvPr>
            <p:ph type="title"/>
          </p:nvPr>
        </p:nvSpPr>
        <p:spPr>
          <a:xfrm>
            <a:off x="838200" y="365125"/>
            <a:ext cx="10515600" cy="4760031"/>
          </a:xfrm>
        </p:spPr>
        <p:txBody>
          <a:bodyPr/>
          <a:lstStyle/>
          <a:p>
            <a:r>
              <a:rPr lang="en-US" dirty="0"/>
              <a:t>Visualizations</a:t>
            </a:r>
          </a:p>
        </p:txBody>
      </p:sp>
    </p:spTree>
    <p:extLst>
      <p:ext uri="{BB962C8B-B14F-4D97-AF65-F5344CB8AC3E}">
        <p14:creationId xmlns:p14="http://schemas.microsoft.com/office/powerpoint/2010/main" val="348799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D0CF-677E-E43B-321C-360AD38AE0E2}"/>
              </a:ext>
            </a:extLst>
          </p:cNvPr>
          <p:cNvSpPr>
            <a:spLocks noGrp="1"/>
          </p:cNvSpPr>
          <p:nvPr>
            <p:ph type="title"/>
          </p:nvPr>
        </p:nvSpPr>
        <p:spPr/>
        <p:txBody>
          <a:bodyPr>
            <a:normAutofit/>
          </a:bodyPr>
          <a:lstStyle/>
          <a:p>
            <a:r>
              <a:rPr lang="en-US" sz="2000" dirty="0"/>
              <a:t>I have used the count plot here for visualizing the Fuel type of the cars As we can see that there is a huge number of cars having Petrol as their furl type is sold or bought more. Then Diesel and we can see that </a:t>
            </a:r>
            <a:r>
              <a:rPr lang="en-US" sz="2000" dirty="0" err="1"/>
              <a:t>Petrol+cng</a:t>
            </a:r>
            <a:r>
              <a:rPr lang="en-US" sz="2000" dirty="0"/>
              <a:t> is the least sold or bought furl type car</a:t>
            </a:r>
          </a:p>
        </p:txBody>
      </p:sp>
      <p:pic>
        <p:nvPicPr>
          <p:cNvPr id="1026" name="Picture 2">
            <a:extLst>
              <a:ext uri="{FF2B5EF4-FFF2-40B4-BE49-F238E27FC236}">
                <a16:creationId xmlns:a16="http://schemas.microsoft.com/office/drawing/2014/main" id="{2CEFCA25-9169-2AB8-F641-A33A129A63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88063" y="2415589"/>
            <a:ext cx="5015873" cy="33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49021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24</TotalTime>
  <Words>1246</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CAR PRICE PREDICTION</vt:lpstr>
      <vt:lpstr>ACKNOWLEDGMENT</vt:lpstr>
      <vt:lpstr>INTRODUCTION</vt:lpstr>
      <vt:lpstr>PowerPoint Presentation</vt:lpstr>
      <vt:lpstr>Analytical Problem Framing</vt:lpstr>
      <vt:lpstr>Data Sources and their formats: The data contain 74000 rows and 7 columns respectively. containing all the necessary details. Data is scrapped or originated from spinny an online car dealing website.</vt:lpstr>
      <vt:lpstr>Data Preprocessing Done:</vt:lpstr>
      <vt:lpstr>Visualizations</vt:lpstr>
      <vt:lpstr>I have used the count plot here for visualizing the Fuel type of the cars As we can see that there is a huge number of cars having Petrol as their furl type is sold or bought more. Then Diesel and we can see that Petrol+cng is the least sold or bought furl type car</vt:lpstr>
      <vt:lpstr>PowerPoint Presentation</vt:lpstr>
      <vt:lpstr>PowerPoint Presentation</vt:lpstr>
      <vt:lpstr>PowerPoint Presentation</vt:lpstr>
      <vt:lpstr>PowerPoint Presentation</vt:lpstr>
      <vt:lpstr>PowerPoint Presentation</vt:lpstr>
      <vt:lpstr>Used heatmap for checking the multicollinearity </vt:lpstr>
      <vt:lpstr>Used Boxplot for checking the outliers </vt:lpstr>
      <vt:lpstr>Dist-plot of features</vt:lpstr>
      <vt:lpstr>Interpretation of the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Gagandeep Singh</dc:creator>
  <cp:lastModifiedBy>Gagandeep Singh</cp:lastModifiedBy>
  <cp:revision>1</cp:revision>
  <dcterms:created xsi:type="dcterms:W3CDTF">2022-08-28T14:53:43Z</dcterms:created>
  <dcterms:modified xsi:type="dcterms:W3CDTF">2022-08-28T15:18:16Z</dcterms:modified>
</cp:coreProperties>
</file>