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C510E4-DE3B-4541-85DE-9AF2B7DC79B9}" type="datetimeFigureOut">
              <a:rPr lang="en-US" smtClean="0"/>
              <a:t>8/8/2022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CB808C-8676-447C-B816-9F5D9A8DAE3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40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510E4-DE3B-4541-85DE-9AF2B7DC79B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808C-8676-447C-B816-9F5D9A8DAE3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48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510E4-DE3B-4541-85DE-9AF2B7DC79B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808C-8676-447C-B816-9F5D9A8DAE3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510E4-DE3B-4541-85DE-9AF2B7DC79B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808C-8676-447C-B816-9F5D9A8DAE3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98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510E4-DE3B-4541-85DE-9AF2B7DC79B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808C-8676-447C-B816-9F5D9A8DAE3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27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C510E4-DE3B-4541-85DE-9AF2B7DC79B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B808C-8676-447C-B816-9F5D9A8DAE3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511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C510E4-DE3B-4541-85DE-9AF2B7DC79B9}"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B808C-8676-447C-B816-9F5D9A8DAE3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19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510E4-DE3B-4541-85DE-9AF2B7DC79B9}"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B808C-8676-447C-B816-9F5D9A8DAE3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31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510E4-DE3B-4541-85DE-9AF2B7DC79B9}"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B808C-8676-447C-B816-9F5D9A8DAE36}" type="slidenum">
              <a:rPr lang="en-US" smtClean="0"/>
              <a:t>‹#›</a:t>
            </a:fld>
            <a:endParaRPr lang="en-US"/>
          </a:p>
        </p:txBody>
      </p:sp>
    </p:spTree>
    <p:extLst>
      <p:ext uri="{BB962C8B-B14F-4D97-AF65-F5344CB8AC3E}">
        <p14:creationId xmlns:p14="http://schemas.microsoft.com/office/powerpoint/2010/main" val="357140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510E4-DE3B-4541-85DE-9AF2B7DC79B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B808C-8676-447C-B816-9F5D9A8DAE3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52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C510E4-DE3B-4541-85DE-9AF2B7DC79B9}" type="datetimeFigureOut">
              <a:rPr lang="en-US" smtClean="0"/>
              <a:t>8/8/2022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ECB808C-8676-447C-B816-9F5D9A8DAE3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391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C510E4-DE3B-4541-85DE-9AF2B7DC79B9}" type="datetimeFigureOut">
              <a:rPr lang="en-US" smtClean="0"/>
              <a:t>8/8/2022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CB808C-8676-447C-B816-9F5D9A8DAE3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184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46E7-51DF-8980-E58E-D602ED671EF6}"/>
              </a:ext>
            </a:extLst>
          </p:cNvPr>
          <p:cNvSpPr>
            <a:spLocks noGrp="1"/>
          </p:cNvSpPr>
          <p:nvPr>
            <p:ph type="ctrTitle"/>
          </p:nvPr>
        </p:nvSpPr>
        <p:spPr>
          <a:xfrm>
            <a:off x="1524000" y="180623"/>
            <a:ext cx="9144000" cy="1655762"/>
          </a:xfrm>
        </p:spPr>
        <p:txBody>
          <a:bodyPr>
            <a:normAutofit fontScale="90000"/>
          </a:bodyPr>
          <a:lstStyle/>
          <a:p>
            <a:r>
              <a:rPr lang="en-US" dirty="0"/>
              <a:t>HOUSING: PRICE PREDICTION</a:t>
            </a:r>
          </a:p>
        </p:txBody>
      </p:sp>
      <p:sp>
        <p:nvSpPr>
          <p:cNvPr id="3" name="Subtitle 2">
            <a:extLst>
              <a:ext uri="{FF2B5EF4-FFF2-40B4-BE49-F238E27FC236}">
                <a16:creationId xmlns:a16="http://schemas.microsoft.com/office/drawing/2014/main" id="{E3F4B714-BD3B-294B-48AC-039A3B80E2A7}"/>
              </a:ext>
            </a:extLst>
          </p:cNvPr>
          <p:cNvSpPr>
            <a:spLocks noGrp="1"/>
          </p:cNvSpPr>
          <p:nvPr>
            <p:ph type="subTitle" idx="1"/>
          </p:nvPr>
        </p:nvSpPr>
        <p:spPr/>
        <p:txBody>
          <a:bodyPr>
            <a:normAutofit fontScale="62500" lnSpcReduction="20000"/>
          </a:bodyPr>
          <a:lstStyle/>
          <a:p>
            <a:endParaRPr lang="en-US" dirty="0"/>
          </a:p>
          <a:p>
            <a:endParaRPr lang="en-US" dirty="0"/>
          </a:p>
          <a:p>
            <a:pPr algn="r"/>
            <a:r>
              <a:rPr lang="en-US" dirty="0"/>
              <a:t>                                                                           Submitted by: </a:t>
            </a:r>
            <a:r>
              <a:rPr lang="en-US" dirty="0" err="1"/>
              <a:t>Harneet</a:t>
            </a:r>
            <a:r>
              <a:rPr lang="en-US" dirty="0"/>
              <a:t> Kaur </a:t>
            </a:r>
            <a:r>
              <a:rPr lang="en-US" dirty="0" err="1"/>
              <a:t>Rehsi</a:t>
            </a:r>
            <a:endParaRPr lang="en-US" dirty="0"/>
          </a:p>
        </p:txBody>
      </p:sp>
    </p:spTree>
    <p:extLst>
      <p:ext uri="{BB962C8B-B14F-4D97-AF65-F5344CB8AC3E}">
        <p14:creationId xmlns:p14="http://schemas.microsoft.com/office/powerpoint/2010/main" val="168649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35DB-7C76-178B-0844-C56E98D8C0A7}"/>
              </a:ext>
            </a:extLst>
          </p:cNvPr>
          <p:cNvSpPr>
            <a:spLocks noGrp="1"/>
          </p:cNvSpPr>
          <p:nvPr>
            <p:ph type="title"/>
          </p:nvPr>
        </p:nvSpPr>
        <p:spPr/>
        <p:txBody>
          <a:bodyPr/>
          <a:lstStyle/>
          <a:p>
            <a:r>
              <a:rPr lang="en-US" dirty="0"/>
              <a:t>Histogram</a:t>
            </a:r>
            <a:br>
              <a:rPr lang="en-US" dirty="0"/>
            </a:br>
            <a:endParaRPr lang="en-US" dirty="0"/>
          </a:p>
        </p:txBody>
      </p:sp>
      <p:pic>
        <p:nvPicPr>
          <p:cNvPr id="6" name="Content Placeholder 5">
            <a:extLst>
              <a:ext uri="{FF2B5EF4-FFF2-40B4-BE49-F238E27FC236}">
                <a16:creationId xmlns:a16="http://schemas.microsoft.com/office/drawing/2014/main" id="{56A6F334-8CE3-2A83-4CE1-28ABBD2DB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507991"/>
            <a:ext cx="6013450" cy="3240355"/>
          </a:xfrm>
        </p:spPr>
      </p:pic>
      <p:sp>
        <p:nvSpPr>
          <p:cNvPr id="4" name="Text Placeholder 3">
            <a:extLst>
              <a:ext uri="{FF2B5EF4-FFF2-40B4-BE49-F238E27FC236}">
                <a16:creationId xmlns:a16="http://schemas.microsoft.com/office/drawing/2014/main" id="{02775C5E-FF63-63EF-EDDD-A25D2060706D}"/>
              </a:ext>
            </a:extLst>
          </p:cNvPr>
          <p:cNvSpPr>
            <a:spLocks noGrp="1"/>
          </p:cNvSpPr>
          <p:nvPr>
            <p:ph type="body" sz="half" idx="2"/>
          </p:nvPr>
        </p:nvSpPr>
        <p:spPr/>
        <p:txBody>
          <a:bodyPr/>
          <a:lstStyle/>
          <a:p>
            <a:r>
              <a:rPr lang="en-US" dirty="0"/>
              <a:t>Used histogram for observing </a:t>
            </a:r>
            <a:r>
              <a:rPr lang="en-US" dirty="0" err="1"/>
              <a:t>SalePrice</a:t>
            </a:r>
            <a:r>
              <a:rPr lang="en-US" dirty="0"/>
              <a:t> </a:t>
            </a:r>
          </a:p>
          <a:p>
            <a:endParaRPr lang="en-US" dirty="0"/>
          </a:p>
        </p:txBody>
      </p:sp>
    </p:spTree>
    <p:extLst>
      <p:ext uri="{BB962C8B-B14F-4D97-AF65-F5344CB8AC3E}">
        <p14:creationId xmlns:p14="http://schemas.microsoft.com/office/powerpoint/2010/main" val="68511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5214-9A17-B557-7883-7BC51747EB30}"/>
              </a:ext>
            </a:extLst>
          </p:cNvPr>
          <p:cNvSpPr>
            <a:spLocks noGrp="1"/>
          </p:cNvSpPr>
          <p:nvPr>
            <p:ph type="title"/>
          </p:nvPr>
        </p:nvSpPr>
        <p:spPr/>
        <p:txBody>
          <a:bodyPr/>
          <a:lstStyle/>
          <a:p>
            <a:r>
              <a:rPr lang="en-US" dirty="0"/>
              <a:t>Scatterplot</a:t>
            </a:r>
            <a:br>
              <a:rPr lang="en-US" dirty="0"/>
            </a:br>
            <a:endParaRPr lang="en-US" dirty="0"/>
          </a:p>
        </p:txBody>
      </p:sp>
      <p:pic>
        <p:nvPicPr>
          <p:cNvPr id="6" name="Content Placeholder 5">
            <a:extLst>
              <a:ext uri="{FF2B5EF4-FFF2-40B4-BE49-F238E27FC236}">
                <a16:creationId xmlns:a16="http://schemas.microsoft.com/office/drawing/2014/main" id="{C3A94419-80DA-6B4E-C87E-93E8503CA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978" y="1866445"/>
            <a:ext cx="6354410" cy="3890888"/>
          </a:xfrm>
        </p:spPr>
      </p:pic>
      <p:sp>
        <p:nvSpPr>
          <p:cNvPr id="4" name="Text Placeholder 3">
            <a:extLst>
              <a:ext uri="{FF2B5EF4-FFF2-40B4-BE49-F238E27FC236}">
                <a16:creationId xmlns:a16="http://schemas.microsoft.com/office/drawing/2014/main" id="{44E94DAE-A89D-29FC-4D25-13198ABDF8AB}"/>
              </a:ext>
            </a:extLst>
          </p:cNvPr>
          <p:cNvSpPr>
            <a:spLocks noGrp="1"/>
          </p:cNvSpPr>
          <p:nvPr>
            <p:ph type="body" sz="half" idx="2"/>
          </p:nvPr>
        </p:nvSpPr>
        <p:spPr>
          <a:xfrm>
            <a:off x="839788" y="2573866"/>
            <a:ext cx="3932237" cy="3295121"/>
          </a:xfrm>
        </p:spPr>
        <p:txBody>
          <a:bodyPr/>
          <a:lstStyle/>
          <a:p>
            <a:r>
              <a:rPr lang="en-US" dirty="0"/>
              <a:t>Used scatterplot and check the relationship between ‘</a:t>
            </a:r>
            <a:r>
              <a:rPr lang="en-US" dirty="0" err="1"/>
              <a:t>saleprice</a:t>
            </a:r>
            <a:r>
              <a:rPr lang="en-US" dirty="0"/>
              <a:t>’ and ‘</a:t>
            </a:r>
            <a:r>
              <a:rPr lang="en-US" dirty="0" err="1"/>
              <a:t>yrsold</a:t>
            </a:r>
            <a:r>
              <a:rPr lang="en-US" dirty="0"/>
              <a:t>’ .</a:t>
            </a:r>
          </a:p>
        </p:txBody>
      </p:sp>
    </p:spTree>
    <p:extLst>
      <p:ext uri="{BB962C8B-B14F-4D97-AF65-F5344CB8AC3E}">
        <p14:creationId xmlns:p14="http://schemas.microsoft.com/office/powerpoint/2010/main" val="201340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253C-A715-834E-5704-53057985A14B}"/>
              </a:ext>
            </a:extLst>
          </p:cNvPr>
          <p:cNvSpPr>
            <a:spLocks noGrp="1"/>
          </p:cNvSpPr>
          <p:nvPr>
            <p:ph type="title"/>
          </p:nvPr>
        </p:nvSpPr>
        <p:spPr/>
        <p:txBody>
          <a:bodyPr/>
          <a:lstStyle/>
          <a:p>
            <a:r>
              <a:rPr lang="en-US" dirty="0"/>
              <a:t>Tools and libraries</a:t>
            </a:r>
            <a:br>
              <a:rPr lang="en-US" dirty="0"/>
            </a:br>
            <a:endParaRPr lang="en-US" dirty="0"/>
          </a:p>
        </p:txBody>
      </p:sp>
      <p:sp>
        <p:nvSpPr>
          <p:cNvPr id="3" name="Content Placeholder 2">
            <a:extLst>
              <a:ext uri="{FF2B5EF4-FFF2-40B4-BE49-F238E27FC236}">
                <a16:creationId xmlns:a16="http://schemas.microsoft.com/office/drawing/2014/main" id="{8556242E-F48F-5F0F-10DD-C30EF037C4D8}"/>
              </a:ext>
            </a:extLst>
          </p:cNvPr>
          <p:cNvSpPr>
            <a:spLocks noGrp="1"/>
          </p:cNvSpPr>
          <p:nvPr>
            <p:ph idx="1"/>
          </p:nvPr>
        </p:nvSpPr>
        <p:spPr/>
        <p:txBody>
          <a:bodyPr>
            <a:normAutofit fontScale="40000" lnSpcReduction="20000"/>
          </a:bodyPr>
          <a:lstStyle/>
          <a:p>
            <a:pPr marL="0" indent="0">
              <a:buNone/>
            </a:pPr>
            <a:r>
              <a:rPr lang="en-US" sz="1800" dirty="0"/>
              <a:t>• import pandas as pd </a:t>
            </a:r>
          </a:p>
          <a:p>
            <a:pPr marL="0" indent="0">
              <a:buNone/>
            </a:pPr>
            <a:r>
              <a:rPr lang="en-US" sz="1800" dirty="0"/>
              <a:t>• import </a:t>
            </a:r>
            <a:r>
              <a:rPr lang="en-US" sz="1800" dirty="0" err="1"/>
              <a:t>numpy</a:t>
            </a:r>
            <a:r>
              <a:rPr lang="en-US" sz="1800" dirty="0"/>
              <a:t> as np </a:t>
            </a:r>
          </a:p>
          <a:p>
            <a:pPr marL="0" indent="0">
              <a:buNone/>
            </a:pPr>
            <a:r>
              <a:rPr lang="en-US" sz="1800" dirty="0"/>
              <a:t>• </a:t>
            </a:r>
            <a:r>
              <a:rPr lang="en-US" sz="1800" dirty="0" err="1"/>
              <a:t>pd.set_option</a:t>
            </a:r>
            <a:r>
              <a:rPr lang="en-US" sz="1800" dirty="0"/>
              <a:t>('</a:t>
            </a:r>
            <a:r>
              <a:rPr lang="en-US" sz="1800" dirty="0" err="1"/>
              <a:t>display.max_columns</a:t>
            </a:r>
            <a:r>
              <a:rPr lang="en-US" sz="1800" dirty="0"/>
              <a:t>', 100) </a:t>
            </a:r>
          </a:p>
          <a:p>
            <a:pPr marL="0" indent="0">
              <a:buNone/>
            </a:pPr>
            <a:r>
              <a:rPr lang="en-US" sz="1800" dirty="0"/>
              <a:t>• </a:t>
            </a:r>
            <a:r>
              <a:rPr lang="en-US" sz="1800" dirty="0" err="1"/>
              <a:t>pd.set_option</a:t>
            </a:r>
            <a:r>
              <a:rPr lang="en-US" sz="1800" dirty="0"/>
              <a:t>('</a:t>
            </a:r>
            <a:r>
              <a:rPr lang="en-US" sz="1800" dirty="0" err="1"/>
              <a:t>display.max_rows</a:t>
            </a:r>
            <a:r>
              <a:rPr lang="en-US" sz="1800" dirty="0"/>
              <a:t>', 100) </a:t>
            </a:r>
          </a:p>
          <a:p>
            <a:pPr marL="0" indent="0">
              <a:buNone/>
            </a:pPr>
            <a:r>
              <a:rPr lang="en-US" sz="1800" dirty="0"/>
              <a:t>• import warnings • </a:t>
            </a:r>
            <a:r>
              <a:rPr lang="en-US" sz="1800" dirty="0" err="1"/>
              <a:t>warnings.filterwarnings</a:t>
            </a:r>
            <a:r>
              <a:rPr lang="en-US" sz="1800" dirty="0"/>
              <a:t>('ignore’) </a:t>
            </a:r>
          </a:p>
          <a:p>
            <a:pPr marL="0" indent="0">
              <a:buNone/>
            </a:pPr>
            <a:r>
              <a:rPr lang="en-US" sz="1800" dirty="0"/>
              <a:t>• import </a:t>
            </a:r>
            <a:r>
              <a:rPr lang="en-US" sz="1800" dirty="0" err="1"/>
              <a:t>matplotlib.pyplot</a:t>
            </a:r>
            <a:r>
              <a:rPr lang="en-US" sz="1800" dirty="0"/>
              <a:t> as </a:t>
            </a:r>
            <a:r>
              <a:rPr lang="en-US" sz="1800" dirty="0" err="1"/>
              <a:t>plt</a:t>
            </a:r>
            <a:r>
              <a:rPr lang="en-US" sz="1800" dirty="0"/>
              <a:t> </a:t>
            </a:r>
          </a:p>
          <a:p>
            <a:pPr marL="0" indent="0">
              <a:buNone/>
            </a:pPr>
            <a:r>
              <a:rPr lang="en-US" sz="1800" dirty="0"/>
              <a:t>• import seaborn as </a:t>
            </a:r>
            <a:r>
              <a:rPr lang="en-US" sz="1800" dirty="0" err="1"/>
              <a:t>sns</a:t>
            </a:r>
            <a:endParaRPr lang="en-US" sz="1800" dirty="0"/>
          </a:p>
          <a:p>
            <a:pPr marL="0" indent="0">
              <a:buNone/>
            </a:pPr>
            <a:r>
              <a:rPr lang="en-US" sz="1800" dirty="0"/>
              <a:t> • %matplotlib inline </a:t>
            </a:r>
          </a:p>
          <a:p>
            <a:pPr marL="0" indent="0">
              <a:buNone/>
            </a:pPr>
            <a:r>
              <a:rPr lang="en-US" sz="1800" dirty="0"/>
              <a:t>• from </a:t>
            </a:r>
            <a:r>
              <a:rPr lang="en-US" sz="1800" dirty="0" err="1"/>
              <a:t>sklearn.model_selection</a:t>
            </a:r>
            <a:r>
              <a:rPr lang="en-US" sz="1800" dirty="0"/>
              <a:t> import </a:t>
            </a:r>
            <a:r>
              <a:rPr lang="en-US" sz="1800" dirty="0" err="1"/>
              <a:t>train_test_split</a:t>
            </a:r>
            <a:r>
              <a:rPr lang="en-US" sz="1800" dirty="0"/>
              <a:t> </a:t>
            </a:r>
          </a:p>
          <a:p>
            <a:pPr marL="0" indent="0">
              <a:buNone/>
            </a:pPr>
            <a:r>
              <a:rPr lang="en-US" sz="1800" dirty="0"/>
              <a:t>• from </a:t>
            </a:r>
            <a:r>
              <a:rPr lang="en-US" sz="1800" dirty="0" err="1"/>
              <a:t>sklearn.linear_model</a:t>
            </a:r>
            <a:r>
              <a:rPr lang="en-US" sz="1800" dirty="0"/>
              <a:t> import </a:t>
            </a:r>
            <a:r>
              <a:rPr lang="en-US" sz="1800" dirty="0" err="1"/>
              <a:t>LinearRegression</a:t>
            </a:r>
            <a:r>
              <a:rPr lang="en-US" sz="1800" dirty="0"/>
              <a:t> </a:t>
            </a:r>
          </a:p>
          <a:p>
            <a:pPr marL="0" indent="0">
              <a:buNone/>
            </a:pPr>
            <a:r>
              <a:rPr lang="en-US" sz="1800" dirty="0"/>
              <a:t>• from </a:t>
            </a:r>
            <a:r>
              <a:rPr lang="en-US" sz="1800" dirty="0" err="1"/>
              <a:t>sklearn.tree</a:t>
            </a:r>
            <a:r>
              <a:rPr lang="en-US" sz="1800" dirty="0"/>
              <a:t> import </a:t>
            </a:r>
            <a:r>
              <a:rPr lang="en-US" sz="1800" dirty="0" err="1"/>
              <a:t>DecisionTreeRegressor</a:t>
            </a:r>
            <a:r>
              <a:rPr lang="en-US" sz="1800" dirty="0"/>
              <a:t> </a:t>
            </a:r>
          </a:p>
          <a:p>
            <a:pPr marL="0" indent="0">
              <a:buNone/>
            </a:pPr>
            <a:r>
              <a:rPr lang="en-US" sz="1800" dirty="0"/>
              <a:t>• from </a:t>
            </a:r>
            <a:r>
              <a:rPr lang="en-US" sz="1800" dirty="0" err="1"/>
              <a:t>sklearn.linear_model</a:t>
            </a:r>
            <a:r>
              <a:rPr lang="en-US" sz="1800" dirty="0"/>
              <a:t> import Ridge</a:t>
            </a:r>
          </a:p>
          <a:p>
            <a:pPr marL="0" indent="0">
              <a:buNone/>
            </a:pPr>
            <a:r>
              <a:rPr lang="en-US" sz="1800" dirty="0"/>
              <a:t> • from </a:t>
            </a:r>
            <a:r>
              <a:rPr lang="en-US" sz="1800" dirty="0" err="1"/>
              <a:t>sklearn.linear_model</a:t>
            </a:r>
            <a:r>
              <a:rPr lang="en-US" sz="1800" dirty="0"/>
              <a:t> import Lasso </a:t>
            </a:r>
          </a:p>
          <a:p>
            <a:pPr marL="0" indent="0">
              <a:buNone/>
            </a:pPr>
            <a:r>
              <a:rPr lang="en-US" sz="1800" dirty="0"/>
              <a:t>• from </a:t>
            </a:r>
            <a:r>
              <a:rPr lang="en-US" sz="1800" dirty="0" err="1"/>
              <a:t>sklearn.preprocessing</a:t>
            </a:r>
            <a:r>
              <a:rPr lang="en-US" sz="1800" dirty="0"/>
              <a:t> import </a:t>
            </a:r>
            <a:r>
              <a:rPr lang="en-US" sz="1800" dirty="0" err="1"/>
              <a:t>LabelEncode</a:t>
            </a:r>
            <a:endParaRPr lang="en-US" sz="1800" dirty="0"/>
          </a:p>
        </p:txBody>
      </p:sp>
    </p:spTree>
    <p:extLst>
      <p:ext uri="{BB962C8B-B14F-4D97-AF65-F5344CB8AC3E}">
        <p14:creationId xmlns:p14="http://schemas.microsoft.com/office/powerpoint/2010/main" val="285619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7B30-5BBF-9B8D-3FE2-9AC690229A4C}"/>
              </a:ext>
            </a:extLst>
          </p:cNvPr>
          <p:cNvSpPr>
            <a:spLocks noGrp="1"/>
          </p:cNvSpPr>
          <p:nvPr>
            <p:ph type="title"/>
          </p:nvPr>
        </p:nvSpPr>
        <p:spPr/>
        <p:txBody>
          <a:bodyPr/>
          <a:lstStyle/>
          <a:p>
            <a:r>
              <a:rPr lang="en-US" dirty="0"/>
              <a:t>Predicted house price</a:t>
            </a:r>
          </a:p>
        </p:txBody>
      </p:sp>
      <p:sp>
        <p:nvSpPr>
          <p:cNvPr id="3" name="Text Placeholder 2">
            <a:extLst>
              <a:ext uri="{FF2B5EF4-FFF2-40B4-BE49-F238E27FC236}">
                <a16:creationId xmlns:a16="http://schemas.microsoft.com/office/drawing/2014/main" id="{98E0AAD9-2985-85D6-69E5-924A208D09B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C9EBFDE8-0CE0-43CB-BC83-9B29DAC8D4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0694" y="2862679"/>
            <a:ext cx="5003174" cy="3326984"/>
          </a:xfrm>
        </p:spPr>
      </p:pic>
      <p:sp>
        <p:nvSpPr>
          <p:cNvPr id="5" name="Text Placeholder 4">
            <a:extLst>
              <a:ext uri="{FF2B5EF4-FFF2-40B4-BE49-F238E27FC236}">
                <a16:creationId xmlns:a16="http://schemas.microsoft.com/office/drawing/2014/main" id="{A1B3D88E-6194-4624-A168-9D3C055CE2A7}"/>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0D43B358-F191-B231-28C9-FD39C0CFC1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10574" y="2820988"/>
            <a:ext cx="3847703" cy="2638425"/>
          </a:xfrm>
        </p:spPr>
      </p:pic>
    </p:spTree>
    <p:extLst>
      <p:ext uri="{BB962C8B-B14F-4D97-AF65-F5344CB8AC3E}">
        <p14:creationId xmlns:p14="http://schemas.microsoft.com/office/powerpoint/2010/main" val="15096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18F5-719B-ECEF-8DE0-0713A153229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2BC6AAB-9046-A69D-E3A8-D85C3ED9545C}"/>
              </a:ext>
            </a:extLst>
          </p:cNvPr>
          <p:cNvSpPr>
            <a:spLocks noGrp="1"/>
          </p:cNvSpPr>
          <p:nvPr>
            <p:ph idx="1"/>
          </p:nvPr>
        </p:nvSpPr>
        <p:spPr/>
        <p:txBody>
          <a:bodyPr/>
          <a:lstStyle/>
          <a:p>
            <a:r>
              <a:rPr lang="en-US" dirty="0"/>
              <a:t>We started this data science project with a seemingly simple question — “What is the price of this property? How can we improve our price estimations?”. After gathering data and a significant amount of time was spent cleaning the data and extracting the features needed for modeling. We tested multiple variations of regression models, including Linear regression, Decision tree regressor, using Lasso for checking if the model is overfitted. MEAN SQUARED ERROR, MEAN ABSOLUTE ERROR, ROOT MEAN SQUARED ERROR for calculating the mean of error. Two models that used different combinations of features were trained for this project — it is helpful to compare them side by side.</a:t>
            </a:r>
          </a:p>
        </p:txBody>
      </p:sp>
    </p:spTree>
    <p:extLst>
      <p:ext uri="{BB962C8B-B14F-4D97-AF65-F5344CB8AC3E}">
        <p14:creationId xmlns:p14="http://schemas.microsoft.com/office/powerpoint/2010/main" val="181090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724F-DA8C-AB43-6F98-092A175DEA0C}"/>
              </a:ext>
            </a:extLst>
          </p:cNvPr>
          <p:cNvSpPr>
            <a:spLocks noGrp="1"/>
          </p:cNvSpPr>
          <p:nvPr>
            <p:ph type="title"/>
          </p:nvPr>
        </p:nvSpPr>
        <p:spPr>
          <a:xfrm>
            <a:off x="838200" y="365125"/>
            <a:ext cx="10515600" cy="3190875"/>
          </a:xfrm>
        </p:spPr>
        <p:txBody>
          <a:bodyPr>
            <a:noAutofit/>
          </a:bodyPr>
          <a:lstStyle/>
          <a:p>
            <a:r>
              <a:rPr lang="en-US" sz="1800" b="1" dirty="0"/>
              <a:t>Problem Statement </a:t>
            </a:r>
            <a:r>
              <a:rPr lang="en-US" sz="1400"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p>
        </p:txBody>
      </p:sp>
      <p:sp>
        <p:nvSpPr>
          <p:cNvPr id="4" name="TextBox 3">
            <a:extLst>
              <a:ext uri="{FF2B5EF4-FFF2-40B4-BE49-F238E27FC236}">
                <a16:creationId xmlns:a16="http://schemas.microsoft.com/office/drawing/2014/main" id="{5DE6B3F2-544A-8D2E-1B0A-063C797F602B}"/>
              </a:ext>
            </a:extLst>
          </p:cNvPr>
          <p:cNvSpPr txBox="1"/>
          <p:nvPr/>
        </p:nvSpPr>
        <p:spPr>
          <a:xfrm>
            <a:off x="838200" y="3907552"/>
            <a:ext cx="9144000" cy="2585323"/>
          </a:xfrm>
          <a:prstGeom prst="rect">
            <a:avLst/>
          </a:prstGeom>
          <a:noFill/>
        </p:spPr>
        <p:txBody>
          <a:bodyPr wrap="square">
            <a:spAutoFit/>
          </a:bodyPr>
          <a:lstStyle/>
          <a:p>
            <a:r>
              <a:rPr lang="en-US" dirty="0"/>
              <a:t>• Business Problem Framing: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endParaRPr lang="en-US" dirty="0"/>
          </a:p>
          <a:p>
            <a:r>
              <a:rPr lang="en-US" dirty="0"/>
              <a:t>• Motivation for the Problem Undertaken: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300860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353-1CDB-4CFC-957E-10B708B9775A}"/>
              </a:ext>
            </a:extLst>
          </p:cNvPr>
          <p:cNvSpPr>
            <a:spLocks noGrp="1"/>
          </p:cNvSpPr>
          <p:nvPr>
            <p:ph type="title"/>
          </p:nvPr>
        </p:nvSpPr>
        <p:spPr/>
        <p:txBody>
          <a:bodyPr/>
          <a:lstStyle/>
          <a:p>
            <a:r>
              <a:rPr lang="en-US" dirty="0"/>
              <a:t>Train dataset</a:t>
            </a:r>
          </a:p>
        </p:txBody>
      </p:sp>
      <p:graphicFrame>
        <p:nvGraphicFramePr>
          <p:cNvPr id="4" name="Content Placeholder 3">
            <a:extLst>
              <a:ext uri="{FF2B5EF4-FFF2-40B4-BE49-F238E27FC236}">
                <a16:creationId xmlns:a16="http://schemas.microsoft.com/office/drawing/2014/main" id="{1BA70119-02CE-F8CD-DED4-23117BB02FD4}"/>
              </a:ext>
            </a:extLst>
          </p:cNvPr>
          <p:cNvGraphicFramePr>
            <a:graphicFrameLocks noGrp="1"/>
          </p:cNvGraphicFramePr>
          <p:nvPr>
            <p:ph idx="1"/>
            <p:extLst>
              <p:ext uri="{D42A27DB-BD31-4B8C-83A1-F6EECF244321}">
                <p14:modId xmlns:p14="http://schemas.microsoft.com/office/powerpoint/2010/main" val="4146418597"/>
              </p:ext>
            </p:extLst>
          </p:nvPr>
        </p:nvGraphicFramePr>
        <p:xfrm>
          <a:off x="557516" y="2141315"/>
          <a:ext cx="11318401" cy="4035647"/>
        </p:xfrm>
        <a:graphic>
          <a:graphicData uri="http://schemas.openxmlformats.org/drawingml/2006/table">
            <a:tbl>
              <a:tblPr/>
              <a:tblGrid>
                <a:gridCol w="136972">
                  <a:extLst>
                    <a:ext uri="{9D8B030D-6E8A-4147-A177-3AD203B41FA5}">
                      <a16:colId xmlns:a16="http://schemas.microsoft.com/office/drawing/2014/main" val="4293590380"/>
                    </a:ext>
                  </a:extLst>
                </a:gridCol>
                <a:gridCol w="532449">
                  <a:extLst>
                    <a:ext uri="{9D8B030D-6E8A-4147-A177-3AD203B41FA5}">
                      <a16:colId xmlns:a16="http://schemas.microsoft.com/office/drawing/2014/main" val="3465540239"/>
                    </a:ext>
                  </a:extLst>
                </a:gridCol>
                <a:gridCol w="532449">
                  <a:extLst>
                    <a:ext uri="{9D8B030D-6E8A-4147-A177-3AD203B41FA5}">
                      <a16:colId xmlns:a16="http://schemas.microsoft.com/office/drawing/2014/main" val="3301493056"/>
                    </a:ext>
                  </a:extLst>
                </a:gridCol>
                <a:gridCol w="532449">
                  <a:extLst>
                    <a:ext uri="{9D8B030D-6E8A-4147-A177-3AD203B41FA5}">
                      <a16:colId xmlns:a16="http://schemas.microsoft.com/office/drawing/2014/main" val="2290773224"/>
                    </a:ext>
                  </a:extLst>
                </a:gridCol>
                <a:gridCol w="532449">
                  <a:extLst>
                    <a:ext uri="{9D8B030D-6E8A-4147-A177-3AD203B41FA5}">
                      <a16:colId xmlns:a16="http://schemas.microsoft.com/office/drawing/2014/main" val="4082286801"/>
                    </a:ext>
                  </a:extLst>
                </a:gridCol>
                <a:gridCol w="532449">
                  <a:extLst>
                    <a:ext uri="{9D8B030D-6E8A-4147-A177-3AD203B41FA5}">
                      <a16:colId xmlns:a16="http://schemas.microsoft.com/office/drawing/2014/main" val="2182065057"/>
                    </a:ext>
                  </a:extLst>
                </a:gridCol>
                <a:gridCol w="532449">
                  <a:extLst>
                    <a:ext uri="{9D8B030D-6E8A-4147-A177-3AD203B41FA5}">
                      <a16:colId xmlns:a16="http://schemas.microsoft.com/office/drawing/2014/main" val="1044139215"/>
                    </a:ext>
                  </a:extLst>
                </a:gridCol>
                <a:gridCol w="532449">
                  <a:extLst>
                    <a:ext uri="{9D8B030D-6E8A-4147-A177-3AD203B41FA5}">
                      <a16:colId xmlns:a16="http://schemas.microsoft.com/office/drawing/2014/main" val="3190638227"/>
                    </a:ext>
                  </a:extLst>
                </a:gridCol>
                <a:gridCol w="532449">
                  <a:extLst>
                    <a:ext uri="{9D8B030D-6E8A-4147-A177-3AD203B41FA5}">
                      <a16:colId xmlns:a16="http://schemas.microsoft.com/office/drawing/2014/main" val="1696213910"/>
                    </a:ext>
                  </a:extLst>
                </a:gridCol>
                <a:gridCol w="532449">
                  <a:extLst>
                    <a:ext uri="{9D8B030D-6E8A-4147-A177-3AD203B41FA5}">
                      <a16:colId xmlns:a16="http://schemas.microsoft.com/office/drawing/2014/main" val="3579546834"/>
                    </a:ext>
                  </a:extLst>
                </a:gridCol>
                <a:gridCol w="532449">
                  <a:extLst>
                    <a:ext uri="{9D8B030D-6E8A-4147-A177-3AD203B41FA5}">
                      <a16:colId xmlns:a16="http://schemas.microsoft.com/office/drawing/2014/main" val="991262373"/>
                    </a:ext>
                  </a:extLst>
                </a:gridCol>
                <a:gridCol w="532449">
                  <a:extLst>
                    <a:ext uri="{9D8B030D-6E8A-4147-A177-3AD203B41FA5}">
                      <a16:colId xmlns:a16="http://schemas.microsoft.com/office/drawing/2014/main" val="1209727645"/>
                    </a:ext>
                  </a:extLst>
                </a:gridCol>
                <a:gridCol w="532449">
                  <a:extLst>
                    <a:ext uri="{9D8B030D-6E8A-4147-A177-3AD203B41FA5}">
                      <a16:colId xmlns:a16="http://schemas.microsoft.com/office/drawing/2014/main" val="379128720"/>
                    </a:ext>
                  </a:extLst>
                </a:gridCol>
                <a:gridCol w="532449">
                  <a:extLst>
                    <a:ext uri="{9D8B030D-6E8A-4147-A177-3AD203B41FA5}">
                      <a16:colId xmlns:a16="http://schemas.microsoft.com/office/drawing/2014/main" val="3994034124"/>
                    </a:ext>
                  </a:extLst>
                </a:gridCol>
                <a:gridCol w="532449">
                  <a:extLst>
                    <a:ext uri="{9D8B030D-6E8A-4147-A177-3AD203B41FA5}">
                      <a16:colId xmlns:a16="http://schemas.microsoft.com/office/drawing/2014/main" val="422451300"/>
                    </a:ext>
                  </a:extLst>
                </a:gridCol>
                <a:gridCol w="532449">
                  <a:extLst>
                    <a:ext uri="{9D8B030D-6E8A-4147-A177-3AD203B41FA5}">
                      <a16:colId xmlns:a16="http://schemas.microsoft.com/office/drawing/2014/main" val="1750781947"/>
                    </a:ext>
                  </a:extLst>
                </a:gridCol>
                <a:gridCol w="532449">
                  <a:extLst>
                    <a:ext uri="{9D8B030D-6E8A-4147-A177-3AD203B41FA5}">
                      <a16:colId xmlns:a16="http://schemas.microsoft.com/office/drawing/2014/main" val="3171940969"/>
                    </a:ext>
                  </a:extLst>
                </a:gridCol>
                <a:gridCol w="532449">
                  <a:extLst>
                    <a:ext uri="{9D8B030D-6E8A-4147-A177-3AD203B41FA5}">
                      <a16:colId xmlns:a16="http://schemas.microsoft.com/office/drawing/2014/main" val="2085056202"/>
                    </a:ext>
                  </a:extLst>
                </a:gridCol>
                <a:gridCol w="532449">
                  <a:extLst>
                    <a:ext uri="{9D8B030D-6E8A-4147-A177-3AD203B41FA5}">
                      <a16:colId xmlns:a16="http://schemas.microsoft.com/office/drawing/2014/main" val="2207587768"/>
                    </a:ext>
                  </a:extLst>
                </a:gridCol>
                <a:gridCol w="532449">
                  <a:extLst>
                    <a:ext uri="{9D8B030D-6E8A-4147-A177-3AD203B41FA5}">
                      <a16:colId xmlns:a16="http://schemas.microsoft.com/office/drawing/2014/main" val="2983651072"/>
                    </a:ext>
                  </a:extLst>
                </a:gridCol>
                <a:gridCol w="532449">
                  <a:extLst>
                    <a:ext uri="{9D8B030D-6E8A-4147-A177-3AD203B41FA5}">
                      <a16:colId xmlns:a16="http://schemas.microsoft.com/office/drawing/2014/main" val="2424616043"/>
                    </a:ext>
                  </a:extLst>
                </a:gridCol>
                <a:gridCol w="532449">
                  <a:extLst>
                    <a:ext uri="{9D8B030D-6E8A-4147-A177-3AD203B41FA5}">
                      <a16:colId xmlns:a16="http://schemas.microsoft.com/office/drawing/2014/main" val="3223764825"/>
                    </a:ext>
                  </a:extLst>
                </a:gridCol>
              </a:tblGrid>
              <a:tr h="983042">
                <a:tc>
                  <a:txBody>
                    <a:bodyPr/>
                    <a:lstStyle/>
                    <a:p>
                      <a:pPr algn="l" fontAlgn="ctr"/>
                      <a:endParaRPr lang="en-US" sz="1300" b="0" dirty="0">
                        <a:effectLst/>
                      </a:endParaRP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Id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MSSubClass</a:t>
                      </a:r>
                    </a:p>
                  </a:txBody>
                  <a:tcPr marL="55786" marR="55786" marT="27893" marB="27893" anchor="ctr">
                    <a:lnL>
                      <a:noFill/>
                    </a:lnL>
                    <a:lnR>
                      <a:noFill/>
                    </a:lnR>
                    <a:lnT>
                      <a:noFill/>
                    </a:lnT>
                    <a:lnB>
                      <a:noFill/>
                    </a:lnB>
                    <a:solidFill>
                      <a:srgbClr val="FFFFFF"/>
                    </a:solidFill>
                  </a:tcPr>
                </a:tc>
                <a:tc>
                  <a:txBody>
                    <a:bodyPr/>
                    <a:lstStyle/>
                    <a:p>
                      <a:pPr algn="l" fontAlgn="ctr"/>
                      <a:r>
                        <a:rPr lang="en-US" sz="1300" b="0" dirty="0" err="1">
                          <a:effectLst/>
                        </a:rPr>
                        <a:t>MSZoning</a:t>
                      </a:r>
                      <a:endParaRPr lang="en-US" sz="1300" b="0" dirty="0">
                        <a:effectLst/>
                      </a:endParaRP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LotFrontage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LotArea</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Street</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Alley</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LotShape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LandContour</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Utilities</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PoolArea</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PoolQC</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Fence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MiscFeature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MiscVal</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MoSold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YrSold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SaleType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SaleCondition</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SalePrice</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1443193331"/>
                  </a:ext>
                </a:extLst>
              </a:tr>
              <a:tr h="610521">
                <a:tc>
                  <a:txBody>
                    <a:bodyPr/>
                    <a:lstStyle/>
                    <a:p>
                      <a:pPr algn="l" fontAlgn="ctr"/>
                      <a:r>
                        <a:rPr lang="en-US" sz="1300" b="0">
                          <a:effectLst/>
                        </a:rPr>
                        <a:t>0</a:t>
                      </a:r>
                    </a:p>
                  </a:txBody>
                  <a:tcPr marL="55786" marR="55786" marT="27893" marB="27893" anchor="ctr">
                    <a:lnL>
                      <a:noFill/>
                    </a:lnL>
                    <a:lnR>
                      <a:noFill/>
                    </a:lnR>
                    <a:lnT>
                      <a:noFill/>
                    </a:lnT>
                    <a:lnB>
                      <a:noFill/>
                    </a:lnB>
                  </a:tcPr>
                </a:tc>
                <a:tc>
                  <a:txBody>
                    <a:bodyPr/>
                    <a:lstStyle/>
                    <a:p>
                      <a:pPr algn="l" fontAlgn="ctr"/>
                      <a:r>
                        <a:rPr lang="en-US" sz="1300">
                          <a:effectLst/>
                        </a:rPr>
                        <a:t>1</a:t>
                      </a:r>
                    </a:p>
                  </a:txBody>
                  <a:tcPr marL="55786" marR="55786" marT="27893" marB="27893" anchor="ctr">
                    <a:lnL>
                      <a:noFill/>
                    </a:lnL>
                    <a:lnR>
                      <a:noFill/>
                    </a:lnR>
                    <a:lnT>
                      <a:noFill/>
                    </a:lnT>
                    <a:lnB>
                      <a:noFill/>
                    </a:lnB>
                  </a:tcPr>
                </a:tc>
                <a:tc>
                  <a:txBody>
                    <a:bodyPr/>
                    <a:lstStyle/>
                    <a:p>
                      <a:pPr algn="l" fontAlgn="ctr"/>
                      <a:r>
                        <a:rPr lang="en-US" sz="1300">
                          <a:effectLst/>
                        </a:rPr>
                        <a:t>60</a:t>
                      </a:r>
                    </a:p>
                  </a:txBody>
                  <a:tcPr marL="55786" marR="55786" marT="27893" marB="27893" anchor="ctr">
                    <a:lnL>
                      <a:noFill/>
                    </a:lnL>
                    <a:lnR>
                      <a:noFill/>
                    </a:lnR>
                    <a:lnT>
                      <a:noFill/>
                    </a:lnT>
                    <a:lnB>
                      <a:noFill/>
                    </a:lnB>
                  </a:tcPr>
                </a:tc>
                <a:tc>
                  <a:txBody>
                    <a:bodyPr/>
                    <a:lstStyle/>
                    <a:p>
                      <a:pPr algn="l" fontAlgn="ctr"/>
                      <a:r>
                        <a:rPr lang="en-US" sz="1300">
                          <a:effectLst/>
                        </a:rPr>
                        <a:t>RL</a:t>
                      </a:r>
                    </a:p>
                  </a:txBody>
                  <a:tcPr marL="55786" marR="55786" marT="27893" marB="27893" anchor="ctr">
                    <a:lnL>
                      <a:noFill/>
                    </a:lnL>
                    <a:lnR>
                      <a:noFill/>
                    </a:lnR>
                    <a:lnT>
                      <a:noFill/>
                    </a:lnT>
                    <a:lnB>
                      <a:noFill/>
                    </a:lnB>
                  </a:tcPr>
                </a:tc>
                <a:tc>
                  <a:txBody>
                    <a:bodyPr/>
                    <a:lstStyle/>
                    <a:p>
                      <a:pPr algn="l" fontAlgn="ctr"/>
                      <a:r>
                        <a:rPr lang="en-US" sz="1300">
                          <a:effectLst/>
                        </a:rPr>
                        <a:t>65.0</a:t>
                      </a:r>
                    </a:p>
                  </a:txBody>
                  <a:tcPr marL="55786" marR="55786" marT="27893" marB="27893" anchor="ctr">
                    <a:lnL>
                      <a:noFill/>
                    </a:lnL>
                    <a:lnR>
                      <a:noFill/>
                    </a:lnR>
                    <a:lnT>
                      <a:noFill/>
                    </a:lnT>
                    <a:lnB>
                      <a:noFill/>
                    </a:lnB>
                  </a:tcPr>
                </a:tc>
                <a:tc>
                  <a:txBody>
                    <a:bodyPr/>
                    <a:lstStyle/>
                    <a:p>
                      <a:pPr algn="l" fontAlgn="ctr"/>
                      <a:r>
                        <a:rPr lang="en-US" sz="1300">
                          <a:effectLst/>
                        </a:rPr>
                        <a:t>8450</a:t>
                      </a:r>
                    </a:p>
                  </a:txBody>
                  <a:tcPr marL="55786" marR="55786" marT="27893" marB="27893" anchor="ctr">
                    <a:lnL>
                      <a:noFill/>
                    </a:lnL>
                    <a:lnR>
                      <a:noFill/>
                    </a:lnR>
                    <a:lnT>
                      <a:noFill/>
                    </a:lnT>
                    <a:lnB>
                      <a:noFill/>
                    </a:lnB>
                  </a:tcPr>
                </a:tc>
                <a:tc>
                  <a:txBody>
                    <a:bodyPr/>
                    <a:lstStyle/>
                    <a:p>
                      <a:pPr algn="l" fontAlgn="ctr"/>
                      <a:r>
                        <a:rPr lang="en-US" sz="1300">
                          <a:effectLst/>
                        </a:rPr>
                        <a:t>Pave</a:t>
                      </a:r>
                    </a:p>
                  </a:txBody>
                  <a:tcPr marL="55786" marR="55786" marT="27893" marB="27893" anchor="ctr">
                    <a:lnL>
                      <a:noFill/>
                    </a:lnL>
                    <a:lnR>
                      <a:noFill/>
                    </a:lnR>
                    <a:lnT>
                      <a:noFill/>
                    </a:lnT>
                    <a:lnB>
                      <a:noFill/>
                    </a:lnB>
                  </a:tcPr>
                </a:tc>
                <a:tc>
                  <a:txBody>
                    <a:bodyPr/>
                    <a:lstStyle/>
                    <a:p>
                      <a:pPr algn="l" fontAlgn="ctr"/>
                      <a:r>
                        <a:rPr lang="en-US" sz="1300">
                          <a:effectLst/>
                        </a:rPr>
                        <a:t>NaN</a:t>
                      </a:r>
                    </a:p>
                  </a:txBody>
                  <a:tcPr marL="55786" marR="55786" marT="27893" marB="27893" anchor="ctr">
                    <a:lnL>
                      <a:noFill/>
                    </a:lnL>
                    <a:lnR>
                      <a:noFill/>
                    </a:lnR>
                    <a:lnT>
                      <a:noFill/>
                    </a:lnT>
                    <a:lnB>
                      <a:noFill/>
                    </a:lnB>
                  </a:tcPr>
                </a:tc>
                <a:tc>
                  <a:txBody>
                    <a:bodyPr/>
                    <a:lstStyle/>
                    <a:p>
                      <a:pPr algn="l" fontAlgn="ctr"/>
                      <a:r>
                        <a:rPr lang="en-US" sz="1300">
                          <a:effectLst/>
                        </a:rPr>
                        <a:t>Reg</a:t>
                      </a:r>
                    </a:p>
                  </a:txBody>
                  <a:tcPr marL="55786" marR="55786" marT="27893" marB="27893" anchor="ctr">
                    <a:lnL>
                      <a:noFill/>
                    </a:lnL>
                    <a:lnR>
                      <a:noFill/>
                    </a:lnR>
                    <a:lnT>
                      <a:noFill/>
                    </a:lnT>
                    <a:lnB>
                      <a:noFill/>
                    </a:lnB>
                  </a:tcPr>
                </a:tc>
                <a:tc>
                  <a:txBody>
                    <a:bodyPr/>
                    <a:lstStyle/>
                    <a:p>
                      <a:pPr algn="l" fontAlgn="ctr"/>
                      <a:r>
                        <a:rPr lang="en-US" sz="1300">
                          <a:effectLst/>
                        </a:rPr>
                        <a:t>Lvl</a:t>
                      </a:r>
                    </a:p>
                  </a:txBody>
                  <a:tcPr marL="55786" marR="55786" marT="27893" marB="27893" anchor="ctr">
                    <a:lnL>
                      <a:noFill/>
                    </a:lnL>
                    <a:lnR>
                      <a:noFill/>
                    </a:lnR>
                    <a:lnT>
                      <a:noFill/>
                    </a:lnT>
                    <a:lnB>
                      <a:noFill/>
                    </a:lnB>
                  </a:tcPr>
                </a:tc>
                <a:tc>
                  <a:txBody>
                    <a:bodyPr/>
                    <a:lstStyle/>
                    <a:p>
                      <a:pPr algn="l" fontAlgn="ctr"/>
                      <a:r>
                        <a:rPr lang="en-US" sz="1300">
                          <a:effectLst/>
                        </a:rPr>
                        <a:t>AllPub</a:t>
                      </a:r>
                    </a:p>
                  </a:txBody>
                  <a:tcPr marL="55786" marR="55786" marT="27893" marB="27893" anchor="ctr">
                    <a:lnL>
                      <a:noFill/>
                    </a:lnL>
                    <a:lnR>
                      <a:noFill/>
                    </a:lnR>
                    <a:lnT>
                      <a:noFill/>
                    </a:lnT>
                    <a:lnB>
                      <a:noFill/>
                    </a:lnB>
                  </a:tcPr>
                </a:tc>
                <a:tc>
                  <a:txBody>
                    <a:bodyPr/>
                    <a:lstStyle/>
                    <a:p>
                      <a:pPr algn="l" fontAlgn="ctr"/>
                      <a:r>
                        <a:rPr lang="en-US" sz="1300">
                          <a:effectLst/>
                        </a:rPr>
                        <a:t>...</a:t>
                      </a:r>
                    </a:p>
                  </a:txBody>
                  <a:tcPr marL="55786" marR="55786" marT="27893" marB="27893" anchor="ctr">
                    <a:lnL>
                      <a:noFill/>
                    </a:lnL>
                    <a:lnR>
                      <a:noFill/>
                    </a:lnR>
                    <a:lnT>
                      <a:noFill/>
                    </a:lnT>
                    <a:lnB>
                      <a:noFill/>
                    </a:lnB>
                  </a:tcPr>
                </a:tc>
                <a:tc>
                  <a:txBody>
                    <a:bodyPr/>
                    <a:lstStyle/>
                    <a:p>
                      <a:pPr algn="l" fontAlgn="ctr"/>
                      <a:r>
                        <a:rPr lang="en-US" sz="1300">
                          <a:effectLst/>
                        </a:rPr>
                        <a:t>0</a:t>
                      </a:r>
                    </a:p>
                  </a:txBody>
                  <a:tcPr marL="55786" marR="55786" marT="27893" marB="27893" anchor="ctr">
                    <a:lnL>
                      <a:noFill/>
                    </a:lnL>
                    <a:lnR>
                      <a:noFill/>
                    </a:lnR>
                    <a:lnT>
                      <a:noFill/>
                    </a:lnT>
                    <a:lnB>
                      <a:noFill/>
                    </a:lnB>
                  </a:tcPr>
                </a:tc>
                <a:tc>
                  <a:txBody>
                    <a:bodyPr/>
                    <a:lstStyle/>
                    <a:p>
                      <a:pPr algn="l" fontAlgn="ctr"/>
                      <a:r>
                        <a:rPr lang="en-US" sz="1300">
                          <a:effectLst/>
                        </a:rPr>
                        <a:t>NaN</a:t>
                      </a:r>
                    </a:p>
                  </a:txBody>
                  <a:tcPr marL="55786" marR="55786" marT="27893" marB="27893" anchor="ctr">
                    <a:lnL>
                      <a:noFill/>
                    </a:lnL>
                    <a:lnR>
                      <a:noFill/>
                    </a:lnR>
                    <a:lnT>
                      <a:noFill/>
                    </a:lnT>
                    <a:lnB>
                      <a:noFill/>
                    </a:lnB>
                  </a:tcPr>
                </a:tc>
                <a:tc>
                  <a:txBody>
                    <a:bodyPr/>
                    <a:lstStyle/>
                    <a:p>
                      <a:pPr algn="l" fontAlgn="ctr"/>
                      <a:r>
                        <a:rPr lang="en-US" sz="1300">
                          <a:effectLst/>
                        </a:rPr>
                        <a:t>NaN</a:t>
                      </a:r>
                    </a:p>
                  </a:txBody>
                  <a:tcPr marL="55786" marR="55786" marT="27893" marB="27893" anchor="ctr">
                    <a:lnL>
                      <a:noFill/>
                    </a:lnL>
                    <a:lnR>
                      <a:noFill/>
                    </a:lnR>
                    <a:lnT>
                      <a:noFill/>
                    </a:lnT>
                    <a:lnB>
                      <a:noFill/>
                    </a:lnB>
                  </a:tcPr>
                </a:tc>
                <a:tc>
                  <a:txBody>
                    <a:bodyPr/>
                    <a:lstStyle/>
                    <a:p>
                      <a:pPr algn="l" fontAlgn="ctr"/>
                      <a:r>
                        <a:rPr lang="en-US" sz="1300">
                          <a:effectLst/>
                        </a:rPr>
                        <a:t>NaN</a:t>
                      </a:r>
                    </a:p>
                  </a:txBody>
                  <a:tcPr marL="55786" marR="55786" marT="27893" marB="27893" anchor="ctr">
                    <a:lnL>
                      <a:noFill/>
                    </a:lnL>
                    <a:lnR>
                      <a:noFill/>
                    </a:lnR>
                    <a:lnT>
                      <a:noFill/>
                    </a:lnT>
                    <a:lnB>
                      <a:noFill/>
                    </a:lnB>
                  </a:tcPr>
                </a:tc>
                <a:tc>
                  <a:txBody>
                    <a:bodyPr/>
                    <a:lstStyle/>
                    <a:p>
                      <a:pPr algn="l" fontAlgn="ctr"/>
                      <a:r>
                        <a:rPr lang="en-US" sz="1300">
                          <a:effectLst/>
                        </a:rPr>
                        <a:t>0</a:t>
                      </a:r>
                    </a:p>
                  </a:txBody>
                  <a:tcPr marL="55786" marR="55786" marT="27893" marB="27893" anchor="ctr">
                    <a:lnL>
                      <a:noFill/>
                    </a:lnL>
                    <a:lnR>
                      <a:noFill/>
                    </a:lnR>
                    <a:lnT>
                      <a:noFill/>
                    </a:lnT>
                    <a:lnB>
                      <a:noFill/>
                    </a:lnB>
                  </a:tcPr>
                </a:tc>
                <a:tc>
                  <a:txBody>
                    <a:bodyPr/>
                    <a:lstStyle/>
                    <a:p>
                      <a:pPr algn="l" fontAlgn="ctr"/>
                      <a:r>
                        <a:rPr lang="en-US" sz="1300">
                          <a:effectLst/>
                        </a:rPr>
                        <a:t>2</a:t>
                      </a:r>
                    </a:p>
                  </a:txBody>
                  <a:tcPr marL="55786" marR="55786" marT="27893" marB="27893" anchor="ctr">
                    <a:lnL>
                      <a:noFill/>
                    </a:lnL>
                    <a:lnR>
                      <a:noFill/>
                    </a:lnR>
                    <a:lnT>
                      <a:noFill/>
                    </a:lnT>
                    <a:lnB>
                      <a:noFill/>
                    </a:lnB>
                  </a:tcPr>
                </a:tc>
                <a:tc>
                  <a:txBody>
                    <a:bodyPr/>
                    <a:lstStyle/>
                    <a:p>
                      <a:pPr algn="l" fontAlgn="ctr"/>
                      <a:r>
                        <a:rPr lang="en-US" sz="1300">
                          <a:effectLst/>
                        </a:rPr>
                        <a:t>2008</a:t>
                      </a:r>
                    </a:p>
                  </a:txBody>
                  <a:tcPr marL="55786" marR="55786" marT="27893" marB="27893" anchor="ctr">
                    <a:lnL>
                      <a:noFill/>
                    </a:lnL>
                    <a:lnR>
                      <a:noFill/>
                    </a:lnR>
                    <a:lnT>
                      <a:noFill/>
                    </a:lnT>
                    <a:lnB>
                      <a:noFill/>
                    </a:lnB>
                  </a:tcPr>
                </a:tc>
                <a:tc>
                  <a:txBody>
                    <a:bodyPr/>
                    <a:lstStyle/>
                    <a:p>
                      <a:pPr algn="l" fontAlgn="ctr"/>
                      <a:r>
                        <a:rPr lang="en-US" sz="1300">
                          <a:effectLst/>
                        </a:rPr>
                        <a:t>WD</a:t>
                      </a:r>
                    </a:p>
                  </a:txBody>
                  <a:tcPr marL="55786" marR="55786" marT="27893" marB="27893" anchor="ctr">
                    <a:lnL>
                      <a:noFill/>
                    </a:lnL>
                    <a:lnR>
                      <a:noFill/>
                    </a:lnR>
                    <a:lnT>
                      <a:noFill/>
                    </a:lnT>
                    <a:lnB>
                      <a:noFill/>
                    </a:lnB>
                  </a:tcPr>
                </a:tc>
                <a:tc>
                  <a:txBody>
                    <a:bodyPr/>
                    <a:lstStyle/>
                    <a:p>
                      <a:pPr algn="l" fontAlgn="ctr"/>
                      <a:r>
                        <a:rPr lang="en-US" sz="1300">
                          <a:effectLst/>
                        </a:rPr>
                        <a:t>Normal</a:t>
                      </a:r>
                    </a:p>
                  </a:txBody>
                  <a:tcPr marL="55786" marR="55786" marT="27893" marB="27893" anchor="ctr">
                    <a:lnL>
                      <a:noFill/>
                    </a:lnL>
                    <a:lnR>
                      <a:noFill/>
                    </a:lnR>
                    <a:lnT>
                      <a:noFill/>
                    </a:lnT>
                    <a:lnB>
                      <a:noFill/>
                    </a:lnB>
                  </a:tcPr>
                </a:tc>
                <a:tc>
                  <a:txBody>
                    <a:bodyPr/>
                    <a:lstStyle/>
                    <a:p>
                      <a:pPr algn="l" fontAlgn="ctr"/>
                      <a:r>
                        <a:rPr lang="en-US" sz="1300">
                          <a:effectLst/>
                        </a:rPr>
                        <a:t>208500</a:t>
                      </a:r>
                    </a:p>
                  </a:txBody>
                  <a:tcPr marL="55786" marR="55786" marT="27893" marB="27893" anchor="ctr">
                    <a:lnL>
                      <a:noFill/>
                    </a:lnL>
                    <a:lnR>
                      <a:noFill/>
                    </a:lnR>
                    <a:lnT>
                      <a:noFill/>
                    </a:lnT>
                    <a:lnB>
                      <a:noFill/>
                    </a:lnB>
                  </a:tcPr>
                </a:tc>
                <a:extLst>
                  <a:ext uri="{0D108BD9-81ED-4DB2-BD59-A6C34878D82A}">
                    <a16:rowId xmlns:a16="http://schemas.microsoft.com/office/drawing/2014/main" val="220385072"/>
                  </a:ext>
                </a:extLst>
              </a:tr>
              <a:tr h="610521">
                <a:tc>
                  <a:txBody>
                    <a:bodyPr/>
                    <a:lstStyle/>
                    <a:p>
                      <a:pPr algn="l" fontAlgn="ctr"/>
                      <a:r>
                        <a:rPr lang="en-US" sz="1300" b="0">
                          <a:effectLst/>
                        </a:rPr>
                        <a:t>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80.0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9600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Reg</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5</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2007</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181500</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1295044091"/>
                  </a:ext>
                </a:extLst>
              </a:tr>
              <a:tr h="610521">
                <a:tc>
                  <a:txBody>
                    <a:bodyPr/>
                    <a:lstStyle/>
                    <a:p>
                      <a:pPr algn="l" fontAlgn="ctr"/>
                      <a:r>
                        <a:rPr lang="en-US" sz="1300" b="0">
                          <a:effectLst/>
                        </a:rPr>
                        <a:t>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3</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68.0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11250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9</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2008</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223500</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2215845828"/>
                  </a:ext>
                </a:extLst>
              </a:tr>
              <a:tr h="610521">
                <a:tc>
                  <a:txBody>
                    <a:bodyPr/>
                    <a:lstStyle/>
                    <a:p>
                      <a:pPr algn="l" fontAlgn="ctr"/>
                      <a:r>
                        <a:rPr lang="en-US" sz="1300" b="0">
                          <a:effectLst/>
                        </a:rPr>
                        <a:t>3</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4</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70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60.0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9550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2006</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Abnorml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140000</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1467573122"/>
                  </a:ext>
                </a:extLst>
              </a:tr>
              <a:tr h="610521">
                <a:tc>
                  <a:txBody>
                    <a:bodyPr/>
                    <a:lstStyle/>
                    <a:p>
                      <a:pPr algn="l" fontAlgn="ctr"/>
                      <a:r>
                        <a:rPr lang="en-US" sz="1300" b="0">
                          <a:effectLst/>
                        </a:rPr>
                        <a:t>4</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5</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84.0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14260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2008</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tc>
                  <a:txBody>
                    <a:bodyPr/>
                    <a:lstStyle/>
                    <a:p>
                      <a:pPr algn="l" fontAlgn="ctr"/>
                      <a:r>
                        <a:rPr lang="en-US" sz="1300" dirty="0">
                          <a:effectLst/>
                        </a:rPr>
                        <a:t>250000</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1942150683"/>
                  </a:ext>
                </a:extLst>
              </a:tr>
            </a:tbl>
          </a:graphicData>
        </a:graphic>
      </p:graphicFrame>
      <p:sp>
        <p:nvSpPr>
          <p:cNvPr id="5" name="Rectangle 1">
            <a:extLst>
              <a:ext uri="{FF2B5EF4-FFF2-40B4-BE49-F238E27FC236}">
                <a16:creationId xmlns:a16="http://schemas.microsoft.com/office/drawing/2014/main" id="{2076A5EE-5606-435F-BD70-0F09F2AB511F}"/>
              </a:ext>
            </a:extLst>
          </p:cNvPr>
          <p:cNvSpPr>
            <a:spLocks noChangeArrowheads="1"/>
          </p:cNvSpPr>
          <p:nvPr/>
        </p:nvSpPr>
        <p:spPr bwMode="auto">
          <a:xfrm>
            <a:off x="-3301479" y="-323165"/>
            <a:ext cx="185510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02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E964-8ACD-9454-ECCC-0003948DF591}"/>
              </a:ext>
            </a:extLst>
          </p:cNvPr>
          <p:cNvSpPr>
            <a:spLocks noGrp="1"/>
          </p:cNvSpPr>
          <p:nvPr>
            <p:ph type="title"/>
          </p:nvPr>
        </p:nvSpPr>
        <p:spPr/>
        <p:txBody>
          <a:bodyPr/>
          <a:lstStyle/>
          <a:p>
            <a:r>
              <a:rPr lang="en-US" dirty="0"/>
              <a:t>Test dataset</a:t>
            </a:r>
          </a:p>
        </p:txBody>
      </p:sp>
      <p:graphicFrame>
        <p:nvGraphicFramePr>
          <p:cNvPr id="7" name="Content Placeholder 6">
            <a:extLst>
              <a:ext uri="{FF2B5EF4-FFF2-40B4-BE49-F238E27FC236}">
                <a16:creationId xmlns:a16="http://schemas.microsoft.com/office/drawing/2014/main" id="{9FA5F9E7-64FC-6305-95A4-E50528138B3A}"/>
              </a:ext>
            </a:extLst>
          </p:cNvPr>
          <p:cNvGraphicFramePr>
            <a:graphicFrameLocks noGrp="1"/>
          </p:cNvGraphicFramePr>
          <p:nvPr>
            <p:ph idx="1"/>
            <p:extLst>
              <p:ext uri="{D42A27DB-BD31-4B8C-83A1-F6EECF244321}">
                <p14:modId xmlns:p14="http://schemas.microsoft.com/office/powerpoint/2010/main" val="1853339228"/>
              </p:ext>
            </p:extLst>
          </p:nvPr>
        </p:nvGraphicFramePr>
        <p:xfrm>
          <a:off x="270934" y="1825626"/>
          <a:ext cx="10984081" cy="4351336"/>
        </p:xfrm>
        <a:graphic>
          <a:graphicData uri="http://schemas.openxmlformats.org/drawingml/2006/table">
            <a:tbl>
              <a:tblPr/>
              <a:tblGrid>
                <a:gridCol w="495416">
                  <a:extLst>
                    <a:ext uri="{9D8B030D-6E8A-4147-A177-3AD203B41FA5}">
                      <a16:colId xmlns:a16="http://schemas.microsoft.com/office/drawing/2014/main" val="1979241743"/>
                    </a:ext>
                  </a:extLst>
                </a:gridCol>
                <a:gridCol w="495416">
                  <a:extLst>
                    <a:ext uri="{9D8B030D-6E8A-4147-A177-3AD203B41FA5}">
                      <a16:colId xmlns:a16="http://schemas.microsoft.com/office/drawing/2014/main" val="2917176030"/>
                    </a:ext>
                  </a:extLst>
                </a:gridCol>
                <a:gridCol w="495416">
                  <a:extLst>
                    <a:ext uri="{9D8B030D-6E8A-4147-A177-3AD203B41FA5}">
                      <a16:colId xmlns:a16="http://schemas.microsoft.com/office/drawing/2014/main" val="80717634"/>
                    </a:ext>
                  </a:extLst>
                </a:gridCol>
                <a:gridCol w="495416">
                  <a:extLst>
                    <a:ext uri="{9D8B030D-6E8A-4147-A177-3AD203B41FA5}">
                      <a16:colId xmlns:a16="http://schemas.microsoft.com/office/drawing/2014/main" val="1818968308"/>
                    </a:ext>
                  </a:extLst>
                </a:gridCol>
                <a:gridCol w="495416">
                  <a:extLst>
                    <a:ext uri="{9D8B030D-6E8A-4147-A177-3AD203B41FA5}">
                      <a16:colId xmlns:a16="http://schemas.microsoft.com/office/drawing/2014/main" val="2000499087"/>
                    </a:ext>
                  </a:extLst>
                </a:gridCol>
                <a:gridCol w="495416">
                  <a:extLst>
                    <a:ext uri="{9D8B030D-6E8A-4147-A177-3AD203B41FA5}">
                      <a16:colId xmlns:a16="http://schemas.microsoft.com/office/drawing/2014/main" val="2865260101"/>
                    </a:ext>
                  </a:extLst>
                </a:gridCol>
                <a:gridCol w="495416">
                  <a:extLst>
                    <a:ext uri="{9D8B030D-6E8A-4147-A177-3AD203B41FA5}">
                      <a16:colId xmlns:a16="http://schemas.microsoft.com/office/drawing/2014/main" val="1795884066"/>
                    </a:ext>
                  </a:extLst>
                </a:gridCol>
                <a:gridCol w="495416">
                  <a:extLst>
                    <a:ext uri="{9D8B030D-6E8A-4147-A177-3AD203B41FA5}">
                      <a16:colId xmlns:a16="http://schemas.microsoft.com/office/drawing/2014/main" val="39159682"/>
                    </a:ext>
                  </a:extLst>
                </a:gridCol>
                <a:gridCol w="495416">
                  <a:extLst>
                    <a:ext uri="{9D8B030D-6E8A-4147-A177-3AD203B41FA5}">
                      <a16:colId xmlns:a16="http://schemas.microsoft.com/office/drawing/2014/main" val="3108184891"/>
                    </a:ext>
                  </a:extLst>
                </a:gridCol>
                <a:gridCol w="495416">
                  <a:extLst>
                    <a:ext uri="{9D8B030D-6E8A-4147-A177-3AD203B41FA5}">
                      <a16:colId xmlns:a16="http://schemas.microsoft.com/office/drawing/2014/main" val="552934055"/>
                    </a:ext>
                  </a:extLst>
                </a:gridCol>
                <a:gridCol w="495416">
                  <a:extLst>
                    <a:ext uri="{9D8B030D-6E8A-4147-A177-3AD203B41FA5}">
                      <a16:colId xmlns:a16="http://schemas.microsoft.com/office/drawing/2014/main" val="1477064726"/>
                    </a:ext>
                  </a:extLst>
                </a:gridCol>
                <a:gridCol w="495416">
                  <a:extLst>
                    <a:ext uri="{9D8B030D-6E8A-4147-A177-3AD203B41FA5}">
                      <a16:colId xmlns:a16="http://schemas.microsoft.com/office/drawing/2014/main" val="1983725976"/>
                    </a:ext>
                  </a:extLst>
                </a:gridCol>
                <a:gridCol w="495416">
                  <a:extLst>
                    <a:ext uri="{9D8B030D-6E8A-4147-A177-3AD203B41FA5}">
                      <a16:colId xmlns:a16="http://schemas.microsoft.com/office/drawing/2014/main" val="1496273320"/>
                    </a:ext>
                  </a:extLst>
                </a:gridCol>
                <a:gridCol w="495416">
                  <a:extLst>
                    <a:ext uri="{9D8B030D-6E8A-4147-A177-3AD203B41FA5}">
                      <a16:colId xmlns:a16="http://schemas.microsoft.com/office/drawing/2014/main" val="334155567"/>
                    </a:ext>
                  </a:extLst>
                </a:gridCol>
                <a:gridCol w="495416">
                  <a:extLst>
                    <a:ext uri="{9D8B030D-6E8A-4147-A177-3AD203B41FA5}">
                      <a16:colId xmlns:a16="http://schemas.microsoft.com/office/drawing/2014/main" val="94710156"/>
                    </a:ext>
                  </a:extLst>
                </a:gridCol>
                <a:gridCol w="495416">
                  <a:extLst>
                    <a:ext uri="{9D8B030D-6E8A-4147-A177-3AD203B41FA5}">
                      <a16:colId xmlns:a16="http://schemas.microsoft.com/office/drawing/2014/main" val="1769787052"/>
                    </a:ext>
                  </a:extLst>
                </a:gridCol>
                <a:gridCol w="495416">
                  <a:extLst>
                    <a:ext uri="{9D8B030D-6E8A-4147-A177-3AD203B41FA5}">
                      <a16:colId xmlns:a16="http://schemas.microsoft.com/office/drawing/2014/main" val="2379281571"/>
                    </a:ext>
                  </a:extLst>
                </a:gridCol>
                <a:gridCol w="495416">
                  <a:extLst>
                    <a:ext uri="{9D8B030D-6E8A-4147-A177-3AD203B41FA5}">
                      <a16:colId xmlns:a16="http://schemas.microsoft.com/office/drawing/2014/main" val="4167996551"/>
                    </a:ext>
                  </a:extLst>
                </a:gridCol>
                <a:gridCol w="495416">
                  <a:extLst>
                    <a:ext uri="{9D8B030D-6E8A-4147-A177-3AD203B41FA5}">
                      <a16:colId xmlns:a16="http://schemas.microsoft.com/office/drawing/2014/main" val="1104603609"/>
                    </a:ext>
                  </a:extLst>
                </a:gridCol>
                <a:gridCol w="495416">
                  <a:extLst>
                    <a:ext uri="{9D8B030D-6E8A-4147-A177-3AD203B41FA5}">
                      <a16:colId xmlns:a16="http://schemas.microsoft.com/office/drawing/2014/main" val="105508797"/>
                    </a:ext>
                  </a:extLst>
                </a:gridCol>
                <a:gridCol w="495416">
                  <a:extLst>
                    <a:ext uri="{9D8B030D-6E8A-4147-A177-3AD203B41FA5}">
                      <a16:colId xmlns:a16="http://schemas.microsoft.com/office/drawing/2014/main" val="2701385441"/>
                    </a:ext>
                  </a:extLst>
                </a:gridCol>
                <a:gridCol w="580345">
                  <a:extLst>
                    <a:ext uri="{9D8B030D-6E8A-4147-A177-3AD203B41FA5}">
                      <a16:colId xmlns:a16="http://schemas.microsoft.com/office/drawing/2014/main" val="800281536"/>
                    </a:ext>
                  </a:extLst>
                </a:gridCol>
              </a:tblGrid>
              <a:tr h="1059941">
                <a:tc>
                  <a:txBody>
                    <a:bodyPr/>
                    <a:lstStyle/>
                    <a:p>
                      <a:pPr algn="l" fontAlgn="ctr"/>
                      <a:br>
                        <a:rPr lang="en-US" sz="1300" b="0">
                          <a:effectLst/>
                        </a:rPr>
                      </a:br>
                      <a:r>
                        <a:rPr lang="en-US" sz="1300" b="0">
                          <a:effectLst/>
                        </a:rPr>
                        <a:t>Id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MSSubClass</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MSZoning</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LotFrontage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LotArea</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Street</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Alley</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LotShape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LandContour</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Utilities</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ScreenPorch</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PoolArea</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PoolQC</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Fence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MiscFeature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MiscVal</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MoSold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YrSold</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SaleType</a:t>
                      </a:r>
                    </a:p>
                  </a:txBody>
                  <a:tcPr marL="55786" marR="55786" marT="27893" marB="27893" anchor="ctr">
                    <a:lnL>
                      <a:noFill/>
                    </a:lnL>
                    <a:lnR>
                      <a:noFill/>
                    </a:lnR>
                    <a:lnT>
                      <a:noFill/>
                    </a:lnT>
                    <a:lnB>
                      <a:noFill/>
                    </a:lnB>
                    <a:solidFill>
                      <a:srgbClr val="FFFFFF"/>
                    </a:solidFill>
                  </a:tcPr>
                </a:tc>
                <a:tc>
                  <a:txBody>
                    <a:bodyPr/>
                    <a:lstStyle/>
                    <a:p>
                      <a:pPr algn="l" fontAlgn="ctr"/>
                      <a:r>
                        <a:rPr lang="en-US" sz="1300" b="0">
                          <a:effectLst/>
                        </a:rPr>
                        <a:t>SaleCondition</a:t>
                      </a:r>
                    </a:p>
                  </a:txBody>
                  <a:tcPr marL="55786" marR="55786" marT="27893" marB="27893" anchor="ctr">
                    <a:lnL>
                      <a:noFill/>
                    </a:lnL>
                    <a:lnR>
                      <a:noFill/>
                    </a:lnR>
                    <a:lnT>
                      <a:noFill/>
                    </a:lnT>
                    <a:lnB>
                      <a:noFill/>
                    </a:lnB>
                    <a:solidFill>
                      <a:srgbClr val="FFFFFF"/>
                    </a:solidFill>
                  </a:tcPr>
                </a:tc>
                <a:tc>
                  <a:txBody>
                    <a:bodyPr/>
                    <a:lstStyle/>
                    <a:p>
                      <a:endParaRPr lang="en-US" sz="1300"/>
                    </a:p>
                  </a:txBody>
                  <a:tcPr marL="66944" marR="66944" marT="33472" marB="33472">
                    <a:lnL>
                      <a:noFill/>
                    </a:lnL>
                  </a:tcPr>
                </a:tc>
                <a:extLst>
                  <a:ext uri="{0D108BD9-81ED-4DB2-BD59-A6C34878D82A}">
                    <a16:rowId xmlns:a16="http://schemas.microsoft.com/office/drawing/2014/main" val="193515735"/>
                  </a:ext>
                </a:extLst>
              </a:tr>
              <a:tr h="658279">
                <a:tc>
                  <a:txBody>
                    <a:bodyPr/>
                    <a:lstStyle/>
                    <a:p>
                      <a:pPr algn="l" fontAlgn="ctr"/>
                      <a:r>
                        <a:rPr lang="en-US" sz="1300" b="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1461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RH</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80.0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11622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Reg</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120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MnPrv</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B>
                      <a:noFill/>
                    </a:lnB>
                    <a:solidFill>
                      <a:srgbClr val="FFFFFF"/>
                    </a:solidFill>
                  </a:tcPr>
                </a:tc>
                <a:extLst>
                  <a:ext uri="{0D108BD9-81ED-4DB2-BD59-A6C34878D82A}">
                    <a16:rowId xmlns:a16="http://schemas.microsoft.com/office/drawing/2014/main" val="1697703451"/>
                  </a:ext>
                </a:extLst>
              </a:tr>
              <a:tr h="658279">
                <a:tc>
                  <a:txBody>
                    <a:bodyPr/>
                    <a:lstStyle/>
                    <a:p>
                      <a:pPr algn="l" fontAlgn="ctr"/>
                      <a:r>
                        <a:rPr lang="en-US" sz="1300" b="0">
                          <a:effectLst/>
                        </a:rPr>
                        <a:t>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1462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81.0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14267</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Gar2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12500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2945241262"/>
                  </a:ext>
                </a:extLst>
              </a:tr>
              <a:tr h="658279">
                <a:tc>
                  <a:txBody>
                    <a:bodyPr/>
                    <a:lstStyle/>
                    <a:p>
                      <a:pPr algn="l" fontAlgn="ctr"/>
                      <a:r>
                        <a:rPr lang="en-US" sz="1300" b="0">
                          <a:effectLst/>
                        </a:rPr>
                        <a:t>2</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1463</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74.0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13830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MnPrv</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3</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3155564423"/>
                  </a:ext>
                </a:extLst>
              </a:tr>
              <a:tr h="658279">
                <a:tc>
                  <a:txBody>
                    <a:bodyPr/>
                    <a:lstStyle/>
                    <a:p>
                      <a:pPr algn="l" fontAlgn="ctr"/>
                      <a:r>
                        <a:rPr lang="en-US" sz="1300" b="0">
                          <a:effectLst/>
                        </a:rPr>
                        <a:t>3</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1464</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78.0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9978</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Lvl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6</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Normal</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2217707859"/>
                  </a:ext>
                </a:extLst>
              </a:tr>
              <a:tr h="658279">
                <a:tc>
                  <a:txBody>
                    <a:bodyPr/>
                    <a:lstStyle/>
                    <a:p>
                      <a:pPr algn="l" fontAlgn="ctr"/>
                      <a:r>
                        <a:rPr lang="en-US" sz="1300" b="0">
                          <a:effectLst/>
                        </a:rPr>
                        <a:t>4</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1465</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120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RL</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43.0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5005</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Pave</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IR1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HLS</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AllPub</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144</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NaN</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1</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2010</a:t>
                      </a:r>
                    </a:p>
                  </a:txBody>
                  <a:tcPr marL="55786" marR="55786" marT="27893" marB="27893" anchor="ctr">
                    <a:lnL>
                      <a:noFill/>
                    </a:lnL>
                    <a:lnR>
                      <a:noFill/>
                    </a:lnR>
                    <a:lnT>
                      <a:noFill/>
                    </a:lnT>
                    <a:lnB>
                      <a:noFill/>
                    </a:lnB>
                    <a:solidFill>
                      <a:srgbClr val="FFFFFF"/>
                    </a:solidFill>
                  </a:tcPr>
                </a:tc>
                <a:tc>
                  <a:txBody>
                    <a:bodyPr/>
                    <a:lstStyle/>
                    <a:p>
                      <a:pPr algn="l" fontAlgn="ctr"/>
                      <a:r>
                        <a:rPr lang="en-US" sz="1300">
                          <a:effectLst/>
                        </a:rPr>
                        <a:t>WD</a:t>
                      </a:r>
                    </a:p>
                  </a:txBody>
                  <a:tcPr marL="55786" marR="55786" marT="27893" marB="27893" anchor="ctr">
                    <a:lnL>
                      <a:noFill/>
                    </a:lnL>
                    <a:lnR>
                      <a:noFill/>
                    </a:lnR>
                    <a:lnT>
                      <a:noFill/>
                    </a:lnT>
                    <a:lnB>
                      <a:noFill/>
                    </a:lnB>
                    <a:solidFill>
                      <a:srgbClr val="FFFFFF"/>
                    </a:solidFill>
                  </a:tcPr>
                </a:tc>
                <a:tc>
                  <a:txBody>
                    <a:bodyPr/>
                    <a:lstStyle/>
                    <a:p>
                      <a:pPr algn="l" fontAlgn="ctr"/>
                      <a:r>
                        <a:rPr lang="en-US" sz="1300" dirty="0">
                          <a:effectLst/>
                        </a:rPr>
                        <a:t>Normal</a:t>
                      </a:r>
                    </a:p>
                  </a:txBody>
                  <a:tcPr marL="55786" marR="55786" marT="27893" marB="27893" anchor="ctr">
                    <a:lnL>
                      <a:noFill/>
                    </a:lnL>
                    <a:lnR>
                      <a:noFill/>
                    </a:lnR>
                    <a:lnT>
                      <a:noFill/>
                    </a:lnT>
                    <a:lnB>
                      <a:noFill/>
                    </a:lnB>
                    <a:solidFill>
                      <a:srgbClr val="FFFFFF"/>
                    </a:solidFill>
                  </a:tcPr>
                </a:tc>
                <a:extLst>
                  <a:ext uri="{0D108BD9-81ED-4DB2-BD59-A6C34878D82A}">
                    <a16:rowId xmlns:a16="http://schemas.microsoft.com/office/drawing/2014/main" val="2236282356"/>
                  </a:ext>
                </a:extLst>
              </a:tr>
            </a:tbl>
          </a:graphicData>
        </a:graphic>
      </p:graphicFrame>
    </p:spTree>
    <p:extLst>
      <p:ext uri="{BB962C8B-B14F-4D97-AF65-F5344CB8AC3E}">
        <p14:creationId xmlns:p14="http://schemas.microsoft.com/office/powerpoint/2010/main" val="170990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A01D-F497-83FA-22A9-54EA8701C7E0}"/>
              </a:ext>
            </a:extLst>
          </p:cNvPr>
          <p:cNvSpPr>
            <a:spLocks noGrp="1"/>
          </p:cNvSpPr>
          <p:nvPr>
            <p:ph type="title"/>
          </p:nvPr>
        </p:nvSpPr>
        <p:spPr/>
        <p:txBody>
          <a:bodyPr/>
          <a:lstStyle/>
          <a:p>
            <a:r>
              <a:rPr lang="en-US" dirty="0"/>
              <a:t>Visualization using EDA </a:t>
            </a:r>
            <a:br>
              <a:rPr lang="en-US" dirty="0"/>
            </a:br>
            <a:endParaRPr lang="en-US" dirty="0"/>
          </a:p>
        </p:txBody>
      </p:sp>
    </p:spTree>
    <p:extLst>
      <p:ext uri="{BB962C8B-B14F-4D97-AF65-F5344CB8AC3E}">
        <p14:creationId xmlns:p14="http://schemas.microsoft.com/office/powerpoint/2010/main" val="393087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FBDD-1E46-4FBB-3DB0-ABBA8D7DFFD0}"/>
              </a:ext>
            </a:extLst>
          </p:cNvPr>
          <p:cNvSpPr>
            <a:spLocks noGrp="1"/>
          </p:cNvSpPr>
          <p:nvPr>
            <p:ph type="title"/>
          </p:nvPr>
        </p:nvSpPr>
        <p:spPr/>
        <p:txBody>
          <a:bodyPr/>
          <a:lstStyle/>
          <a:p>
            <a:r>
              <a:rPr lang="en-US" dirty="0" err="1"/>
              <a:t>Countplot</a:t>
            </a:r>
            <a:r>
              <a:rPr lang="en-US" dirty="0"/>
              <a:t> </a:t>
            </a:r>
            <a:br>
              <a:rPr lang="en-US" dirty="0"/>
            </a:br>
            <a:endParaRPr lang="en-US" dirty="0"/>
          </a:p>
        </p:txBody>
      </p:sp>
      <p:pic>
        <p:nvPicPr>
          <p:cNvPr id="6" name="Content Placeholder 5">
            <a:extLst>
              <a:ext uri="{FF2B5EF4-FFF2-40B4-BE49-F238E27FC236}">
                <a16:creationId xmlns:a16="http://schemas.microsoft.com/office/drawing/2014/main" id="{7AA1ABE2-0328-DD9E-DDEE-E77BB9798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6245" y="1115470"/>
            <a:ext cx="4507936" cy="4025397"/>
          </a:xfrm>
        </p:spPr>
      </p:pic>
      <p:sp>
        <p:nvSpPr>
          <p:cNvPr id="4" name="Text Placeholder 3">
            <a:extLst>
              <a:ext uri="{FF2B5EF4-FFF2-40B4-BE49-F238E27FC236}">
                <a16:creationId xmlns:a16="http://schemas.microsoft.com/office/drawing/2014/main" id="{2D1323A3-AD01-79AF-9BD5-AD6B2436D6BD}"/>
              </a:ext>
            </a:extLst>
          </p:cNvPr>
          <p:cNvSpPr>
            <a:spLocks noGrp="1"/>
          </p:cNvSpPr>
          <p:nvPr>
            <p:ph type="body" sz="half" idx="2"/>
          </p:nvPr>
        </p:nvSpPr>
        <p:spPr/>
        <p:txBody>
          <a:bodyPr/>
          <a:lstStyle/>
          <a:p>
            <a:r>
              <a:rPr lang="en-US" dirty="0"/>
              <a:t>Used </a:t>
            </a:r>
            <a:r>
              <a:rPr lang="en-US" dirty="0" err="1"/>
              <a:t>countplot</a:t>
            </a:r>
            <a:r>
              <a:rPr lang="en-US" dirty="0"/>
              <a:t> for observing </a:t>
            </a:r>
            <a:r>
              <a:rPr lang="en-US" dirty="0" err="1"/>
              <a:t>SalePrice</a:t>
            </a:r>
            <a:r>
              <a:rPr lang="en-US" dirty="0"/>
              <a:t> </a:t>
            </a:r>
          </a:p>
          <a:p>
            <a:endParaRPr lang="en-US" dirty="0"/>
          </a:p>
        </p:txBody>
      </p:sp>
    </p:spTree>
    <p:extLst>
      <p:ext uri="{BB962C8B-B14F-4D97-AF65-F5344CB8AC3E}">
        <p14:creationId xmlns:p14="http://schemas.microsoft.com/office/powerpoint/2010/main" val="232224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E726-1C26-4573-4D32-D6CC4FA88983}"/>
              </a:ext>
            </a:extLst>
          </p:cNvPr>
          <p:cNvSpPr>
            <a:spLocks noGrp="1"/>
          </p:cNvSpPr>
          <p:nvPr>
            <p:ph type="title"/>
          </p:nvPr>
        </p:nvSpPr>
        <p:spPr/>
        <p:txBody>
          <a:bodyPr/>
          <a:lstStyle/>
          <a:p>
            <a:r>
              <a:rPr lang="en-US" dirty="0" err="1"/>
              <a:t>Distplot</a:t>
            </a:r>
            <a:br>
              <a:rPr lang="en-US" dirty="0"/>
            </a:br>
            <a:endParaRPr lang="en-US" dirty="0"/>
          </a:p>
        </p:txBody>
      </p:sp>
      <p:pic>
        <p:nvPicPr>
          <p:cNvPr id="6" name="Content Placeholder 5">
            <a:extLst>
              <a:ext uri="{FF2B5EF4-FFF2-40B4-BE49-F238E27FC236}">
                <a16:creationId xmlns:a16="http://schemas.microsoft.com/office/drawing/2014/main" id="{68809F66-420A-1807-88EF-0892C5412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067" y="998841"/>
            <a:ext cx="5892799" cy="4850793"/>
          </a:xfrm>
        </p:spPr>
      </p:pic>
      <p:sp>
        <p:nvSpPr>
          <p:cNvPr id="4" name="Text Placeholder 3">
            <a:extLst>
              <a:ext uri="{FF2B5EF4-FFF2-40B4-BE49-F238E27FC236}">
                <a16:creationId xmlns:a16="http://schemas.microsoft.com/office/drawing/2014/main" id="{4A4D9B1F-400F-CC43-D736-D8676A672B5F}"/>
              </a:ext>
            </a:extLst>
          </p:cNvPr>
          <p:cNvSpPr>
            <a:spLocks noGrp="1"/>
          </p:cNvSpPr>
          <p:nvPr>
            <p:ph type="body" sz="half" idx="2"/>
          </p:nvPr>
        </p:nvSpPr>
        <p:spPr/>
        <p:txBody>
          <a:bodyPr/>
          <a:lstStyle/>
          <a:p>
            <a:r>
              <a:rPr lang="en-US" dirty="0"/>
              <a:t>Used </a:t>
            </a:r>
            <a:r>
              <a:rPr lang="en-US" dirty="0" err="1"/>
              <a:t>distplot</a:t>
            </a:r>
            <a:r>
              <a:rPr lang="en-US" dirty="0"/>
              <a:t> on </a:t>
            </a:r>
            <a:r>
              <a:rPr lang="en-US" dirty="0" err="1"/>
              <a:t>SalePrice</a:t>
            </a:r>
            <a:r>
              <a:rPr lang="en-US" dirty="0"/>
              <a:t> to check the skewness of the data. the data is not </a:t>
            </a:r>
            <a:r>
              <a:rPr lang="en-US" dirty="0" err="1"/>
              <a:t>skeweed</a:t>
            </a:r>
            <a:r>
              <a:rPr lang="en-US" dirty="0"/>
              <a:t> as the curve its making is a bell shape curve.</a:t>
            </a:r>
          </a:p>
        </p:txBody>
      </p:sp>
    </p:spTree>
    <p:extLst>
      <p:ext uri="{BB962C8B-B14F-4D97-AF65-F5344CB8AC3E}">
        <p14:creationId xmlns:p14="http://schemas.microsoft.com/office/powerpoint/2010/main" val="57269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4C58-E187-5845-C213-4EC8B8985B55}"/>
              </a:ext>
            </a:extLst>
          </p:cNvPr>
          <p:cNvSpPr>
            <a:spLocks noGrp="1"/>
          </p:cNvSpPr>
          <p:nvPr>
            <p:ph type="title"/>
          </p:nvPr>
        </p:nvSpPr>
        <p:spPr/>
        <p:txBody>
          <a:bodyPr/>
          <a:lstStyle/>
          <a:p>
            <a:r>
              <a:rPr lang="en-US" dirty="0"/>
              <a:t>Horizontal bar plot</a:t>
            </a:r>
            <a:br>
              <a:rPr lang="en-US" dirty="0"/>
            </a:br>
            <a:endParaRPr lang="en-US" dirty="0"/>
          </a:p>
        </p:txBody>
      </p:sp>
      <p:pic>
        <p:nvPicPr>
          <p:cNvPr id="6" name="Content Placeholder 5">
            <a:extLst>
              <a:ext uri="{FF2B5EF4-FFF2-40B4-BE49-F238E27FC236}">
                <a16:creationId xmlns:a16="http://schemas.microsoft.com/office/drawing/2014/main" id="{BE382BFC-3E7C-7FC5-1BD9-93377933E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0933" y="1849633"/>
            <a:ext cx="5813778" cy="3811587"/>
          </a:xfrm>
        </p:spPr>
      </p:pic>
      <p:sp>
        <p:nvSpPr>
          <p:cNvPr id="4" name="Text Placeholder 3">
            <a:extLst>
              <a:ext uri="{FF2B5EF4-FFF2-40B4-BE49-F238E27FC236}">
                <a16:creationId xmlns:a16="http://schemas.microsoft.com/office/drawing/2014/main" id="{9E10ECC1-186E-91C7-6610-3458991E1601}"/>
              </a:ext>
            </a:extLst>
          </p:cNvPr>
          <p:cNvSpPr>
            <a:spLocks noGrp="1"/>
          </p:cNvSpPr>
          <p:nvPr>
            <p:ph type="body" sz="half" idx="2"/>
          </p:nvPr>
        </p:nvSpPr>
        <p:spPr/>
        <p:txBody>
          <a:bodyPr/>
          <a:lstStyle/>
          <a:p>
            <a:r>
              <a:rPr lang="en-US" dirty="0"/>
              <a:t>Here it is showing the features containing null values and the features containing the most and the least null values</a:t>
            </a:r>
          </a:p>
        </p:txBody>
      </p:sp>
    </p:spTree>
    <p:extLst>
      <p:ext uri="{BB962C8B-B14F-4D97-AF65-F5344CB8AC3E}">
        <p14:creationId xmlns:p14="http://schemas.microsoft.com/office/powerpoint/2010/main" val="93226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7C0-E904-E6FD-AB2E-C5BFD9D70785}"/>
              </a:ext>
            </a:extLst>
          </p:cNvPr>
          <p:cNvSpPr>
            <a:spLocks noGrp="1"/>
          </p:cNvSpPr>
          <p:nvPr>
            <p:ph type="title"/>
          </p:nvPr>
        </p:nvSpPr>
        <p:spPr/>
        <p:txBody>
          <a:bodyPr/>
          <a:lstStyle/>
          <a:p>
            <a:r>
              <a:rPr lang="en-US" dirty="0" err="1"/>
              <a:t>Pairplot</a:t>
            </a:r>
            <a:br>
              <a:rPr lang="en-US" dirty="0"/>
            </a:br>
            <a:endParaRPr lang="en-US" dirty="0"/>
          </a:p>
        </p:txBody>
      </p:sp>
      <p:pic>
        <p:nvPicPr>
          <p:cNvPr id="6" name="Content Placeholder 5">
            <a:extLst>
              <a:ext uri="{FF2B5EF4-FFF2-40B4-BE49-F238E27FC236}">
                <a16:creationId xmlns:a16="http://schemas.microsoft.com/office/drawing/2014/main" id="{9C552ECA-A482-E1B6-DE17-D06E4B1D0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0557" y="798513"/>
            <a:ext cx="4659312" cy="4659312"/>
          </a:xfrm>
        </p:spPr>
      </p:pic>
      <p:sp>
        <p:nvSpPr>
          <p:cNvPr id="4" name="Text Placeholder 3">
            <a:extLst>
              <a:ext uri="{FF2B5EF4-FFF2-40B4-BE49-F238E27FC236}">
                <a16:creationId xmlns:a16="http://schemas.microsoft.com/office/drawing/2014/main" id="{56F025DF-C995-2A99-1F80-D9866E7BF94C}"/>
              </a:ext>
            </a:extLst>
          </p:cNvPr>
          <p:cNvSpPr>
            <a:spLocks noGrp="1"/>
          </p:cNvSpPr>
          <p:nvPr>
            <p:ph type="body" sz="half" idx="2"/>
          </p:nvPr>
        </p:nvSpPr>
        <p:spPr/>
        <p:txBody>
          <a:bodyPr/>
          <a:lstStyle/>
          <a:p>
            <a:r>
              <a:rPr lang="en-US" dirty="0"/>
              <a:t>Used pair plot for some features ["</a:t>
            </a:r>
            <a:r>
              <a:rPr lang="en-US" dirty="0" err="1"/>
              <a:t>SalePrice</a:t>
            </a:r>
            <a:r>
              <a:rPr lang="en-US" dirty="0"/>
              <a:t>", "</a:t>
            </a:r>
            <a:r>
              <a:rPr lang="en-US" dirty="0" err="1"/>
              <a:t>LotArea</a:t>
            </a:r>
            <a:r>
              <a:rPr lang="en-US" dirty="0"/>
              <a:t>", "</a:t>
            </a:r>
            <a:r>
              <a:rPr lang="en-US" dirty="0" err="1"/>
              <a:t>YearBuilt</a:t>
            </a:r>
            <a:r>
              <a:rPr lang="en-US" dirty="0"/>
              <a:t>", "1stFlrSF", "2ndFlrSF", "</a:t>
            </a:r>
            <a:r>
              <a:rPr lang="en-US" dirty="0" err="1"/>
              <a:t>FullBath</a:t>
            </a:r>
            <a:r>
              <a:rPr lang="en-US" dirty="0"/>
              <a:t>", "</a:t>
            </a:r>
            <a:r>
              <a:rPr lang="en-US" dirty="0" err="1"/>
              <a:t>BedroomAbvGr</a:t>
            </a:r>
            <a:r>
              <a:rPr lang="en-US" dirty="0"/>
              <a:t>", "</a:t>
            </a:r>
            <a:r>
              <a:rPr lang="en-US" dirty="0" err="1"/>
              <a:t>TotRmsAbvGrd</a:t>
            </a:r>
            <a:r>
              <a:rPr lang="en-US" dirty="0"/>
              <a:t>"]</a:t>
            </a:r>
          </a:p>
        </p:txBody>
      </p:sp>
    </p:spTree>
    <p:extLst>
      <p:ext uri="{BB962C8B-B14F-4D97-AF65-F5344CB8AC3E}">
        <p14:creationId xmlns:p14="http://schemas.microsoft.com/office/powerpoint/2010/main" val="1245397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TotalTime>
  <Words>1056</Words>
  <Application>Microsoft Office PowerPoint</Application>
  <PresentationFormat>Widescreen</PresentationFormat>
  <Paragraphs>304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HOUSING: PRICE PREDICTION</vt:lpstr>
      <vt:lpstr>Problem Statement :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vt:lpstr>
      <vt:lpstr>Train dataset</vt:lpstr>
      <vt:lpstr>Test dataset</vt:lpstr>
      <vt:lpstr>Visualization using EDA  </vt:lpstr>
      <vt:lpstr>Countplot  </vt:lpstr>
      <vt:lpstr>Distplot </vt:lpstr>
      <vt:lpstr>Horizontal bar plot </vt:lpstr>
      <vt:lpstr>Pairplot </vt:lpstr>
      <vt:lpstr>Histogram </vt:lpstr>
      <vt:lpstr>Scatterplot </vt:lpstr>
      <vt:lpstr>Tools and libraries </vt:lpstr>
      <vt:lpstr>Predicted house price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Gagandeep Singh</dc:creator>
  <cp:lastModifiedBy>Gagandeep Singh</cp:lastModifiedBy>
  <cp:revision>1</cp:revision>
  <dcterms:created xsi:type="dcterms:W3CDTF">2022-08-08T18:22:06Z</dcterms:created>
  <dcterms:modified xsi:type="dcterms:W3CDTF">2022-08-08T18:46:59Z</dcterms:modified>
</cp:coreProperties>
</file>