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84" r:id="rId8"/>
    <p:sldId id="264" r:id="rId9"/>
    <p:sldId id="269" r:id="rId10"/>
    <p:sldId id="265" r:id="rId11"/>
    <p:sldId id="270" r:id="rId12"/>
    <p:sldId id="271" r:id="rId13"/>
    <p:sldId id="272" r:id="rId14"/>
    <p:sldId id="273" r:id="rId15"/>
    <p:sldId id="268" r:id="rId16"/>
    <p:sldId id="274" r:id="rId17"/>
    <p:sldId id="275" r:id="rId18"/>
    <p:sldId id="276" r:id="rId19"/>
    <p:sldId id="277" r:id="rId20"/>
    <p:sldId id="278" r:id="rId21"/>
    <p:sldId id="279" r:id="rId22"/>
    <p:sldId id="280" r:id="rId23"/>
    <p:sldId id="281" r:id="rId24"/>
    <p:sldId id="282"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6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BE5E64-AA79-4A6B-8DDA-8BFEA614567A}" type="datetimeFigureOut">
              <a:rPr lang="en-US" smtClean="0"/>
              <a:t>7/30/2022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00653C9-5BB2-444D-BD5B-FE7228B62F24}" type="slidenum">
              <a:rPr lang="en-US" smtClean="0"/>
              <a:t>‹#›</a:t>
            </a:fld>
            <a:endParaRPr lang="en-US"/>
          </a:p>
        </p:txBody>
      </p:sp>
    </p:spTree>
    <p:extLst>
      <p:ext uri="{BB962C8B-B14F-4D97-AF65-F5344CB8AC3E}">
        <p14:creationId xmlns:p14="http://schemas.microsoft.com/office/powerpoint/2010/main" val="954045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BE5E64-AA79-4A6B-8DDA-8BFEA614567A}" type="datetimeFigureOut">
              <a:rPr lang="en-US" smtClean="0"/>
              <a:t>7/30/2022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653C9-5BB2-444D-BD5B-FE7228B62F24}" type="slidenum">
              <a:rPr lang="en-US" smtClean="0"/>
              <a:t>‹#›</a:t>
            </a:fld>
            <a:endParaRPr lang="en-US"/>
          </a:p>
        </p:txBody>
      </p:sp>
    </p:spTree>
    <p:extLst>
      <p:ext uri="{BB962C8B-B14F-4D97-AF65-F5344CB8AC3E}">
        <p14:creationId xmlns:p14="http://schemas.microsoft.com/office/powerpoint/2010/main" val="3547809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BE5E64-AA79-4A6B-8DDA-8BFEA614567A}"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653C9-5BB2-444D-BD5B-FE7228B62F24}" type="slidenum">
              <a:rPr lang="en-US" smtClean="0"/>
              <a:t>‹#›</a:t>
            </a:fld>
            <a:endParaRPr lang="en-US"/>
          </a:p>
        </p:txBody>
      </p:sp>
    </p:spTree>
    <p:extLst>
      <p:ext uri="{BB962C8B-B14F-4D97-AF65-F5344CB8AC3E}">
        <p14:creationId xmlns:p14="http://schemas.microsoft.com/office/powerpoint/2010/main" val="2404539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BE5E64-AA79-4A6B-8DDA-8BFEA614567A}"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653C9-5BB2-444D-BD5B-FE7228B62F24}" type="slidenum">
              <a:rPr lang="en-US" smtClean="0"/>
              <a:t>‹#›</a:t>
            </a:fld>
            <a:endParaRPr lang="en-US"/>
          </a:p>
        </p:txBody>
      </p:sp>
    </p:spTree>
    <p:extLst>
      <p:ext uri="{BB962C8B-B14F-4D97-AF65-F5344CB8AC3E}">
        <p14:creationId xmlns:p14="http://schemas.microsoft.com/office/powerpoint/2010/main" val="2049019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BE5E64-AA79-4A6B-8DDA-8BFEA614567A}"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653C9-5BB2-444D-BD5B-FE7228B62F24}" type="slidenum">
              <a:rPr lang="en-US" smtClean="0"/>
              <a:t>‹#›</a:t>
            </a:fld>
            <a:endParaRPr lang="en-US"/>
          </a:p>
        </p:txBody>
      </p:sp>
    </p:spTree>
    <p:extLst>
      <p:ext uri="{BB962C8B-B14F-4D97-AF65-F5344CB8AC3E}">
        <p14:creationId xmlns:p14="http://schemas.microsoft.com/office/powerpoint/2010/main" val="3439890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BE5E64-AA79-4A6B-8DDA-8BFEA614567A}"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653C9-5BB2-444D-BD5B-FE7228B62F24}" type="slidenum">
              <a:rPr lang="en-US" smtClean="0"/>
              <a:t>‹#›</a:t>
            </a:fld>
            <a:endParaRPr lang="en-US"/>
          </a:p>
        </p:txBody>
      </p:sp>
    </p:spTree>
    <p:extLst>
      <p:ext uri="{BB962C8B-B14F-4D97-AF65-F5344CB8AC3E}">
        <p14:creationId xmlns:p14="http://schemas.microsoft.com/office/powerpoint/2010/main" val="387498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BE5E64-AA79-4A6B-8DDA-8BFEA614567A}"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653C9-5BB2-444D-BD5B-FE7228B62F24}" type="slidenum">
              <a:rPr lang="en-US" smtClean="0"/>
              <a:t>‹#›</a:t>
            </a:fld>
            <a:endParaRPr lang="en-US"/>
          </a:p>
        </p:txBody>
      </p:sp>
    </p:spTree>
    <p:extLst>
      <p:ext uri="{BB962C8B-B14F-4D97-AF65-F5344CB8AC3E}">
        <p14:creationId xmlns:p14="http://schemas.microsoft.com/office/powerpoint/2010/main" val="4251811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BE5E64-AA79-4A6B-8DDA-8BFEA614567A}"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653C9-5BB2-444D-BD5B-FE7228B62F24}" type="slidenum">
              <a:rPr lang="en-US" smtClean="0"/>
              <a:t>‹#›</a:t>
            </a:fld>
            <a:endParaRPr lang="en-US"/>
          </a:p>
        </p:txBody>
      </p:sp>
    </p:spTree>
    <p:extLst>
      <p:ext uri="{BB962C8B-B14F-4D97-AF65-F5344CB8AC3E}">
        <p14:creationId xmlns:p14="http://schemas.microsoft.com/office/powerpoint/2010/main" val="1590106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BE5E64-AA79-4A6B-8DDA-8BFEA614567A}"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653C9-5BB2-444D-BD5B-FE7228B62F24}" type="slidenum">
              <a:rPr lang="en-US" smtClean="0"/>
              <a:t>‹#›</a:t>
            </a:fld>
            <a:endParaRPr lang="en-US"/>
          </a:p>
        </p:txBody>
      </p:sp>
    </p:spTree>
    <p:extLst>
      <p:ext uri="{BB962C8B-B14F-4D97-AF65-F5344CB8AC3E}">
        <p14:creationId xmlns:p14="http://schemas.microsoft.com/office/powerpoint/2010/main" val="3172050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BE5E64-AA79-4A6B-8DDA-8BFEA614567A}"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00653C9-5BB2-444D-BD5B-FE7228B62F24}" type="slidenum">
              <a:rPr lang="en-US" smtClean="0"/>
              <a:t>‹#›</a:t>
            </a:fld>
            <a:endParaRPr lang="en-US"/>
          </a:p>
        </p:txBody>
      </p:sp>
    </p:spTree>
    <p:extLst>
      <p:ext uri="{BB962C8B-B14F-4D97-AF65-F5344CB8AC3E}">
        <p14:creationId xmlns:p14="http://schemas.microsoft.com/office/powerpoint/2010/main" val="1593689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BE5E64-AA79-4A6B-8DDA-8BFEA614567A}"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653C9-5BB2-444D-BD5B-FE7228B62F24}" type="slidenum">
              <a:rPr lang="en-US" smtClean="0"/>
              <a:t>‹#›</a:t>
            </a:fld>
            <a:endParaRPr lang="en-US"/>
          </a:p>
        </p:txBody>
      </p:sp>
    </p:spTree>
    <p:extLst>
      <p:ext uri="{BB962C8B-B14F-4D97-AF65-F5344CB8AC3E}">
        <p14:creationId xmlns:p14="http://schemas.microsoft.com/office/powerpoint/2010/main" val="321530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BE5E64-AA79-4A6B-8DDA-8BFEA614567A}" type="datetimeFigureOut">
              <a:rPr lang="en-US" smtClean="0"/>
              <a:t>7/30/2022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653C9-5BB2-444D-BD5B-FE7228B62F24}" type="slidenum">
              <a:rPr lang="en-US" smtClean="0"/>
              <a:t>‹#›</a:t>
            </a:fld>
            <a:endParaRPr lang="en-US"/>
          </a:p>
        </p:txBody>
      </p:sp>
    </p:spTree>
    <p:extLst>
      <p:ext uri="{BB962C8B-B14F-4D97-AF65-F5344CB8AC3E}">
        <p14:creationId xmlns:p14="http://schemas.microsoft.com/office/powerpoint/2010/main" val="1374228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BE5E64-AA79-4A6B-8DDA-8BFEA614567A}" type="datetimeFigureOut">
              <a:rPr lang="en-US" smtClean="0"/>
              <a:t>7/30/2022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0653C9-5BB2-444D-BD5B-FE7228B62F24}" type="slidenum">
              <a:rPr lang="en-US" smtClean="0"/>
              <a:t>‹#›</a:t>
            </a:fld>
            <a:endParaRPr lang="en-US"/>
          </a:p>
        </p:txBody>
      </p:sp>
    </p:spTree>
    <p:extLst>
      <p:ext uri="{BB962C8B-B14F-4D97-AF65-F5344CB8AC3E}">
        <p14:creationId xmlns:p14="http://schemas.microsoft.com/office/powerpoint/2010/main" val="215927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BE5E64-AA79-4A6B-8DDA-8BFEA614567A}" type="datetimeFigureOut">
              <a:rPr lang="en-US" smtClean="0"/>
              <a:t>7/30/2022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0653C9-5BB2-444D-BD5B-FE7228B62F24}" type="slidenum">
              <a:rPr lang="en-US" smtClean="0"/>
              <a:t>‹#›</a:t>
            </a:fld>
            <a:endParaRPr lang="en-US"/>
          </a:p>
        </p:txBody>
      </p:sp>
    </p:spTree>
    <p:extLst>
      <p:ext uri="{BB962C8B-B14F-4D97-AF65-F5344CB8AC3E}">
        <p14:creationId xmlns:p14="http://schemas.microsoft.com/office/powerpoint/2010/main" val="402899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BE5E64-AA79-4A6B-8DDA-8BFEA614567A}" type="datetimeFigureOut">
              <a:rPr lang="en-US" smtClean="0"/>
              <a:t>7/30/2022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0653C9-5BB2-444D-BD5B-FE7228B62F24}" type="slidenum">
              <a:rPr lang="en-US" smtClean="0"/>
              <a:t>‹#›</a:t>
            </a:fld>
            <a:endParaRPr lang="en-US"/>
          </a:p>
        </p:txBody>
      </p:sp>
    </p:spTree>
    <p:extLst>
      <p:ext uri="{BB962C8B-B14F-4D97-AF65-F5344CB8AC3E}">
        <p14:creationId xmlns:p14="http://schemas.microsoft.com/office/powerpoint/2010/main" val="264883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BE5E64-AA79-4A6B-8DDA-8BFEA614567A}" type="datetimeFigureOut">
              <a:rPr lang="en-US" smtClean="0"/>
              <a:t>7/30/2022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653C9-5BB2-444D-BD5B-FE7228B62F24}" type="slidenum">
              <a:rPr lang="en-US" smtClean="0"/>
              <a:t>‹#›</a:t>
            </a:fld>
            <a:endParaRPr lang="en-US"/>
          </a:p>
        </p:txBody>
      </p:sp>
    </p:spTree>
    <p:extLst>
      <p:ext uri="{BB962C8B-B14F-4D97-AF65-F5344CB8AC3E}">
        <p14:creationId xmlns:p14="http://schemas.microsoft.com/office/powerpoint/2010/main" val="1745037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BE5E64-AA79-4A6B-8DDA-8BFEA614567A}" type="datetimeFigureOut">
              <a:rPr lang="en-US" smtClean="0"/>
              <a:t>7/30/2022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653C9-5BB2-444D-BD5B-FE7228B62F24}" type="slidenum">
              <a:rPr lang="en-US" smtClean="0"/>
              <a:t>‹#›</a:t>
            </a:fld>
            <a:endParaRPr lang="en-US"/>
          </a:p>
        </p:txBody>
      </p:sp>
    </p:spTree>
    <p:extLst>
      <p:ext uri="{BB962C8B-B14F-4D97-AF65-F5344CB8AC3E}">
        <p14:creationId xmlns:p14="http://schemas.microsoft.com/office/powerpoint/2010/main" val="2749531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BE5E64-AA79-4A6B-8DDA-8BFEA614567A}" type="datetimeFigureOut">
              <a:rPr lang="en-US" smtClean="0"/>
              <a:t>7/30/2022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0653C9-5BB2-444D-BD5B-FE7228B62F24}" type="slidenum">
              <a:rPr lang="en-US" smtClean="0"/>
              <a:t>‹#›</a:t>
            </a:fld>
            <a:endParaRPr lang="en-US"/>
          </a:p>
        </p:txBody>
      </p:sp>
    </p:spTree>
    <p:extLst>
      <p:ext uri="{BB962C8B-B14F-4D97-AF65-F5344CB8AC3E}">
        <p14:creationId xmlns:p14="http://schemas.microsoft.com/office/powerpoint/2010/main" val="300516698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E55AD-1DD7-E88B-CCEC-BBD3172EF88C}"/>
              </a:ext>
            </a:extLst>
          </p:cNvPr>
          <p:cNvSpPr>
            <a:spLocks noGrp="1"/>
          </p:cNvSpPr>
          <p:nvPr>
            <p:ph type="ctrTitle"/>
          </p:nvPr>
        </p:nvSpPr>
        <p:spPr>
          <a:xfrm>
            <a:off x="1406768" y="1122363"/>
            <a:ext cx="9261231" cy="2387600"/>
          </a:xfrm>
        </p:spPr>
        <p:txBody>
          <a:bodyPr/>
          <a:lstStyle/>
          <a:p>
            <a:r>
              <a:rPr lang="en-US" sz="2800" u="none" strike="noStrike" dirty="0">
                <a:effectLst/>
                <a:latin typeface="Arial" panose="020B060402020202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E-retail factors for customer activation and retention: A case study from Indian e-commerce customers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0B506A07-D7F7-E7A5-B3FC-70041F92CEA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91365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28558-FE74-61F0-326E-D135381B2C9E}"/>
              </a:ext>
            </a:extLst>
          </p:cNvPr>
          <p:cNvSpPr>
            <a:spLocks noGrp="1"/>
          </p:cNvSpPr>
          <p:nvPr>
            <p:ph type="title"/>
          </p:nvPr>
        </p:nvSpPr>
        <p:spPr>
          <a:xfrm>
            <a:off x="1484311" y="128954"/>
            <a:ext cx="10018713" cy="2145323"/>
          </a:xfrm>
        </p:spPr>
        <p:txBody>
          <a:bodyPr>
            <a:noAutofit/>
          </a:bodyPr>
          <a:lstStyle/>
          <a:p>
            <a:r>
              <a:rPr lang="en-US" sz="1800" b="1" dirty="0"/>
              <a:t>Observation: Most customers prefer to do online shopping from DELHI around 58% of customers prefer Delhi.</a:t>
            </a:r>
            <a:br>
              <a:rPr lang="en-US" sz="1800" b="1" dirty="0"/>
            </a:br>
            <a:r>
              <a:rPr lang="en-US" sz="1800" b="1" dirty="0"/>
              <a:t>              Delhi, Greater Noida, and Noida are the top 3 cities for costumes shop online.</a:t>
            </a:r>
            <a:br>
              <a:rPr lang="en-US" sz="1800" b="1" dirty="0"/>
            </a:br>
            <a:r>
              <a:rPr lang="en-US" sz="1800" b="1" dirty="0"/>
              <a:t>              </a:t>
            </a:r>
            <a:br>
              <a:rPr lang="en-US" sz="1800" b="1" dirty="0"/>
            </a:br>
            <a:r>
              <a:rPr lang="en-US" sz="1800" b="1" dirty="0"/>
              <a:t>              And costumers prefer less for online shopping from BULANDSHAHR less than 5% costumers.</a:t>
            </a:r>
            <a:br>
              <a:rPr lang="en-US" sz="1800" b="1" dirty="0"/>
            </a:br>
            <a:r>
              <a:rPr lang="en-US" sz="1800" b="1" dirty="0"/>
              <a:t>              </a:t>
            </a:r>
            <a:r>
              <a:rPr lang="en-US" sz="1800" b="1" dirty="0" err="1"/>
              <a:t>Bulandshahr</a:t>
            </a:r>
            <a:r>
              <a:rPr lang="en-US" sz="1800" b="1" dirty="0"/>
              <a:t>, Moradabad , and </a:t>
            </a:r>
            <a:r>
              <a:rPr lang="en-US" sz="1800" b="1" dirty="0" err="1"/>
              <a:t>Merrut</a:t>
            </a:r>
            <a:r>
              <a:rPr lang="en-US" sz="1800" b="1" dirty="0"/>
              <a:t> are at least 3 cities customers not prefer online shopping</a:t>
            </a:r>
          </a:p>
        </p:txBody>
      </p:sp>
      <p:pic>
        <p:nvPicPr>
          <p:cNvPr id="5" name="Content Placeholder 4">
            <a:extLst>
              <a:ext uri="{FF2B5EF4-FFF2-40B4-BE49-F238E27FC236}">
                <a16:creationId xmlns:a16="http://schemas.microsoft.com/office/drawing/2014/main" id="{54383A5E-1941-972D-9F72-28EB8D68C8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4277" y="2667000"/>
            <a:ext cx="9589477" cy="4191000"/>
          </a:xfrm>
        </p:spPr>
      </p:pic>
    </p:spTree>
    <p:extLst>
      <p:ext uri="{BB962C8B-B14F-4D97-AF65-F5344CB8AC3E}">
        <p14:creationId xmlns:p14="http://schemas.microsoft.com/office/powerpoint/2010/main" val="3392627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86915-6462-6415-10FE-A1684E7076AD}"/>
              </a:ext>
            </a:extLst>
          </p:cNvPr>
          <p:cNvSpPr>
            <a:spLocks noGrp="1"/>
          </p:cNvSpPr>
          <p:nvPr>
            <p:ph type="title"/>
          </p:nvPr>
        </p:nvSpPr>
        <p:spPr>
          <a:xfrm>
            <a:off x="839788" y="365125"/>
            <a:ext cx="10515600" cy="772013"/>
          </a:xfrm>
        </p:spPr>
        <p:txBody>
          <a:bodyPr>
            <a:normAutofit fontScale="90000"/>
          </a:bodyPr>
          <a:lstStyle/>
          <a:p>
            <a:r>
              <a:rPr lang="en-US" b="1" dirty="0"/>
              <a:t>Comparing the age group and online purchase in last 1 year</a:t>
            </a:r>
          </a:p>
        </p:txBody>
      </p:sp>
      <p:sp>
        <p:nvSpPr>
          <p:cNvPr id="3" name="Text Placeholder 2">
            <a:extLst>
              <a:ext uri="{FF2B5EF4-FFF2-40B4-BE49-F238E27FC236}">
                <a16:creationId xmlns:a16="http://schemas.microsoft.com/office/drawing/2014/main" id="{5B05666E-AE59-CF8F-44A8-8CAD233B5B86}"/>
              </a:ext>
            </a:extLst>
          </p:cNvPr>
          <p:cNvSpPr>
            <a:spLocks noGrp="1"/>
          </p:cNvSpPr>
          <p:nvPr>
            <p:ph type="body" idx="1"/>
          </p:nvPr>
        </p:nvSpPr>
        <p:spPr>
          <a:xfrm>
            <a:off x="1241426" y="1910006"/>
            <a:ext cx="5505206" cy="1325563"/>
          </a:xfrm>
        </p:spPr>
        <p:txBody>
          <a:bodyPr>
            <a:noAutofit/>
          </a:bodyPr>
          <a:lstStyle/>
          <a:p>
            <a:r>
              <a:rPr lang="en-US" sz="1400" dirty="0"/>
              <a:t>Observation : 80% of customers are shopping from above 4 years.</a:t>
            </a:r>
          </a:p>
          <a:p>
            <a:r>
              <a:rPr lang="en-US" sz="1400" dirty="0"/>
              <a:t>              Around 50% costumers are shopping from 3-4 years.</a:t>
            </a:r>
          </a:p>
          <a:p>
            <a:r>
              <a:rPr lang="en-US" sz="1400" dirty="0"/>
              <a:t>              Around 65% costumers are shopping from 2-3 years.</a:t>
            </a:r>
          </a:p>
          <a:p>
            <a:r>
              <a:rPr lang="en-US" sz="1400" dirty="0"/>
              <a:t>              Around 45% costumers are shopping from less than 1 years</a:t>
            </a:r>
          </a:p>
          <a:p>
            <a:r>
              <a:rPr lang="en-US" sz="1400" dirty="0"/>
              <a:t>              Around 18% costumers are shopping from 1-2 years </a:t>
            </a:r>
          </a:p>
        </p:txBody>
      </p:sp>
      <p:pic>
        <p:nvPicPr>
          <p:cNvPr id="8" name="Content Placeholder 7">
            <a:extLst>
              <a:ext uri="{FF2B5EF4-FFF2-40B4-BE49-F238E27FC236}">
                <a16:creationId xmlns:a16="http://schemas.microsoft.com/office/drawing/2014/main" id="{6538F5BC-3783-F533-1549-783DE8C5CA6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19907" y="3395464"/>
            <a:ext cx="5216770" cy="3462535"/>
          </a:xfrm>
        </p:spPr>
      </p:pic>
      <p:sp>
        <p:nvSpPr>
          <p:cNvPr id="5" name="Text Placeholder 4">
            <a:extLst>
              <a:ext uri="{FF2B5EF4-FFF2-40B4-BE49-F238E27FC236}">
                <a16:creationId xmlns:a16="http://schemas.microsoft.com/office/drawing/2014/main" id="{F68251D3-8709-A4B4-199A-76EA36B461D7}"/>
              </a:ext>
            </a:extLst>
          </p:cNvPr>
          <p:cNvSpPr>
            <a:spLocks noGrp="1"/>
          </p:cNvSpPr>
          <p:nvPr>
            <p:ph type="body" sz="quarter" idx="3"/>
          </p:nvPr>
        </p:nvSpPr>
        <p:spPr>
          <a:xfrm>
            <a:off x="6746632" y="1570892"/>
            <a:ext cx="4608756" cy="1664677"/>
          </a:xfrm>
        </p:spPr>
        <p:txBody>
          <a:bodyPr>
            <a:normAutofit/>
          </a:bodyPr>
          <a:lstStyle/>
          <a:p>
            <a:r>
              <a:rPr lang="en-US" sz="1400" dirty="0"/>
              <a:t>Observation: In the past 1 year less than 10 times we have made an online purchase.</a:t>
            </a:r>
          </a:p>
          <a:p>
            <a:r>
              <a:rPr lang="en-US" sz="1400" dirty="0"/>
              <a:t>              most of the customer are not indulge in online shopping in the last 1 year it is less than 10 times only. it is </a:t>
            </a:r>
          </a:p>
          <a:p>
            <a:r>
              <a:rPr lang="en-US" sz="1400" dirty="0"/>
              <a:t>              above than 100% </a:t>
            </a:r>
          </a:p>
        </p:txBody>
      </p:sp>
      <p:pic>
        <p:nvPicPr>
          <p:cNvPr id="10" name="Content Placeholder 9">
            <a:extLst>
              <a:ext uri="{FF2B5EF4-FFF2-40B4-BE49-F238E27FC236}">
                <a16:creationId xmlns:a16="http://schemas.microsoft.com/office/drawing/2014/main" id="{824C96D1-ECF0-8D9F-A8C1-2A9CD7958CD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607175" y="3543988"/>
            <a:ext cx="5505206" cy="3314012"/>
          </a:xfrm>
        </p:spPr>
      </p:pic>
    </p:spTree>
    <p:extLst>
      <p:ext uri="{BB962C8B-B14F-4D97-AF65-F5344CB8AC3E}">
        <p14:creationId xmlns:p14="http://schemas.microsoft.com/office/powerpoint/2010/main" val="1221923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4E4B-F070-82F6-76DC-CCD4B909A57A}"/>
              </a:ext>
            </a:extLst>
          </p:cNvPr>
          <p:cNvSpPr>
            <a:spLocks noGrp="1"/>
          </p:cNvSpPr>
          <p:nvPr>
            <p:ph type="title"/>
          </p:nvPr>
        </p:nvSpPr>
        <p:spPr>
          <a:xfrm>
            <a:off x="949568" y="206619"/>
            <a:ext cx="10405819" cy="989135"/>
          </a:xfrm>
        </p:spPr>
        <p:txBody>
          <a:bodyPr>
            <a:normAutofit fontScale="90000"/>
          </a:bodyPr>
          <a:lstStyle/>
          <a:p>
            <a:pPr algn="ctr"/>
            <a:r>
              <a:rPr lang="en-US" sz="3600" b="1" dirty="0"/>
              <a:t>Comparing internet connection and device used most by the customers</a:t>
            </a:r>
          </a:p>
        </p:txBody>
      </p:sp>
      <p:sp>
        <p:nvSpPr>
          <p:cNvPr id="3" name="Text Placeholder 2">
            <a:extLst>
              <a:ext uri="{FF2B5EF4-FFF2-40B4-BE49-F238E27FC236}">
                <a16:creationId xmlns:a16="http://schemas.microsoft.com/office/drawing/2014/main" id="{A886CB4D-3421-FDAB-9D6D-46B5832F1D01}"/>
              </a:ext>
            </a:extLst>
          </p:cNvPr>
          <p:cNvSpPr>
            <a:spLocks noGrp="1"/>
          </p:cNvSpPr>
          <p:nvPr>
            <p:ph type="body" idx="1"/>
          </p:nvPr>
        </p:nvSpPr>
        <p:spPr>
          <a:xfrm>
            <a:off x="1336431" y="1681163"/>
            <a:ext cx="4661144" cy="1325562"/>
          </a:xfrm>
        </p:spPr>
        <p:txBody>
          <a:bodyPr>
            <a:noAutofit/>
          </a:bodyPr>
          <a:lstStyle/>
          <a:p>
            <a:r>
              <a:rPr lang="en-US" sz="1400" dirty="0"/>
              <a:t>Observation : Costumer use Mobile Internet mostly while online shopping around 140% costumers use mobile internet for online</a:t>
            </a:r>
          </a:p>
          <a:p>
            <a:r>
              <a:rPr lang="en-US" sz="1400" dirty="0"/>
              <a:t>              shopping</a:t>
            </a:r>
          </a:p>
          <a:p>
            <a:r>
              <a:rPr lang="en-US" sz="1400" dirty="0"/>
              <a:t>              And Wi-Fi is used by around 78% costumers.</a:t>
            </a:r>
          </a:p>
          <a:p>
            <a:r>
              <a:rPr lang="en-US" sz="1400" dirty="0"/>
              <a:t>              Dial-up is used by less than 10% costumers.</a:t>
            </a:r>
          </a:p>
        </p:txBody>
      </p:sp>
      <p:pic>
        <p:nvPicPr>
          <p:cNvPr id="8" name="Content Placeholder 7">
            <a:extLst>
              <a:ext uri="{FF2B5EF4-FFF2-40B4-BE49-F238E27FC236}">
                <a16:creationId xmlns:a16="http://schemas.microsoft.com/office/drawing/2014/main" id="{7622A5F0-B3AA-BB43-A77D-6004B232D83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6612" y="3165231"/>
            <a:ext cx="4895973" cy="3821722"/>
          </a:xfrm>
        </p:spPr>
      </p:pic>
      <p:sp>
        <p:nvSpPr>
          <p:cNvPr id="5" name="Text Placeholder 4">
            <a:extLst>
              <a:ext uri="{FF2B5EF4-FFF2-40B4-BE49-F238E27FC236}">
                <a16:creationId xmlns:a16="http://schemas.microsoft.com/office/drawing/2014/main" id="{C01E351A-480B-C75C-3339-60D606A53B9C}"/>
              </a:ext>
            </a:extLst>
          </p:cNvPr>
          <p:cNvSpPr>
            <a:spLocks noGrp="1"/>
          </p:cNvSpPr>
          <p:nvPr>
            <p:ph type="body" sz="quarter" idx="3"/>
          </p:nvPr>
        </p:nvSpPr>
        <p:spPr>
          <a:xfrm>
            <a:off x="6459414" y="1681162"/>
            <a:ext cx="4895974" cy="1484069"/>
          </a:xfrm>
        </p:spPr>
        <p:txBody>
          <a:bodyPr>
            <a:noAutofit/>
          </a:bodyPr>
          <a:lstStyle/>
          <a:p>
            <a:r>
              <a:rPr lang="en-US" sz="1200" dirty="0"/>
              <a:t>Observation : Smartphones are highly used  for online shopping over 130% of costumer prefer to use smartphone for online  </a:t>
            </a:r>
          </a:p>
          <a:p>
            <a:r>
              <a:rPr lang="en-US" sz="1200" dirty="0"/>
              <a:t>              shopping</a:t>
            </a:r>
          </a:p>
          <a:p>
            <a:r>
              <a:rPr lang="en-US" sz="1200" dirty="0"/>
              <a:t>              Around 90% of the costumers prefer Laptop for online shopping</a:t>
            </a:r>
          </a:p>
          <a:p>
            <a:r>
              <a:rPr lang="en-US" sz="1200" dirty="0"/>
              <a:t>              Around 30% of the costumers prefer Desktop for online shopping</a:t>
            </a:r>
          </a:p>
          <a:p>
            <a:r>
              <a:rPr lang="en-US" sz="1200" dirty="0"/>
              <a:t>              Less than 20% of the costumers prefer Tablet as their source for online shopping</a:t>
            </a:r>
          </a:p>
        </p:txBody>
      </p:sp>
      <p:pic>
        <p:nvPicPr>
          <p:cNvPr id="10" name="Content Placeholder 9">
            <a:extLst>
              <a:ext uri="{FF2B5EF4-FFF2-40B4-BE49-F238E27FC236}">
                <a16:creationId xmlns:a16="http://schemas.microsoft.com/office/drawing/2014/main" id="{A2F39698-9D30-94B5-956F-3F5BD7986F8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3335338"/>
            <a:ext cx="5810824" cy="3522662"/>
          </a:xfrm>
        </p:spPr>
      </p:pic>
    </p:spTree>
    <p:extLst>
      <p:ext uri="{BB962C8B-B14F-4D97-AF65-F5344CB8AC3E}">
        <p14:creationId xmlns:p14="http://schemas.microsoft.com/office/powerpoint/2010/main" val="3559959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CE60-9CEB-57D9-111E-9461FF92810D}"/>
              </a:ext>
            </a:extLst>
          </p:cNvPr>
          <p:cNvSpPr>
            <a:spLocks noGrp="1"/>
          </p:cNvSpPr>
          <p:nvPr>
            <p:ph type="title"/>
          </p:nvPr>
        </p:nvSpPr>
        <p:spPr>
          <a:xfrm>
            <a:off x="1484311" y="140678"/>
            <a:ext cx="10018713" cy="2157045"/>
          </a:xfrm>
        </p:spPr>
        <p:txBody>
          <a:bodyPr>
            <a:noAutofit/>
          </a:bodyPr>
          <a:lstStyle/>
          <a:p>
            <a:r>
              <a:rPr lang="en-US" sz="2000" b="1" dirty="0"/>
              <a:t>Observation: Google Chrome is a highly used browser customers run for accessing the website more than        200% customers use </a:t>
            </a:r>
            <a:br>
              <a:rPr lang="en-US" sz="2000" b="1" dirty="0"/>
            </a:br>
            <a:r>
              <a:rPr lang="en-US" sz="2000" b="1" dirty="0"/>
              <a:t>              Google Chrome</a:t>
            </a:r>
            <a:br>
              <a:rPr lang="en-US" sz="2000" b="1" dirty="0"/>
            </a:br>
            <a:r>
              <a:rPr lang="en-US" sz="2000" b="1" dirty="0"/>
              <a:t>              Safari is used by around 45% of the costumers</a:t>
            </a:r>
            <a:br>
              <a:rPr lang="en-US" sz="2000" b="1" dirty="0"/>
            </a:br>
            <a:r>
              <a:rPr lang="en-US" sz="2000" b="1" dirty="0"/>
              <a:t>              </a:t>
            </a:r>
            <a:r>
              <a:rPr lang="en-US" sz="2000" b="1" dirty="0" err="1"/>
              <a:t>Opers</a:t>
            </a:r>
            <a:r>
              <a:rPr lang="en-US" sz="2000" b="1" dirty="0"/>
              <a:t> are used by less than 15% of the costumers</a:t>
            </a:r>
            <a:br>
              <a:rPr lang="en-US" sz="2000" b="1" dirty="0"/>
            </a:br>
            <a:r>
              <a:rPr lang="en-US" sz="2000" b="1" dirty="0"/>
              <a:t>              Mozilla Firefox is the least used browser among all of the browsers less than 10% of customers use.</a:t>
            </a:r>
          </a:p>
        </p:txBody>
      </p:sp>
      <p:pic>
        <p:nvPicPr>
          <p:cNvPr id="5" name="Content Placeholder 4">
            <a:extLst>
              <a:ext uri="{FF2B5EF4-FFF2-40B4-BE49-F238E27FC236}">
                <a16:creationId xmlns:a16="http://schemas.microsoft.com/office/drawing/2014/main" id="{2680C590-6FD0-150D-8315-D8A7EAB12B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0831" y="3048000"/>
            <a:ext cx="8897815" cy="3810000"/>
          </a:xfrm>
        </p:spPr>
      </p:pic>
    </p:spTree>
    <p:extLst>
      <p:ext uri="{BB962C8B-B14F-4D97-AF65-F5344CB8AC3E}">
        <p14:creationId xmlns:p14="http://schemas.microsoft.com/office/powerpoint/2010/main" val="2910064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6A596-3ABE-B089-6D8B-C7C3093793C8}"/>
              </a:ext>
            </a:extLst>
          </p:cNvPr>
          <p:cNvSpPr>
            <a:spLocks noGrp="1"/>
          </p:cNvSpPr>
          <p:nvPr>
            <p:ph type="title"/>
          </p:nvPr>
        </p:nvSpPr>
        <p:spPr>
          <a:xfrm>
            <a:off x="1484311" y="0"/>
            <a:ext cx="10018713" cy="1230557"/>
          </a:xfrm>
        </p:spPr>
        <p:txBody>
          <a:bodyPr>
            <a:normAutofit/>
          </a:bodyPr>
          <a:lstStyle/>
          <a:p>
            <a:r>
              <a:rPr lang="en-US" sz="3600" b="1" dirty="0"/>
              <a:t>Comparing which channel is used for  the first visit and first experience</a:t>
            </a:r>
          </a:p>
        </p:txBody>
      </p:sp>
      <p:sp>
        <p:nvSpPr>
          <p:cNvPr id="3" name="Text Placeholder 2">
            <a:extLst>
              <a:ext uri="{FF2B5EF4-FFF2-40B4-BE49-F238E27FC236}">
                <a16:creationId xmlns:a16="http://schemas.microsoft.com/office/drawing/2014/main" id="{E7D40DD8-5CEF-BB1D-7BCA-7AC46C44641A}"/>
              </a:ext>
            </a:extLst>
          </p:cNvPr>
          <p:cNvSpPr>
            <a:spLocks noGrp="1"/>
          </p:cNvSpPr>
          <p:nvPr>
            <p:ph type="body" idx="1"/>
          </p:nvPr>
        </p:nvSpPr>
        <p:spPr>
          <a:xfrm>
            <a:off x="1348154" y="1559170"/>
            <a:ext cx="4649421" cy="1447556"/>
          </a:xfrm>
        </p:spPr>
        <p:txBody>
          <a:bodyPr>
            <a:noAutofit/>
          </a:bodyPr>
          <a:lstStyle/>
          <a:p>
            <a:r>
              <a:rPr lang="en-US" sz="1200" dirty="0"/>
              <a:t>Observation : Search Engine Channel is highly used by the costumers for first time online store experience.</a:t>
            </a:r>
          </a:p>
          <a:p>
            <a:r>
              <a:rPr lang="en-US" sz="1200" dirty="0"/>
              <a:t>              more than 200% of costumers.</a:t>
            </a:r>
          </a:p>
          <a:p>
            <a:r>
              <a:rPr lang="en-US" sz="1200" dirty="0"/>
              <a:t>              Content Marketing around 30% </a:t>
            </a:r>
          </a:p>
          <a:p>
            <a:r>
              <a:rPr lang="en-US" sz="1200" dirty="0"/>
              <a:t>              Display Adverts around 25%</a:t>
            </a:r>
          </a:p>
        </p:txBody>
      </p:sp>
      <p:pic>
        <p:nvPicPr>
          <p:cNvPr id="8" name="Content Placeholder 7">
            <a:extLst>
              <a:ext uri="{FF2B5EF4-FFF2-40B4-BE49-F238E27FC236}">
                <a16:creationId xmlns:a16="http://schemas.microsoft.com/office/drawing/2014/main" id="{BB0A0EE2-1289-08DA-6763-C1559402016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37845" y="3259014"/>
            <a:ext cx="5263663" cy="3598986"/>
          </a:xfrm>
        </p:spPr>
      </p:pic>
      <p:sp>
        <p:nvSpPr>
          <p:cNvPr id="5" name="Text Placeholder 4">
            <a:extLst>
              <a:ext uri="{FF2B5EF4-FFF2-40B4-BE49-F238E27FC236}">
                <a16:creationId xmlns:a16="http://schemas.microsoft.com/office/drawing/2014/main" id="{6E7C7B0D-BA05-D4BF-74DA-25A4905FF9A8}"/>
              </a:ext>
            </a:extLst>
          </p:cNvPr>
          <p:cNvSpPr>
            <a:spLocks noGrp="1"/>
          </p:cNvSpPr>
          <p:nvPr>
            <p:ph type="body" sz="quarter" idx="3"/>
          </p:nvPr>
        </p:nvSpPr>
        <p:spPr>
          <a:xfrm>
            <a:off x="7343926" y="1681163"/>
            <a:ext cx="4011462" cy="1325562"/>
          </a:xfrm>
        </p:spPr>
        <p:txBody>
          <a:bodyPr>
            <a:noAutofit/>
          </a:bodyPr>
          <a:lstStyle/>
          <a:p>
            <a:r>
              <a:rPr lang="en-US" sz="1200" dirty="0"/>
              <a:t>Observation : Around 90% of costumers used Search Engine and Via applications to retail online store after first visit.</a:t>
            </a:r>
          </a:p>
          <a:p>
            <a:r>
              <a:rPr lang="en-US" sz="1200" dirty="0"/>
              <a:t>              Around 70% of costumers used Direct URL</a:t>
            </a:r>
          </a:p>
          <a:p>
            <a:r>
              <a:rPr lang="en-US" sz="1200" dirty="0"/>
              <a:t>              Around 18% of costumers used E-mail </a:t>
            </a:r>
          </a:p>
          <a:p>
            <a:r>
              <a:rPr lang="en-US" sz="1200" dirty="0"/>
              <a:t>              Around 15% of costumers used Social Media.</a:t>
            </a:r>
          </a:p>
        </p:txBody>
      </p:sp>
      <p:pic>
        <p:nvPicPr>
          <p:cNvPr id="10" name="Content Placeholder 9">
            <a:extLst>
              <a:ext uri="{FF2B5EF4-FFF2-40B4-BE49-F238E27FC236}">
                <a16:creationId xmlns:a16="http://schemas.microsoft.com/office/drawing/2014/main" id="{8754CBBA-427E-EF85-D2C4-17458DA386A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049369" y="3335337"/>
            <a:ext cx="5142631" cy="3598985"/>
          </a:xfrm>
        </p:spPr>
      </p:pic>
    </p:spTree>
    <p:extLst>
      <p:ext uri="{BB962C8B-B14F-4D97-AF65-F5344CB8AC3E}">
        <p14:creationId xmlns:p14="http://schemas.microsoft.com/office/powerpoint/2010/main" val="3941942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CE60-9CEB-57D9-111E-9461FF92810D}"/>
              </a:ext>
            </a:extLst>
          </p:cNvPr>
          <p:cNvSpPr>
            <a:spLocks noGrp="1"/>
          </p:cNvSpPr>
          <p:nvPr>
            <p:ph type="title"/>
          </p:nvPr>
        </p:nvSpPr>
        <p:spPr>
          <a:xfrm>
            <a:off x="1484311" y="0"/>
            <a:ext cx="10018713" cy="1922585"/>
          </a:xfrm>
        </p:spPr>
        <p:txBody>
          <a:bodyPr>
            <a:noAutofit/>
          </a:bodyPr>
          <a:lstStyle/>
          <a:p>
            <a:r>
              <a:rPr lang="en-US" sz="1800" b="1" dirty="0"/>
              <a:t>Observation : Above 120% customer states that on Amazon , Flipkart there are wild variety of products on offers</a:t>
            </a:r>
            <a:br>
              <a:rPr lang="en-US" sz="1800" b="1" dirty="0"/>
            </a:br>
            <a:r>
              <a:rPr lang="en-US" sz="1800" b="1" dirty="0"/>
              <a:t>              Around 50% on Amazon. in</a:t>
            </a:r>
            <a:br>
              <a:rPr lang="en-US" sz="1800" b="1" dirty="0"/>
            </a:br>
            <a:r>
              <a:rPr lang="en-US" sz="1800" b="1" dirty="0"/>
              <a:t>              Around 30% on Myntra and Amazon</a:t>
            </a:r>
            <a:br>
              <a:rPr lang="en-US" sz="1800" b="1" dirty="0"/>
            </a:br>
            <a:r>
              <a:rPr lang="en-US" sz="1800" b="1" dirty="0"/>
              <a:t>              Around 20% on Flipkart and Myntra</a:t>
            </a:r>
            <a:br>
              <a:rPr lang="en-US" sz="1800" b="1" dirty="0"/>
            </a:br>
            <a:r>
              <a:rPr lang="en-US" sz="1800" b="1" dirty="0"/>
              <a:t>              less than 10% on Paytm.com</a:t>
            </a:r>
          </a:p>
        </p:txBody>
      </p:sp>
      <p:pic>
        <p:nvPicPr>
          <p:cNvPr id="5" name="Content Placeholder 4">
            <a:extLst>
              <a:ext uri="{FF2B5EF4-FFF2-40B4-BE49-F238E27FC236}">
                <a16:creationId xmlns:a16="http://schemas.microsoft.com/office/drawing/2014/main" id="{3F4FD06F-2DBE-788A-4A57-00347D806F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0801" y="2666999"/>
            <a:ext cx="10140521" cy="4308231"/>
          </a:xfrm>
        </p:spPr>
      </p:pic>
    </p:spTree>
    <p:extLst>
      <p:ext uri="{BB962C8B-B14F-4D97-AF65-F5344CB8AC3E}">
        <p14:creationId xmlns:p14="http://schemas.microsoft.com/office/powerpoint/2010/main" val="239520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17D20-DC3A-71EF-043C-84FDDC5686BD}"/>
              </a:ext>
            </a:extLst>
          </p:cNvPr>
          <p:cNvSpPr>
            <a:spLocks noGrp="1"/>
          </p:cNvSpPr>
          <p:nvPr>
            <p:ph type="title"/>
          </p:nvPr>
        </p:nvSpPr>
        <p:spPr>
          <a:xfrm>
            <a:off x="1484311" y="0"/>
            <a:ext cx="10018713" cy="1277815"/>
          </a:xfrm>
        </p:spPr>
        <p:txBody>
          <a:bodyPr>
            <a:normAutofit fontScale="90000"/>
          </a:bodyPr>
          <a:lstStyle/>
          <a:p>
            <a:r>
              <a:rPr lang="en-US" b="1" dirty="0"/>
              <a:t>Comparing reliability and relevant description</a:t>
            </a:r>
          </a:p>
        </p:txBody>
      </p:sp>
      <p:sp>
        <p:nvSpPr>
          <p:cNvPr id="3" name="Text Placeholder 2">
            <a:extLst>
              <a:ext uri="{FF2B5EF4-FFF2-40B4-BE49-F238E27FC236}">
                <a16:creationId xmlns:a16="http://schemas.microsoft.com/office/drawing/2014/main" id="{374698A1-8449-B8AC-E19E-74CB96198838}"/>
              </a:ext>
            </a:extLst>
          </p:cNvPr>
          <p:cNvSpPr>
            <a:spLocks noGrp="1"/>
          </p:cNvSpPr>
          <p:nvPr>
            <p:ph type="body" idx="1"/>
          </p:nvPr>
        </p:nvSpPr>
        <p:spPr>
          <a:xfrm>
            <a:off x="1484311" y="2028092"/>
            <a:ext cx="4513264" cy="1693122"/>
          </a:xfrm>
        </p:spPr>
        <p:txBody>
          <a:bodyPr>
            <a:noAutofit/>
          </a:bodyPr>
          <a:lstStyle/>
          <a:p>
            <a:r>
              <a:rPr lang="en-US" sz="800" dirty="0"/>
              <a:t>Observation : Amazon and Flipkart give 100% complete and relevant description of products which helps customers for making </a:t>
            </a:r>
          </a:p>
          <a:p>
            <a:r>
              <a:rPr lang="en-US" sz="800" dirty="0"/>
              <a:t>              decision while </a:t>
            </a:r>
            <a:r>
              <a:rPr lang="en-US" sz="800" dirty="0" err="1"/>
              <a:t>shooping</a:t>
            </a:r>
            <a:endParaRPr lang="en-US" sz="800" dirty="0"/>
          </a:p>
          <a:p>
            <a:r>
              <a:rPr lang="en-US" sz="800" dirty="0"/>
              <a:t>              Around 24% of customers find Amazon and Flipkart helpful while it provide complete description about the product</a:t>
            </a:r>
          </a:p>
          <a:p>
            <a:r>
              <a:rPr lang="en-US" sz="800" dirty="0"/>
              <a:t>              Around 12% of customers find Snapdeal helpful while it provide complete description about the product</a:t>
            </a:r>
          </a:p>
          <a:p>
            <a:r>
              <a:rPr lang="en-US" sz="800" dirty="0"/>
              <a:t>              Around 11% of customers find Flipkart and Snapdeal helpful while it provide complete description about </a:t>
            </a:r>
          </a:p>
          <a:p>
            <a:r>
              <a:rPr lang="en-US" sz="800" dirty="0"/>
              <a:t>              the product</a:t>
            </a:r>
          </a:p>
          <a:p>
            <a:r>
              <a:rPr lang="en-US" sz="800" dirty="0"/>
              <a:t>              Around 8% of customers find Flipkart helpful while it provide complete description about the product</a:t>
            </a:r>
          </a:p>
        </p:txBody>
      </p:sp>
      <p:pic>
        <p:nvPicPr>
          <p:cNvPr id="8" name="Content Placeholder 7">
            <a:extLst>
              <a:ext uri="{FF2B5EF4-FFF2-40B4-BE49-F238E27FC236}">
                <a16:creationId xmlns:a16="http://schemas.microsoft.com/office/drawing/2014/main" id="{16F557EB-CDB7-4EC6-6A18-3551F6220E3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00527" y="3728878"/>
            <a:ext cx="5697048" cy="3129122"/>
          </a:xfrm>
        </p:spPr>
      </p:pic>
      <p:sp>
        <p:nvSpPr>
          <p:cNvPr id="5" name="Text Placeholder 4">
            <a:extLst>
              <a:ext uri="{FF2B5EF4-FFF2-40B4-BE49-F238E27FC236}">
                <a16:creationId xmlns:a16="http://schemas.microsoft.com/office/drawing/2014/main" id="{79654063-FDA6-5FEC-67A1-ABC870F5035B}"/>
              </a:ext>
            </a:extLst>
          </p:cNvPr>
          <p:cNvSpPr>
            <a:spLocks noGrp="1"/>
          </p:cNvSpPr>
          <p:nvPr>
            <p:ph type="body" sz="quarter" idx="3"/>
          </p:nvPr>
        </p:nvSpPr>
        <p:spPr>
          <a:xfrm>
            <a:off x="7127631" y="1003293"/>
            <a:ext cx="5064369" cy="1940168"/>
          </a:xfrm>
        </p:spPr>
        <p:txBody>
          <a:bodyPr>
            <a:noAutofit/>
          </a:bodyPr>
          <a:lstStyle/>
          <a:p>
            <a:r>
              <a:rPr lang="en-US" sz="1000" dirty="0"/>
              <a:t>Observation : 61% of customers find Amazon.in as reliable application</a:t>
            </a:r>
          </a:p>
          <a:p>
            <a:r>
              <a:rPr lang="en-US" sz="1000" dirty="0"/>
              <a:t>              50% of customers find both Amazon and Flipkart as </a:t>
            </a:r>
            <a:r>
              <a:rPr lang="en-US" sz="1000" dirty="0" err="1"/>
              <a:t>relaiable</a:t>
            </a:r>
            <a:r>
              <a:rPr lang="en-US" sz="1000" dirty="0"/>
              <a:t> application</a:t>
            </a:r>
          </a:p>
          <a:p>
            <a:r>
              <a:rPr lang="en-US" sz="1000" dirty="0"/>
              <a:t>              15% of customers find both Myntra and Flipkart as </a:t>
            </a:r>
            <a:r>
              <a:rPr lang="en-US" sz="1000" dirty="0" err="1"/>
              <a:t>relaiable</a:t>
            </a:r>
            <a:r>
              <a:rPr lang="en-US" sz="1000" dirty="0"/>
              <a:t> application</a:t>
            </a:r>
          </a:p>
          <a:p>
            <a:r>
              <a:rPr lang="en-US" sz="1000" dirty="0"/>
              <a:t>              12% of customers find Paytm.com  as </a:t>
            </a:r>
            <a:r>
              <a:rPr lang="en-US" sz="1000" dirty="0" err="1"/>
              <a:t>relaiable</a:t>
            </a:r>
            <a:r>
              <a:rPr lang="en-US" sz="1000" dirty="0"/>
              <a:t> application</a:t>
            </a:r>
          </a:p>
        </p:txBody>
      </p:sp>
      <p:pic>
        <p:nvPicPr>
          <p:cNvPr id="10" name="Content Placeholder 9">
            <a:extLst>
              <a:ext uri="{FF2B5EF4-FFF2-40B4-BE49-F238E27FC236}">
                <a16:creationId xmlns:a16="http://schemas.microsoft.com/office/drawing/2014/main" id="{A7B3B92A-6A41-07EC-85CC-7DE43B24117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95292" y="3728878"/>
            <a:ext cx="5896707" cy="3129122"/>
          </a:xfrm>
        </p:spPr>
      </p:pic>
    </p:spTree>
    <p:extLst>
      <p:ext uri="{BB962C8B-B14F-4D97-AF65-F5344CB8AC3E}">
        <p14:creationId xmlns:p14="http://schemas.microsoft.com/office/powerpoint/2010/main" val="4053135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1280-C5A3-D6AB-6E30-3CCDED77196A}"/>
              </a:ext>
            </a:extLst>
          </p:cNvPr>
          <p:cNvSpPr>
            <a:spLocks noGrp="1"/>
          </p:cNvSpPr>
          <p:nvPr>
            <p:ph type="title"/>
          </p:nvPr>
        </p:nvSpPr>
        <p:spPr>
          <a:xfrm>
            <a:off x="1484311" y="1"/>
            <a:ext cx="10018713" cy="1167312"/>
          </a:xfrm>
        </p:spPr>
        <p:txBody>
          <a:bodyPr>
            <a:normAutofit fontScale="90000"/>
          </a:bodyPr>
          <a:lstStyle/>
          <a:p>
            <a:pPr algn="ctr"/>
            <a:r>
              <a:rPr lang="en-US" sz="3600" b="1" dirty="0"/>
              <a:t>Comparing security and privacy of customer’s information</a:t>
            </a:r>
          </a:p>
        </p:txBody>
      </p:sp>
      <p:sp>
        <p:nvSpPr>
          <p:cNvPr id="3" name="Text Placeholder 2">
            <a:extLst>
              <a:ext uri="{FF2B5EF4-FFF2-40B4-BE49-F238E27FC236}">
                <a16:creationId xmlns:a16="http://schemas.microsoft.com/office/drawing/2014/main" id="{2A0131AF-40E0-A0FF-4010-B7B76433A43B}"/>
              </a:ext>
            </a:extLst>
          </p:cNvPr>
          <p:cNvSpPr>
            <a:spLocks noGrp="1"/>
          </p:cNvSpPr>
          <p:nvPr>
            <p:ph type="body" idx="1"/>
          </p:nvPr>
        </p:nvSpPr>
        <p:spPr>
          <a:xfrm>
            <a:off x="1484311" y="1336431"/>
            <a:ext cx="4513264" cy="1629507"/>
          </a:xfrm>
        </p:spPr>
        <p:txBody>
          <a:bodyPr>
            <a:noAutofit/>
          </a:bodyPr>
          <a:lstStyle/>
          <a:p>
            <a:r>
              <a:rPr lang="en-US" sz="1000" dirty="0"/>
              <a:t># Observation : Around 51% of customers trust Amazon for security regarding customers </a:t>
            </a:r>
            <a:r>
              <a:rPr lang="en-US" sz="1000" dirty="0" err="1"/>
              <a:t>finanicial</a:t>
            </a:r>
            <a:r>
              <a:rPr lang="en-US" sz="1000" dirty="0"/>
              <a:t> information</a:t>
            </a:r>
          </a:p>
          <a:p>
            <a:r>
              <a:rPr lang="en-US" sz="1000" dirty="0"/>
              <a:t>                Around 33% of customers trust Flipkart for security regarding customers </a:t>
            </a:r>
            <a:r>
              <a:rPr lang="en-US" sz="1000" dirty="0" err="1"/>
              <a:t>finanicial</a:t>
            </a:r>
            <a:r>
              <a:rPr lang="en-US" sz="1000" dirty="0"/>
              <a:t> information</a:t>
            </a:r>
          </a:p>
          <a:p>
            <a:r>
              <a:rPr lang="en-US" sz="1000" dirty="0"/>
              <a:t>                Around 15% of customers trust Myntra for security regarding customers </a:t>
            </a:r>
            <a:r>
              <a:rPr lang="en-US" sz="1000" dirty="0" err="1"/>
              <a:t>finanicial</a:t>
            </a:r>
            <a:r>
              <a:rPr lang="en-US" sz="1000" dirty="0"/>
              <a:t> information</a:t>
            </a:r>
          </a:p>
          <a:p>
            <a:r>
              <a:rPr lang="en-US" sz="1000" dirty="0"/>
              <a:t>                Around 15% of customers trust Paytm for security regarding customers </a:t>
            </a:r>
            <a:r>
              <a:rPr lang="en-US" sz="1000" dirty="0" err="1"/>
              <a:t>finanicial</a:t>
            </a:r>
            <a:r>
              <a:rPr lang="en-US" sz="1000" dirty="0"/>
              <a:t> information</a:t>
            </a:r>
          </a:p>
        </p:txBody>
      </p:sp>
      <p:pic>
        <p:nvPicPr>
          <p:cNvPr id="8" name="Content Placeholder 7">
            <a:extLst>
              <a:ext uri="{FF2B5EF4-FFF2-40B4-BE49-F238E27FC236}">
                <a16:creationId xmlns:a16="http://schemas.microsoft.com/office/drawing/2014/main" id="{A9805B22-92ED-E344-46C3-186B7198949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93077" y="3510205"/>
            <a:ext cx="5552098" cy="3347795"/>
          </a:xfrm>
        </p:spPr>
      </p:pic>
      <p:sp>
        <p:nvSpPr>
          <p:cNvPr id="5" name="Text Placeholder 4">
            <a:extLst>
              <a:ext uri="{FF2B5EF4-FFF2-40B4-BE49-F238E27FC236}">
                <a16:creationId xmlns:a16="http://schemas.microsoft.com/office/drawing/2014/main" id="{6F1DAF8F-5B9B-69B9-BE2E-94B65133AAF5}"/>
              </a:ext>
            </a:extLst>
          </p:cNvPr>
          <p:cNvSpPr>
            <a:spLocks noGrp="1"/>
          </p:cNvSpPr>
          <p:nvPr>
            <p:ph type="body" sz="quarter" idx="3"/>
          </p:nvPr>
        </p:nvSpPr>
        <p:spPr>
          <a:xfrm>
            <a:off x="6787662" y="1336431"/>
            <a:ext cx="5064368" cy="1530961"/>
          </a:xfrm>
        </p:spPr>
        <p:txBody>
          <a:bodyPr>
            <a:noAutofit/>
          </a:bodyPr>
          <a:lstStyle/>
          <a:p>
            <a:r>
              <a:rPr lang="en-US" sz="1050" dirty="0"/>
              <a:t>Observation : Around 71% of customers trust Amazon for privacy of customer's information </a:t>
            </a:r>
          </a:p>
          <a:p>
            <a:r>
              <a:rPr lang="en-US" sz="1050" dirty="0"/>
              <a:t>              Around 54% of customers trust both Amazon and Flipkart for privacy of customer's information </a:t>
            </a:r>
          </a:p>
          <a:p>
            <a:r>
              <a:rPr lang="en-US" sz="1050" dirty="0"/>
              <a:t>              Around 18% of customers trust Paytm for privacy of customer's information </a:t>
            </a:r>
          </a:p>
          <a:p>
            <a:r>
              <a:rPr lang="en-US" sz="1050" dirty="0"/>
              <a:t>              Around 15% of customers trust both Myntra and Flipkart for privacy of customer's information</a:t>
            </a:r>
          </a:p>
        </p:txBody>
      </p:sp>
      <p:pic>
        <p:nvPicPr>
          <p:cNvPr id="10" name="Content Placeholder 9">
            <a:extLst>
              <a:ext uri="{FF2B5EF4-FFF2-40B4-BE49-F238E27FC236}">
                <a16:creationId xmlns:a16="http://schemas.microsoft.com/office/drawing/2014/main" id="{3AF54DBB-80F1-8950-653C-D4AE4F5C85B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607175" y="3510206"/>
            <a:ext cx="5552098" cy="3347794"/>
          </a:xfrm>
        </p:spPr>
      </p:pic>
    </p:spTree>
    <p:extLst>
      <p:ext uri="{BB962C8B-B14F-4D97-AF65-F5344CB8AC3E}">
        <p14:creationId xmlns:p14="http://schemas.microsoft.com/office/powerpoint/2010/main" val="3194502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9E277-771B-7C0D-16D4-EC4A927B65E2}"/>
              </a:ext>
            </a:extLst>
          </p:cNvPr>
          <p:cNvSpPr>
            <a:spLocks noGrp="1"/>
          </p:cNvSpPr>
          <p:nvPr>
            <p:ph type="title"/>
          </p:nvPr>
        </p:nvSpPr>
        <p:spPr>
          <a:xfrm>
            <a:off x="1484311" y="93786"/>
            <a:ext cx="10018713" cy="1817076"/>
          </a:xfrm>
        </p:spPr>
        <p:txBody>
          <a:bodyPr>
            <a:noAutofit/>
          </a:bodyPr>
          <a:lstStyle/>
          <a:p>
            <a:r>
              <a:rPr lang="en-US" sz="1400" b="1" dirty="0"/>
              <a:t>observation:  Snapdeal gets 87% customer votes for Limited mode of payment on most products. </a:t>
            </a:r>
            <a:br>
              <a:rPr lang="en-US" sz="1400" b="1" dirty="0"/>
            </a:br>
            <a:r>
              <a:rPr lang="en-US" sz="1400" b="1" dirty="0"/>
              <a:t>              Amazon gets 62% customer votes for  Limited mode of payment on most product. </a:t>
            </a:r>
            <a:br>
              <a:rPr lang="en-US" sz="1400" b="1" dirty="0"/>
            </a:br>
            <a:r>
              <a:rPr lang="en-US" sz="1400" b="1" dirty="0"/>
              <a:t>              Flipkart 31% customer votes for  Limited mode of payment on most product.</a:t>
            </a:r>
            <a:br>
              <a:rPr lang="en-US" sz="1400" b="1" dirty="0"/>
            </a:br>
            <a:r>
              <a:rPr lang="en-US" sz="1400" b="1" dirty="0"/>
              <a:t>              Amazon, Flipkart gets 29% customer votes for Limited mode of payment on most product.  </a:t>
            </a:r>
            <a:br>
              <a:rPr lang="en-US" sz="1400" b="1" dirty="0"/>
            </a:br>
            <a:r>
              <a:rPr lang="en-US" sz="1400" b="1" dirty="0"/>
              <a:t>              Paytm gets 25% customer votes for  Limited mode of payment on most product.  </a:t>
            </a:r>
            <a:br>
              <a:rPr lang="en-US" sz="1400" b="1" dirty="0"/>
            </a:br>
            <a:r>
              <a:rPr lang="en-US" sz="1400" b="1" dirty="0"/>
              <a:t>              Snapdeal, Paytm gets 15% customer votes for Limited mode of payment on most product.</a:t>
            </a:r>
            <a:br>
              <a:rPr lang="en-US" sz="1400" b="1" dirty="0"/>
            </a:br>
            <a:r>
              <a:rPr lang="en-US" sz="1400" b="1" dirty="0"/>
              <a:t>              Amazon, Paytm  gets 13% customer votes for Limited mode of payment on most product.  </a:t>
            </a:r>
            <a:br>
              <a:rPr lang="en-US" sz="1400" b="1" dirty="0"/>
            </a:br>
            <a:r>
              <a:rPr lang="en-US" sz="1400" b="1" dirty="0"/>
              <a:t>              Myntra , Snapdeal gets 7% customer votes for Limited mode of payment on most product.</a:t>
            </a:r>
          </a:p>
        </p:txBody>
      </p:sp>
      <p:pic>
        <p:nvPicPr>
          <p:cNvPr id="5" name="Content Placeholder 4">
            <a:extLst>
              <a:ext uri="{FF2B5EF4-FFF2-40B4-BE49-F238E27FC236}">
                <a16:creationId xmlns:a16="http://schemas.microsoft.com/office/drawing/2014/main" id="{994066E4-4F7F-0E8E-D148-322C82A6A1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5107" y="2074985"/>
            <a:ext cx="9520708" cy="4783015"/>
          </a:xfrm>
        </p:spPr>
      </p:pic>
    </p:spTree>
    <p:extLst>
      <p:ext uri="{BB962C8B-B14F-4D97-AF65-F5344CB8AC3E}">
        <p14:creationId xmlns:p14="http://schemas.microsoft.com/office/powerpoint/2010/main" val="2513956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DAC02-7991-1DB9-E42F-4B289B7E58E2}"/>
              </a:ext>
            </a:extLst>
          </p:cNvPr>
          <p:cNvSpPr>
            <a:spLocks noGrp="1"/>
          </p:cNvSpPr>
          <p:nvPr>
            <p:ph type="title"/>
          </p:nvPr>
        </p:nvSpPr>
        <p:spPr>
          <a:xfrm>
            <a:off x="1484311" y="82064"/>
            <a:ext cx="10018713" cy="1664674"/>
          </a:xfrm>
        </p:spPr>
        <p:txBody>
          <a:bodyPr>
            <a:noAutofit/>
          </a:bodyPr>
          <a:lstStyle/>
          <a:p>
            <a:r>
              <a:rPr lang="en-US" sz="1800" b="1" dirty="0"/>
              <a:t>observation:  Paytm gets 72% customer votes for Longer delivery time. </a:t>
            </a:r>
            <a:br>
              <a:rPr lang="en-US" sz="1800" b="1" dirty="0"/>
            </a:br>
            <a:r>
              <a:rPr lang="en-US" sz="1800" b="1" dirty="0"/>
              <a:t>              Snapdeal gets 64% customer votes for Longer delivery time.  </a:t>
            </a:r>
            <a:br>
              <a:rPr lang="en-US" sz="1800" b="1" dirty="0"/>
            </a:br>
            <a:r>
              <a:rPr lang="en-US" sz="1800" b="1" dirty="0"/>
              <a:t>              Flipkart 44% customer votes for Longer delivery time. </a:t>
            </a:r>
            <a:br>
              <a:rPr lang="en-US" sz="1800" b="1" dirty="0"/>
            </a:br>
            <a:r>
              <a:rPr lang="en-US" sz="1800" b="1" dirty="0"/>
              <a:t>              Amazon gets 37% customer votes for Longer delivery time.   </a:t>
            </a:r>
            <a:br>
              <a:rPr lang="en-US" sz="1800" b="1" dirty="0"/>
            </a:br>
            <a:r>
              <a:rPr lang="en-US" sz="1800" b="1" dirty="0"/>
              <a:t>              Snapdeal, Paytm gets 26% customer votes for Longer delivery time. </a:t>
            </a:r>
            <a:br>
              <a:rPr lang="en-US" sz="1800" b="1" dirty="0"/>
            </a:br>
            <a:r>
              <a:rPr lang="en-US" sz="1800" b="1" dirty="0"/>
              <a:t>              Myntra  gets 26% customer votes for Longer delivery time. </a:t>
            </a:r>
          </a:p>
        </p:txBody>
      </p:sp>
      <p:pic>
        <p:nvPicPr>
          <p:cNvPr id="5" name="Content Placeholder 4">
            <a:extLst>
              <a:ext uri="{FF2B5EF4-FFF2-40B4-BE49-F238E27FC236}">
                <a16:creationId xmlns:a16="http://schemas.microsoft.com/office/drawing/2014/main" id="{AD5A5046-B76E-B97D-6E24-82128E6385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3261" y="2082921"/>
            <a:ext cx="9812216" cy="4775079"/>
          </a:xfrm>
        </p:spPr>
      </p:pic>
    </p:spTree>
    <p:extLst>
      <p:ext uri="{BB962C8B-B14F-4D97-AF65-F5344CB8AC3E}">
        <p14:creationId xmlns:p14="http://schemas.microsoft.com/office/powerpoint/2010/main" val="3227155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0BF8C-B35F-8000-2F86-EF6E7D3135BF}"/>
              </a:ext>
            </a:extLst>
          </p:cNvPr>
          <p:cNvSpPr>
            <a:spLocks noGrp="1"/>
          </p:cNvSpPr>
          <p:nvPr>
            <p:ph type="title"/>
          </p:nvPr>
        </p:nvSpPr>
        <p:spPr/>
        <p:txBody>
          <a:bodyPr>
            <a:normAutofit/>
          </a:bodyPr>
          <a:lstStyle/>
          <a:p>
            <a:r>
              <a:rPr lang="en-US" sz="4800" b="1" dirty="0"/>
              <a:t>Overview</a:t>
            </a:r>
          </a:p>
        </p:txBody>
      </p:sp>
      <p:sp>
        <p:nvSpPr>
          <p:cNvPr id="3" name="Content Placeholder 2">
            <a:extLst>
              <a:ext uri="{FF2B5EF4-FFF2-40B4-BE49-F238E27FC236}">
                <a16:creationId xmlns:a16="http://schemas.microsoft.com/office/drawing/2014/main" id="{6C6E6A52-061E-272E-48A7-614C71953EA3}"/>
              </a:ext>
            </a:extLst>
          </p:cNvPr>
          <p:cNvSpPr>
            <a:spLocks noGrp="1"/>
          </p:cNvSpPr>
          <p:nvPr>
            <p:ph idx="1"/>
          </p:nvPr>
        </p:nvSpPr>
        <p:spPr>
          <a:xfrm>
            <a:off x="1335086" y="2438399"/>
            <a:ext cx="10018713" cy="4583724"/>
          </a:xfrm>
        </p:spPr>
        <p:txBody>
          <a:bodyPr/>
          <a:lstStyle/>
          <a:p>
            <a:r>
              <a:rPr lang="en-US"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Customer satisfaction has emerged as one of the most important factors that guarantee the success of online stores; it has been posited as a key stimulant of purchase, repurchase intentions, and customer loyalty. A comprehensive review of the literature, theories, and models has been carried out to propose the models for customer activation and customer retention.</a:t>
            </a:r>
          </a:p>
          <a:p>
            <a:r>
              <a:rPr lang="en-US"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Five major factors that contributed to the success of an e-commerce store have been identified as service quality, system quality, information quality, trust, and net benefit. The research furthermore investigated the factors that influence online customers to repeat purchase intention. The combination of both utilitarian values and hedonistic values is needed to affect the repeat purchase intention (loyalty) positively. The data is collected from Indian online shoppers. Results indicate the e-retail success factors, which are very much critical for customer satisfaction.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85267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9F35-D0B6-B3DD-F329-ABC90639FCF1}"/>
              </a:ext>
            </a:extLst>
          </p:cNvPr>
          <p:cNvSpPr>
            <a:spLocks noGrp="1"/>
          </p:cNvSpPr>
          <p:nvPr>
            <p:ph type="title"/>
          </p:nvPr>
        </p:nvSpPr>
        <p:spPr>
          <a:xfrm>
            <a:off x="1484311" y="187570"/>
            <a:ext cx="10018713" cy="1617784"/>
          </a:xfrm>
        </p:spPr>
        <p:txBody>
          <a:bodyPr>
            <a:noAutofit/>
          </a:bodyPr>
          <a:lstStyle/>
          <a:p>
            <a:r>
              <a:rPr lang="en-US" sz="1800" b="1" dirty="0"/>
              <a:t>Observation :  79% of customer recommend Amazon all over India for online retailer</a:t>
            </a:r>
            <a:br>
              <a:rPr lang="en-US" sz="1800" b="1" dirty="0"/>
            </a:br>
            <a:r>
              <a:rPr lang="en-US" sz="1800" b="1" dirty="0"/>
              <a:t>               62% of customer recommend both Amazon and Flipkart all over India for online retailer</a:t>
            </a:r>
            <a:br>
              <a:rPr lang="en-US" sz="1800" b="1" dirty="0"/>
            </a:br>
            <a:r>
              <a:rPr lang="en-US" sz="1800" b="1" dirty="0"/>
              <a:t>               39% of customer recommend Flipkart all over India for online retailer</a:t>
            </a:r>
            <a:br>
              <a:rPr lang="en-US" sz="1800" b="1" dirty="0"/>
            </a:br>
            <a:r>
              <a:rPr lang="en-US" sz="1800" b="1" dirty="0"/>
              <a:t>               30% of customer recommend both Amazon and Myntra all over India for online retailer</a:t>
            </a:r>
            <a:br>
              <a:rPr lang="en-US" sz="1800" b="1" dirty="0"/>
            </a:br>
            <a:r>
              <a:rPr lang="en-US" sz="1800" b="1" dirty="0"/>
              <a:t>               13% of customer recommend both Amazon and Paytm all over India for online retailer</a:t>
            </a:r>
          </a:p>
        </p:txBody>
      </p:sp>
      <p:pic>
        <p:nvPicPr>
          <p:cNvPr id="5" name="Content Placeholder 4">
            <a:extLst>
              <a:ext uri="{FF2B5EF4-FFF2-40B4-BE49-F238E27FC236}">
                <a16:creationId xmlns:a16="http://schemas.microsoft.com/office/drawing/2014/main" id="{DE4CCBED-31FE-CD50-D773-4333C667E5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6339" y="1903520"/>
            <a:ext cx="8886092" cy="5071711"/>
          </a:xfrm>
        </p:spPr>
      </p:pic>
    </p:spTree>
    <p:extLst>
      <p:ext uri="{BB962C8B-B14F-4D97-AF65-F5344CB8AC3E}">
        <p14:creationId xmlns:p14="http://schemas.microsoft.com/office/powerpoint/2010/main" val="3703184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4B1FFFF-AB40-1A05-4E5C-0535C845D884}"/>
              </a:ext>
            </a:extLst>
          </p:cNvPr>
          <p:cNvSpPr>
            <a:spLocks noGrp="1" noChangeArrowheads="1"/>
          </p:cNvSpPr>
          <p:nvPr>
            <p:ph type="title"/>
          </p:nvPr>
        </p:nvSpPr>
        <p:spPr bwMode="auto">
          <a:xfrm>
            <a:off x="1805354" y="464376"/>
            <a:ext cx="8628184" cy="14284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Helvetica Neue"/>
              </a:rPr>
              <a:t>Observation :- In the age group between (21-30YEARS) Females use more online shopping</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 the age group between (31-40YEARS) Females use more online shopping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 the age group between (41-50YEARS) Females use more online shopping In the age group between (51-60YEARS) Females use more online shopping In the age group between (61-70YEARS) Females use more online shopping </a:t>
            </a:r>
            <a:endParaRPr kumimoji="0" lang="en-US" altLang="en-US" sz="12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Helvetica Neue"/>
              </a:rPr>
              <a:t>As you can see Females of every age group use online shopping more in comparison to Males</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6" name="Content Placeholder 5">
            <a:extLst>
              <a:ext uri="{FF2B5EF4-FFF2-40B4-BE49-F238E27FC236}">
                <a16:creationId xmlns:a16="http://schemas.microsoft.com/office/drawing/2014/main" id="{DE4B9437-0E17-45A4-00E5-0E2475AC54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2687649"/>
            <a:ext cx="8787301" cy="4025397"/>
          </a:xfrm>
        </p:spPr>
      </p:pic>
    </p:spTree>
    <p:extLst>
      <p:ext uri="{BB962C8B-B14F-4D97-AF65-F5344CB8AC3E}">
        <p14:creationId xmlns:p14="http://schemas.microsoft.com/office/powerpoint/2010/main" val="3357992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E6F7-8324-8E6E-F782-749CDB8A39DA}"/>
              </a:ext>
            </a:extLst>
          </p:cNvPr>
          <p:cNvSpPr>
            <a:spLocks noGrp="1"/>
          </p:cNvSpPr>
          <p:nvPr>
            <p:ph type="title"/>
          </p:nvPr>
        </p:nvSpPr>
        <p:spPr>
          <a:xfrm>
            <a:off x="1484311" y="0"/>
            <a:ext cx="10018713" cy="2157045"/>
          </a:xfrm>
        </p:spPr>
        <p:txBody>
          <a:bodyPr>
            <a:noAutofit/>
          </a:bodyPr>
          <a:lstStyle/>
          <a:p>
            <a:r>
              <a:rPr lang="en-US" sz="1600" b="1" dirty="0"/>
              <a:t># Observation :- In E-wallets(</a:t>
            </a:r>
            <a:r>
              <a:rPr lang="en-US" sz="1600" b="1" dirty="0" err="1"/>
              <a:t>Paytm,Freecharge</a:t>
            </a:r>
            <a:r>
              <a:rPr lang="en-US" sz="1600" b="1" dirty="0"/>
              <a:t> </a:t>
            </a:r>
            <a:r>
              <a:rPr lang="en-US" sz="1600" b="1" dirty="0" err="1"/>
              <a:t>etc</a:t>
            </a:r>
            <a:r>
              <a:rPr lang="en-US" sz="1600" b="1" dirty="0"/>
              <a:t>) payment method. Paytm.com and Flipkart.com are more </a:t>
            </a:r>
            <a:r>
              <a:rPr lang="en-US" sz="1600" b="1" dirty="0" err="1"/>
              <a:t>prefered</a:t>
            </a:r>
            <a:r>
              <a:rPr lang="en-US" sz="1600" b="1" dirty="0"/>
              <a:t>.</a:t>
            </a:r>
            <a:br>
              <a:rPr lang="en-US" sz="1600" b="1" dirty="0"/>
            </a:br>
            <a:r>
              <a:rPr lang="en-US" sz="1600" b="1" dirty="0"/>
              <a:t>        </a:t>
            </a:r>
            <a:br>
              <a:rPr lang="en-US" sz="1600" b="1" dirty="0"/>
            </a:br>
            <a:r>
              <a:rPr lang="en-US" sz="1600" b="1" dirty="0"/>
              <a:t>             In Credit/Debit cards payment method. Paytm.com, Flipkart.com, Myntra.com and Snapdeal.com are more </a:t>
            </a:r>
            <a:r>
              <a:rPr lang="en-US" sz="1600" b="1" dirty="0" err="1"/>
              <a:t>prefered</a:t>
            </a:r>
            <a:r>
              <a:rPr lang="en-US" sz="1600" b="1" dirty="0"/>
              <a:t>.</a:t>
            </a:r>
            <a:br>
              <a:rPr lang="en-US" sz="1600" b="1" dirty="0"/>
            </a:br>
            <a:r>
              <a:rPr lang="en-US" sz="1600" b="1" dirty="0"/>
              <a:t>            </a:t>
            </a:r>
            <a:br>
              <a:rPr lang="en-US" sz="1600" b="1" dirty="0"/>
            </a:br>
            <a:r>
              <a:rPr lang="en-US" sz="1600" b="1" dirty="0"/>
              <a:t>             In Cash on delivery(COD) payment method. Flipkart.com, Myntra., Snapdeal.com and Amazon.com are more </a:t>
            </a:r>
            <a:r>
              <a:rPr lang="en-US" sz="1600" b="1" dirty="0" err="1"/>
              <a:t>prefered</a:t>
            </a:r>
            <a:r>
              <a:rPr lang="en-US" sz="1600" b="1" dirty="0"/>
              <a:t>.</a:t>
            </a:r>
          </a:p>
        </p:txBody>
      </p:sp>
      <p:pic>
        <p:nvPicPr>
          <p:cNvPr id="5" name="Content Placeholder 4">
            <a:extLst>
              <a:ext uri="{FF2B5EF4-FFF2-40B4-BE49-F238E27FC236}">
                <a16:creationId xmlns:a16="http://schemas.microsoft.com/office/drawing/2014/main" id="{266B4C69-8E26-F378-BB77-741C4D4CC6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355" y="2426677"/>
            <a:ext cx="10961076" cy="4431323"/>
          </a:xfrm>
        </p:spPr>
      </p:pic>
    </p:spTree>
    <p:extLst>
      <p:ext uri="{BB962C8B-B14F-4D97-AF65-F5344CB8AC3E}">
        <p14:creationId xmlns:p14="http://schemas.microsoft.com/office/powerpoint/2010/main" val="2496486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02B13-3706-E91B-2CFE-FCE7FFF02943}"/>
              </a:ext>
            </a:extLst>
          </p:cNvPr>
          <p:cNvSpPr>
            <a:spLocks noGrp="1"/>
          </p:cNvSpPr>
          <p:nvPr>
            <p:ph type="title"/>
          </p:nvPr>
        </p:nvSpPr>
        <p:spPr>
          <a:xfrm>
            <a:off x="1484311" y="82063"/>
            <a:ext cx="10018713" cy="1676400"/>
          </a:xfrm>
        </p:spPr>
        <p:txBody>
          <a:bodyPr>
            <a:noAutofit/>
          </a:bodyPr>
          <a:lstStyle/>
          <a:p>
            <a:r>
              <a:rPr lang="en-US" sz="1400" b="1" dirty="0"/>
              <a:t>Observation :  Amazon have the most frequent disruption while moving from one page to another and change in application design</a:t>
            </a:r>
            <a:br>
              <a:rPr lang="en-US" sz="1400" b="1" dirty="0"/>
            </a:br>
            <a:r>
              <a:rPr lang="en-US" sz="1400" b="1" dirty="0"/>
              <a:t>               Flipkart is less than Amazon for frequent disruption while moving from one page to another and change in </a:t>
            </a:r>
            <a:br>
              <a:rPr lang="en-US" sz="1400" b="1" dirty="0"/>
            </a:br>
            <a:r>
              <a:rPr lang="en-US" sz="1400" b="1" dirty="0"/>
              <a:t>               application design</a:t>
            </a:r>
            <a:br>
              <a:rPr lang="en-US" sz="1400" b="1" dirty="0"/>
            </a:br>
            <a:r>
              <a:rPr lang="en-US" sz="1400" b="1" dirty="0"/>
              <a:t>               After Flipkart it is seems that Snapdeal is frequent disruption while moving from one page to another and change </a:t>
            </a:r>
            <a:br>
              <a:rPr lang="en-US" sz="1400" b="1" dirty="0"/>
            </a:br>
            <a:r>
              <a:rPr lang="en-US" sz="1400" b="1" dirty="0"/>
              <a:t>               in application design</a:t>
            </a:r>
            <a:br>
              <a:rPr lang="en-US" sz="1400" b="1" dirty="0"/>
            </a:br>
            <a:r>
              <a:rPr lang="en-US" sz="1400" b="1" dirty="0"/>
              <a:t>               Myntra is showing the least frequent disruption while moving from one page to another and change in application</a:t>
            </a:r>
            <a:br>
              <a:rPr lang="en-US" sz="1400" b="1" dirty="0"/>
            </a:br>
            <a:r>
              <a:rPr lang="en-US" sz="1400" b="1" dirty="0"/>
              <a:t>               design</a:t>
            </a:r>
          </a:p>
        </p:txBody>
      </p:sp>
      <p:pic>
        <p:nvPicPr>
          <p:cNvPr id="5" name="Content Placeholder 4">
            <a:extLst>
              <a:ext uri="{FF2B5EF4-FFF2-40B4-BE49-F238E27FC236}">
                <a16:creationId xmlns:a16="http://schemas.microsoft.com/office/drawing/2014/main" id="{3A20CA51-A81A-501C-4474-0769A8C049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5445" y="2108078"/>
            <a:ext cx="9530094" cy="4351338"/>
          </a:xfrm>
        </p:spPr>
      </p:pic>
    </p:spTree>
    <p:extLst>
      <p:ext uri="{BB962C8B-B14F-4D97-AF65-F5344CB8AC3E}">
        <p14:creationId xmlns:p14="http://schemas.microsoft.com/office/powerpoint/2010/main" val="833731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07E80-309C-9D91-24E5-E15BEAE98C53}"/>
              </a:ext>
            </a:extLst>
          </p:cNvPr>
          <p:cNvSpPr>
            <a:spLocks noGrp="1"/>
          </p:cNvSpPr>
          <p:nvPr>
            <p:ph type="title"/>
          </p:nvPr>
        </p:nvSpPr>
        <p:spPr>
          <a:xfrm>
            <a:off x="1484311" y="93786"/>
            <a:ext cx="10018713" cy="1699845"/>
          </a:xfrm>
        </p:spPr>
        <p:txBody>
          <a:bodyPr>
            <a:noAutofit/>
          </a:bodyPr>
          <a:lstStyle/>
          <a:p>
            <a:r>
              <a:rPr lang="en-US" sz="2000" b="1" dirty="0"/>
              <a:t>#  Observation: Amazon is a highly recommended application. </a:t>
            </a:r>
            <a:br>
              <a:rPr lang="en-US" sz="2000" b="1" dirty="0"/>
            </a:br>
            <a:r>
              <a:rPr lang="en-US" sz="2000" b="1" dirty="0"/>
              <a:t>                 Flipkart is the second highly recommended application.</a:t>
            </a:r>
            <a:br>
              <a:rPr lang="en-US" sz="2000" b="1" dirty="0"/>
            </a:br>
            <a:r>
              <a:rPr lang="en-US" sz="2000" b="1" dirty="0"/>
              <a:t>                 Myntra is on number 3</a:t>
            </a:r>
            <a:br>
              <a:rPr lang="en-US" sz="2000" b="1" dirty="0"/>
            </a:br>
            <a:r>
              <a:rPr lang="en-US" sz="2000" b="1" dirty="0"/>
              <a:t>                 Paytm on number 4 and Snapdeal is selected to be the least recommended application by the customers.</a:t>
            </a:r>
          </a:p>
        </p:txBody>
      </p:sp>
      <p:pic>
        <p:nvPicPr>
          <p:cNvPr id="5" name="Content Placeholder 4">
            <a:extLst>
              <a:ext uri="{FF2B5EF4-FFF2-40B4-BE49-F238E27FC236}">
                <a16:creationId xmlns:a16="http://schemas.microsoft.com/office/drawing/2014/main" id="{E25954ED-E11C-4F42-1AF0-8E9A4ED006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1" y="2661139"/>
            <a:ext cx="9054735" cy="4103076"/>
          </a:xfrm>
        </p:spPr>
      </p:pic>
    </p:spTree>
    <p:extLst>
      <p:ext uri="{BB962C8B-B14F-4D97-AF65-F5344CB8AC3E}">
        <p14:creationId xmlns:p14="http://schemas.microsoft.com/office/powerpoint/2010/main" val="1505032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AAF72-2804-89CA-B653-C7F81C7DF5D5}"/>
              </a:ext>
            </a:extLst>
          </p:cNvPr>
          <p:cNvSpPr>
            <a:spLocks noGrp="1"/>
          </p:cNvSpPr>
          <p:nvPr>
            <p:ph type="title"/>
          </p:nvPr>
        </p:nvSpPr>
        <p:spPr>
          <a:xfrm>
            <a:off x="1484311" y="1"/>
            <a:ext cx="10018713" cy="1172308"/>
          </a:xfrm>
        </p:spPr>
        <p:txBody>
          <a:bodyPr/>
          <a:lstStyle/>
          <a:p>
            <a:r>
              <a:rPr lang="en-US" b="1" dirty="0"/>
              <a:t>Conclusion</a:t>
            </a:r>
          </a:p>
        </p:txBody>
      </p:sp>
      <p:sp>
        <p:nvSpPr>
          <p:cNvPr id="3" name="Content Placeholder 2">
            <a:extLst>
              <a:ext uri="{FF2B5EF4-FFF2-40B4-BE49-F238E27FC236}">
                <a16:creationId xmlns:a16="http://schemas.microsoft.com/office/drawing/2014/main" id="{76DF0EDB-860F-CC27-A124-562C7496EC68}"/>
              </a:ext>
            </a:extLst>
          </p:cNvPr>
          <p:cNvSpPr>
            <a:spLocks noGrp="1"/>
          </p:cNvSpPr>
          <p:nvPr>
            <p:ph idx="1"/>
          </p:nvPr>
        </p:nvSpPr>
        <p:spPr>
          <a:xfrm>
            <a:off x="949569" y="1500555"/>
            <a:ext cx="11242431" cy="7549660"/>
          </a:xfrm>
        </p:spPr>
        <p:txBody>
          <a:bodyPr>
            <a:noAutofit/>
          </a:bodyPr>
          <a:lstStyle/>
          <a:p>
            <a:r>
              <a:rPr lang="en-US" sz="1400" dirty="0"/>
              <a:t>Here </a:t>
            </a:r>
            <a:r>
              <a:rPr lang="en-US" sz="1400" dirty="0" err="1"/>
              <a:t>i</a:t>
            </a:r>
            <a:r>
              <a:rPr lang="en-US" sz="1400" dirty="0"/>
              <a:t> conclude that most of the customers are female and the </a:t>
            </a:r>
            <a:r>
              <a:rPr lang="en-US" sz="1400" dirty="0" err="1"/>
              <a:t>frequest</a:t>
            </a:r>
            <a:r>
              <a:rPr lang="en-US" sz="1400" dirty="0"/>
              <a:t> or active customers are from age group (31-40) and</a:t>
            </a:r>
          </a:p>
          <a:p>
            <a:r>
              <a:rPr lang="en-US" sz="1400" dirty="0"/>
              <a:t>(21-30) years. Delhi , Greater-Noida , Noida are find to be top 3 cities where customer shop more online while </a:t>
            </a:r>
            <a:r>
              <a:rPr lang="en-US" sz="1400" dirty="0" err="1"/>
              <a:t>Merrut</a:t>
            </a:r>
            <a:r>
              <a:rPr lang="en-US" sz="1400" dirty="0"/>
              <a:t> ,</a:t>
            </a:r>
          </a:p>
          <a:p>
            <a:r>
              <a:rPr lang="en-US" sz="1400" dirty="0" err="1"/>
              <a:t>Bulandshahr</a:t>
            </a:r>
            <a:r>
              <a:rPr lang="en-US" sz="1400" dirty="0"/>
              <a:t> , Moradabad are find to be least </a:t>
            </a:r>
            <a:r>
              <a:rPr lang="en-US" sz="1400" dirty="0" err="1"/>
              <a:t>shoped</a:t>
            </a:r>
            <a:r>
              <a:rPr lang="en-US" sz="1400" dirty="0"/>
              <a:t> cities . There are 80% of customers those are </a:t>
            </a:r>
            <a:r>
              <a:rPr lang="en-US" sz="1400" dirty="0" err="1"/>
              <a:t>shooping</a:t>
            </a:r>
            <a:r>
              <a:rPr lang="en-US" sz="1400" dirty="0"/>
              <a:t> and loyal from</a:t>
            </a:r>
          </a:p>
          <a:p>
            <a:r>
              <a:rPr lang="en-US" sz="1400" dirty="0"/>
              <a:t>last 4 years and around 65% customers shop from last 2-3 years. where as we have also seen that there are customers those</a:t>
            </a:r>
          </a:p>
          <a:p>
            <a:r>
              <a:rPr lang="en-US" sz="1400" dirty="0" err="1"/>
              <a:t>dont</a:t>
            </a:r>
            <a:r>
              <a:rPr lang="en-US" sz="1400" dirty="0"/>
              <a:t> shop from last 1 year for making them purchase we would provide special offers , coupons to them so they get involved</a:t>
            </a:r>
          </a:p>
          <a:p>
            <a:r>
              <a:rPr lang="en-US" sz="1400" dirty="0"/>
              <a:t>in shopping . Mostly customers use Smartphone and Mobile internet for shopping online .Customers highly use Google Chrome </a:t>
            </a:r>
          </a:p>
          <a:p>
            <a:r>
              <a:rPr lang="en-US" sz="1400" dirty="0"/>
              <a:t>to access the application . Search engine and Via application are mostly used by costumers to retail online shop after first</a:t>
            </a:r>
          </a:p>
          <a:p>
            <a:r>
              <a:rPr lang="en-US" sz="1400" dirty="0"/>
              <a:t>visit .Most of the customers take around 15 min for exploring the E-retail store before making any purchase. Most of the payment</a:t>
            </a:r>
          </a:p>
          <a:p>
            <a:r>
              <a:rPr lang="en-US" sz="1400" dirty="0"/>
              <a:t>are made through Credit/Debit cards.</a:t>
            </a:r>
          </a:p>
          <a:p>
            <a:endParaRPr lang="en-US" sz="1400" dirty="0"/>
          </a:p>
          <a:p>
            <a:r>
              <a:rPr lang="en-US" sz="1400" dirty="0"/>
              <a:t>Most of the Costumers also find Online shopping is </a:t>
            </a:r>
            <a:r>
              <a:rPr lang="en-US" sz="1400" dirty="0" err="1"/>
              <a:t>convinent</a:t>
            </a:r>
            <a:r>
              <a:rPr lang="en-US" sz="1400" dirty="0"/>
              <a:t> and flexible . they find online shopping is enjoyable and online</a:t>
            </a:r>
          </a:p>
          <a:p>
            <a:r>
              <a:rPr lang="en-US" sz="1400" dirty="0" err="1"/>
              <a:t>shooping</a:t>
            </a:r>
            <a:r>
              <a:rPr lang="en-US" sz="1400" dirty="0"/>
              <a:t> also provide monetary benefits and discounts and </a:t>
            </a:r>
            <a:r>
              <a:rPr lang="en-US" sz="1400" dirty="0" err="1"/>
              <a:t>responsivness</a:t>
            </a:r>
            <a:r>
              <a:rPr lang="en-US" sz="1400" dirty="0"/>
              <a:t> . Customers are highly satisfied with the security and</a:t>
            </a:r>
          </a:p>
          <a:p>
            <a:r>
              <a:rPr lang="en-US" sz="1400" dirty="0"/>
              <a:t>privacy regarding their general and financial information . Return and replacement policy is much important for the customers</a:t>
            </a:r>
          </a:p>
          <a:p>
            <a:r>
              <a:rPr lang="en-US" sz="1400" dirty="0"/>
              <a:t>As users satisfaction cannot exist without trust . It put </a:t>
            </a:r>
            <a:r>
              <a:rPr lang="en-US" sz="1400" dirty="0" err="1"/>
              <a:t>alot</a:t>
            </a:r>
            <a:r>
              <a:rPr lang="en-US" sz="1400" dirty="0"/>
              <a:t> of effort to remain that trust . </a:t>
            </a:r>
            <a:r>
              <a:rPr lang="en-US" sz="1400" dirty="0" err="1"/>
              <a:t>Cutomers</a:t>
            </a:r>
            <a:r>
              <a:rPr lang="en-US" sz="1400" dirty="0"/>
              <a:t> find it much more</a:t>
            </a:r>
          </a:p>
          <a:p>
            <a:r>
              <a:rPr lang="en-US" sz="1400" dirty="0"/>
              <a:t>easier as they find relevant information about each and every product while purchasing .</a:t>
            </a:r>
          </a:p>
          <a:p>
            <a:endParaRPr lang="en-US" sz="1400" dirty="0"/>
          </a:p>
          <a:p>
            <a:r>
              <a:rPr lang="en-US" sz="1400" dirty="0"/>
              <a:t>It is find from </a:t>
            </a:r>
            <a:r>
              <a:rPr lang="en-US" sz="1400" dirty="0" err="1"/>
              <a:t>abone</a:t>
            </a:r>
            <a:r>
              <a:rPr lang="en-US" sz="1400" dirty="0"/>
              <a:t> analysis that , AMAZON is the most used ,trusted online </a:t>
            </a:r>
            <a:r>
              <a:rPr lang="en-US" sz="1400" dirty="0" err="1"/>
              <a:t>shooping</a:t>
            </a:r>
            <a:r>
              <a:rPr lang="en-US" sz="1400" dirty="0"/>
              <a:t> application . Customers find online </a:t>
            </a:r>
          </a:p>
          <a:p>
            <a:r>
              <a:rPr lang="en-US" sz="1400" dirty="0"/>
              <a:t>shopping much easier with Amazon . and Amazon is highly recommended online </a:t>
            </a:r>
            <a:r>
              <a:rPr lang="en-US" sz="1400" dirty="0" err="1"/>
              <a:t>shooping</a:t>
            </a:r>
            <a:r>
              <a:rPr lang="en-US" sz="1400" dirty="0"/>
              <a:t> application all over India.</a:t>
            </a:r>
          </a:p>
          <a:p>
            <a:endParaRPr lang="en-US" sz="1400" dirty="0"/>
          </a:p>
          <a:p>
            <a:r>
              <a:rPr lang="en-US" sz="1400" dirty="0"/>
              <a:t>After Amazon customers find Flipkart and used it for online shopping</a:t>
            </a:r>
          </a:p>
          <a:p>
            <a:endParaRPr lang="en-US" sz="1400" dirty="0"/>
          </a:p>
          <a:p>
            <a:r>
              <a:rPr lang="en-US" sz="1400" dirty="0"/>
              <a:t>Paytm.com is </a:t>
            </a:r>
            <a:r>
              <a:rPr lang="en-US" sz="1400" dirty="0" err="1"/>
              <a:t>leats</a:t>
            </a:r>
            <a:r>
              <a:rPr lang="en-US" sz="1400" dirty="0"/>
              <a:t> shopped from but it is highly used by the costumers for several end to end transaction . costumers trust</a:t>
            </a:r>
          </a:p>
          <a:p>
            <a:r>
              <a:rPr lang="en-US" sz="1400" dirty="0"/>
              <a:t>Paytm.com for their transaction.</a:t>
            </a:r>
          </a:p>
        </p:txBody>
      </p:sp>
    </p:spTree>
    <p:extLst>
      <p:ext uri="{BB962C8B-B14F-4D97-AF65-F5344CB8AC3E}">
        <p14:creationId xmlns:p14="http://schemas.microsoft.com/office/powerpoint/2010/main" val="3586912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5E04F6-C5DB-1934-7E74-4B13E25BFA8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23292" y="1613840"/>
            <a:ext cx="7930124" cy="3630320"/>
          </a:xfrm>
          <a:prstGeom prst="rect">
            <a:avLst/>
          </a:prstGeom>
          <a:noFill/>
          <a:ln>
            <a:noFill/>
          </a:ln>
        </p:spPr>
      </p:pic>
    </p:spTree>
    <p:extLst>
      <p:ext uri="{BB962C8B-B14F-4D97-AF65-F5344CB8AC3E}">
        <p14:creationId xmlns:p14="http://schemas.microsoft.com/office/powerpoint/2010/main" val="4030672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37797-FD5D-A205-61F2-65AB0E1FB640}"/>
              </a:ext>
            </a:extLst>
          </p:cNvPr>
          <p:cNvSpPr>
            <a:spLocks noGrp="1"/>
          </p:cNvSpPr>
          <p:nvPr>
            <p:ph type="title"/>
          </p:nvPr>
        </p:nvSpPr>
        <p:spPr/>
        <p:txBody>
          <a:bodyPr/>
          <a:lstStyle/>
          <a:p>
            <a:r>
              <a:rPr lang="en-US"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ABOUT DATASET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E971492-48C1-E3FA-AFC8-0F3714333C85}"/>
              </a:ext>
            </a:extLst>
          </p:cNvPr>
          <p:cNvSpPr>
            <a:spLocks noGrp="1"/>
          </p:cNvSpPr>
          <p:nvPr>
            <p:ph idx="1"/>
          </p:nvPr>
        </p:nvSpPr>
        <p:spPr/>
        <p:txBody>
          <a:bodyPr/>
          <a:lstStyle/>
          <a:p>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dataset contains several columns. Columns describe each and every general information regarding online shopping. Customer behavior regarding online shopping and about different-different shopping applications etc.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37113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18DE9-3E12-954A-C1AB-99BC6983C9D9}"/>
              </a:ext>
            </a:extLst>
          </p:cNvPr>
          <p:cNvSpPr>
            <a:spLocks noGrp="1"/>
          </p:cNvSpPr>
          <p:nvPr>
            <p:ph type="title"/>
          </p:nvPr>
        </p:nvSpPr>
        <p:spPr/>
        <p:txBody>
          <a:bodyPr>
            <a:normAutofit/>
          </a:bodyPr>
          <a:lstStyle/>
          <a:p>
            <a:r>
              <a:rPr lang="en-US" sz="6000" b="1" dirty="0"/>
              <a:t>Problem statements</a:t>
            </a:r>
          </a:p>
        </p:txBody>
      </p:sp>
      <p:sp>
        <p:nvSpPr>
          <p:cNvPr id="3" name="Content Placeholder 2">
            <a:extLst>
              <a:ext uri="{FF2B5EF4-FFF2-40B4-BE49-F238E27FC236}">
                <a16:creationId xmlns:a16="http://schemas.microsoft.com/office/drawing/2014/main" id="{523AA0E8-E4F6-C3E2-4E3F-F620CA6C144D}"/>
              </a:ext>
            </a:extLst>
          </p:cNvPr>
          <p:cNvSpPr>
            <a:spLocks noGrp="1"/>
          </p:cNvSpPr>
          <p:nvPr>
            <p:ph idx="1"/>
          </p:nvPr>
        </p:nvSpPr>
        <p:spPr/>
        <p:txBody>
          <a:bodyPr/>
          <a:lstStyle/>
          <a:p>
            <a:r>
              <a:rPr lang="en-US" dirty="0"/>
              <a:t>In this dataset we need to find out how many people get indulge in online shopping. What is the most indulged gender in online shopping</a:t>
            </a:r>
          </a:p>
          <a:p>
            <a:r>
              <a:rPr lang="en-US" dirty="0"/>
              <a:t>How to deal the customers who are not involved much in online shopping.</a:t>
            </a:r>
          </a:p>
          <a:p>
            <a:endParaRPr lang="en-US" dirty="0"/>
          </a:p>
        </p:txBody>
      </p:sp>
    </p:spTree>
    <p:extLst>
      <p:ext uri="{BB962C8B-B14F-4D97-AF65-F5344CB8AC3E}">
        <p14:creationId xmlns:p14="http://schemas.microsoft.com/office/powerpoint/2010/main" val="3124801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A6F73-FA55-D568-6B41-6E10228BFCA9}"/>
              </a:ext>
            </a:extLst>
          </p:cNvPr>
          <p:cNvSpPr>
            <a:spLocks noGrp="1"/>
          </p:cNvSpPr>
          <p:nvPr>
            <p:ph type="title"/>
          </p:nvPr>
        </p:nvSpPr>
        <p:spPr/>
        <p:txBody>
          <a:bodyPr/>
          <a:lstStyle/>
          <a:p>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4400" b="1" dirty="0">
                <a:effectLst/>
                <a:latin typeface="Calibri" panose="020F0502020204030204" pitchFamily="34" charset="0"/>
                <a:ea typeface="Calibri" panose="020F0502020204030204" pitchFamily="34" charset="0"/>
                <a:cs typeface="Times New Roman" panose="02020603050405020304" pitchFamily="18" charset="0"/>
              </a:rPr>
              <a:t>Tools</a:t>
            </a:r>
            <a:endParaRPr lang="en-US" sz="4400" b="1" dirty="0"/>
          </a:p>
        </p:txBody>
      </p:sp>
      <p:sp>
        <p:nvSpPr>
          <p:cNvPr id="3" name="Content Placeholder 2">
            <a:extLst>
              <a:ext uri="{FF2B5EF4-FFF2-40B4-BE49-F238E27FC236}">
                <a16:creationId xmlns:a16="http://schemas.microsoft.com/office/drawing/2014/main" id="{A78CDD29-55E2-09E4-DD7B-BE4A91D5972C}"/>
              </a:ext>
            </a:extLst>
          </p:cNvPr>
          <p:cNvSpPr>
            <a:spLocks noGrp="1"/>
          </p:cNvSpPr>
          <p:nvPr>
            <p:ph idx="1"/>
          </p:nvPr>
        </p:nvSpPr>
        <p:spPr/>
        <p:txBody>
          <a:bodyPr/>
          <a:lstStyle/>
          <a:p>
            <a:pPr marL="0" marR="0">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 have used several EDA (</a:t>
            </a:r>
            <a:r>
              <a:rPr lang="en-US" sz="18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Exploratory Data Analysis in this project) for studying the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Further, I have used visualization techniques like plotting different graphs for visualizing and better understanding the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07618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5DDEA-EB82-646C-AD61-21CD1BEEEF2D}"/>
              </a:ext>
            </a:extLst>
          </p:cNvPr>
          <p:cNvSpPr>
            <a:spLocks noGrp="1"/>
          </p:cNvSpPr>
          <p:nvPr>
            <p:ph type="title"/>
          </p:nvPr>
        </p:nvSpPr>
        <p:spPr/>
        <p:txBody>
          <a:bodyPr/>
          <a:lstStyle/>
          <a:p>
            <a:r>
              <a:rPr lang="en-US" b="1" dirty="0"/>
              <a:t>Summary</a:t>
            </a:r>
          </a:p>
        </p:txBody>
      </p:sp>
      <p:sp>
        <p:nvSpPr>
          <p:cNvPr id="3" name="Content Placeholder 2">
            <a:extLst>
              <a:ext uri="{FF2B5EF4-FFF2-40B4-BE49-F238E27FC236}">
                <a16:creationId xmlns:a16="http://schemas.microsoft.com/office/drawing/2014/main" id="{A9DD7785-A187-97A6-84CF-EF7266D4AA7C}"/>
              </a:ext>
            </a:extLst>
          </p:cNvPr>
          <p:cNvSpPr>
            <a:spLocks noGrp="1"/>
          </p:cNvSpPr>
          <p:nvPr>
            <p:ph idx="1"/>
          </p:nvPr>
        </p:nvSpPr>
        <p:spPr>
          <a:xfrm>
            <a:off x="1484310" y="2666999"/>
            <a:ext cx="10018713" cy="4413739"/>
          </a:xfrm>
        </p:spPr>
        <p:txBody>
          <a:bodyPr>
            <a:normAutofit/>
          </a:bodyPr>
          <a:lstStyle/>
          <a:p>
            <a:r>
              <a:rPr lang="en-US" sz="1800" b="1"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In this dataset, we would find several information, like: mostly which gender do prefer online shopping and how much do they shop in the last 1 year or from last how many years. Several questions and answers from the customer’s side. what age group is mostly indulged in online shopping and from which application?</a:t>
            </a:r>
          </a:p>
          <a:p>
            <a:r>
              <a:rPr lang="en-US" sz="1800" b="1"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 Which web browser is highly used by the customers? What device do customers use the most and which Internet access? Cities from where customers prefer to do online shopping. Did customers find online shopping enjoyable, relevant, and trustable, which application do they trust the most or used the most all over India? which application do customers trust the most regarding their Personal and General information? which application gives high satisfaction to customers, and solves their problems regarding replacement or any other issues. Which application is highly recommended for online shopping. I have also compared some columns for better results and information.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03253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40311-3011-D0D7-AFB1-8B1B82F93F2D}"/>
              </a:ext>
            </a:extLst>
          </p:cNvPr>
          <p:cNvSpPr>
            <a:spLocks noGrp="1"/>
          </p:cNvSpPr>
          <p:nvPr>
            <p:ph type="title"/>
          </p:nvPr>
        </p:nvSpPr>
        <p:spPr>
          <a:xfrm>
            <a:off x="1441937" y="196753"/>
            <a:ext cx="10061087" cy="1280356"/>
          </a:xfrm>
        </p:spPr>
        <p:txBody>
          <a:bodyPr>
            <a:noAutofit/>
          </a:bodyPr>
          <a:lstStyle/>
          <a:p>
            <a:r>
              <a:rPr lang="en-US" sz="2000" b="1" dirty="0"/>
              <a:t>Observation: As we can see Female customers shops more compared to Male customers.</a:t>
            </a:r>
            <a:br>
              <a:rPr lang="en-US" sz="2000" b="1" dirty="0"/>
            </a:br>
            <a:r>
              <a:rPr lang="en-US" sz="2000" b="1" dirty="0"/>
              <a:t>                       And there is a huge difference between the observation of both . as u can see in the                          </a:t>
            </a:r>
            <a:br>
              <a:rPr lang="en-US" sz="2000" b="1" dirty="0"/>
            </a:br>
            <a:r>
              <a:rPr lang="en-US" sz="2000" b="1" dirty="0"/>
              <a:t>                        graph.</a:t>
            </a:r>
          </a:p>
        </p:txBody>
      </p:sp>
      <p:pic>
        <p:nvPicPr>
          <p:cNvPr id="5" name="Content Placeholder 4">
            <a:extLst>
              <a:ext uri="{FF2B5EF4-FFF2-40B4-BE49-F238E27FC236}">
                <a16:creationId xmlns:a16="http://schemas.microsoft.com/office/drawing/2014/main" id="{0A5AF10A-A5CB-3B74-077E-D6747405B9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7177" y="2692198"/>
            <a:ext cx="5892979" cy="3969050"/>
          </a:xfrm>
        </p:spPr>
      </p:pic>
    </p:spTree>
    <p:extLst>
      <p:ext uri="{BB962C8B-B14F-4D97-AF65-F5344CB8AC3E}">
        <p14:creationId xmlns:p14="http://schemas.microsoft.com/office/powerpoint/2010/main" val="1553787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F8BC9-2885-B32F-8FA5-4C9920D0BDB1}"/>
              </a:ext>
            </a:extLst>
          </p:cNvPr>
          <p:cNvSpPr>
            <a:spLocks noGrp="1"/>
          </p:cNvSpPr>
          <p:nvPr>
            <p:ph type="title"/>
          </p:nvPr>
        </p:nvSpPr>
        <p:spPr>
          <a:xfrm>
            <a:off x="1484311" y="685800"/>
            <a:ext cx="10018713" cy="1002323"/>
          </a:xfrm>
        </p:spPr>
        <p:txBody>
          <a:bodyPr>
            <a:noAutofit/>
          </a:bodyPr>
          <a:lstStyle/>
          <a:p>
            <a:r>
              <a:rPr lang="en-US" sz="1400" b="1" dirty="0"/>
              <a:t>Observation: Costumers under the age group 31-40 years shop more. 80% of the customers come under this  age group</a:t>
            </a:r>
            <a:br>
              <a:rPr lang="en-US" sz="1400" b="1" dirty="0"/>
            </a:br>
            <a:r>
              <a:rPr lang="en-US" sz="1400" b="1" dirty="0"/>
              <a:t>              Costumers under the age group 21-30 years shop for around 78%</a:t>
            </a:r>
            <a:br>
              <a:rPr lang="en-US" sz="1400" b="1" dirty="0"/>
            </a:br>
            <a:r>
              <a:rPr lang="en-US" sz="1400" b="1" dirty="0"/>
              <a:t>              Costumers under age group 41-50 years shop around 70%</a:t>
            </a:r>
            <a:br>
              <a:rPr lang="en-US" sz="1400" b="1" dirty="0"/>
            </a:br>
            <a:r>
              <a:rPr lang="en-US" sz="1400" b="1" dirty="0"/>
              <a:t>              Costumers under the age group then less than 20 years shop for around 20%</a:t>
            </a:r>
            <a:br>
              <a:rPr lang="en-US" sz="1400" b="1" dirty="0"/>
            </a:br>
            <a:r>
              <a:rPr lang="en-US" sz="1400" b="1" dirty="0"/>
              <a:t>              Costumers under the age group last 51 years and above shop around 20%</a:t>
            </a:r>
            <a:br>
              <a:rPr lang="en-US" sz="1400" b="1" dirty="0"/>
            </a:br>
            <a:r>
              <a:rPr lang="en-US" sz="1400" b="1" dirty="0"/>
              <a:t>            </a:t>
            </a:r>
            <a:br>
              <a:rPr lang="en-US" sz="1400" b="1" dirty="0"/>
            </a:br>
            <a:r>
              <a:rPr lang="en-US" sz="1400" b="1" dirty="0"/>
              <a:t>There is a small difference between the age groups (31-40) and (21-30) so, here it represents that these age group costumes used online</a:t>
            </a:r>
            <a:br>
              <a:rPr lang="en-US" sz="1400" b="1" dirty="0"/>
            </a:br>
            <a:r>
              <a:rPr lang="en-US" sz="1400" b="1" dirty="0"/>
              <a:t>shopping most. </a:t>
            </a:r>
            <a:br>
              <a:rPr lang="en-US" sz="1400" b="1" dirty="0"/>
            </a:br>
            <a:br>
              <a:rPr lang="en-US" sz="1400" b="1" dirty="0"/>
            </a:br>
            <a:r>
              <a:rPr lang="en-US" sz="1400" b="1" dirty="0"/>
              <a:t>There is a little difference between less than 20 and 51 years and above, those customers prefer online shopping less.</a:t>
            </a:r>
          </a:p>
        </p:txBody>
      </p:sp>
      <p:pic>
        <p:nvPicPr>
          <p:cNvPr id="5" name="Content Placeholder 4">
            <a:extLst>
              <a:ext uri="{FF2B5EF4-FFF2-40B4-BE49-F238E27FC236}">
                <a16:creationId xmlns:a16="http://schemas.microsoft.com/office/drawing/2014/main" id="{F481CD47-4775-3F84-FC06-74EF787B40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7016" y="2623893"/>
            <a:ext cx="8546122" cy="4351338"/>
          </a:xfrm>
        </p:spPr>
      </p:pic>
    </p:spTree>
    <p:extLst>
      <p:ext uri="{BB962C8B-B14F-4D97-AF65-F5344CB8AC3E}">
        <p14:creationId xmlns:p14="http://schemas.microsoft.com/office/powerpoint/2010/main" val="28106158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72</TotalTime>
  <Words>2434</Words>
  <Application>Microsoft Office PowerPoint</Application>
  <PresentationFormat>Widescreen</PresentationFormat>
  <Paragraphs>102</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Corbel</vt:lpstr>
      <vt:lpstr>Courier New</vt:lpstr>
      <vt:lpstr>Helvetica Neue</vt:lpstr>
      <vt:lpstr>Open Sans</vt:lpstr>
      <vt:lpstr>Parallax</vt:lpstr>
      <vt:lpstr>E-retail factors for customer activation and retention: A case study from Indian e-commerce customers </vt:lpstr>
      <vt:lpstr>Overview</vt:lpstr>
      <vt:lpstr>PowerPoint Presentation</vt:lpstr>
      <vt:lpstr>ABOUT DATASET   </vt:lpstr>
      <vt:lpstr>Problem statements</vt:lpstr>
      <vt:lpstr>                                                                                     Tools</vt:lpstr>
      <vt:lpstr>Summary</vt:lpstr>
      <vt:lpstr>Observation: As we can see Female customers shops more compared to Male customers.                        And there is a huge difference between the observation of both . as u can see in the                                                   graph.</vt:lpstr>
      <vt:lpstr>Observation: Costumers under the age group 31-40 years shop more. 80% of the customers come under this  age group               Costumers under the age group 21-30 years shop for around 78%               Costumers under age group 41-50 years shop around 70%               Costumers under the age group then less than 20 years shop for around 20%               Costumers under the age group last 51 years and above shop around 20%              There is a small difference between the age groups (31-40) and (21-30) so, here it represents that these age group costumes used online shopping most.   There is a little difference between less than 20 and 51 years and above, those customers prefer online shopping less.</vt:lpstr>
      <vt:lpstr>Observation: Most customers prefer to do online shopping from DELHI around 58% of customers prefer Delhi.               Delhi, Greater Noida, and Noida are the top 3 cities for costumes shop online.                              And costumers prefer less for online shopping from BULANDSHAHR less than 5% costumers.               Bulandshahr, Moradabad , and Merrut are at least 3 cities customers not prefer online shopping</vt:lpstr>
      <vt:lpstr>Comparing the age group and online purchase in last 1 year</vt:lpstr>
      <vt:lpstr>Comparing internet connection and device used most by the customers</vt:lpstr>
      <vt:lpstr>Observation: Google Chrome is a highly used browser customers run for accessing the website more than        200% customers use                Google Chrome               Safari is used by around 45% of the costumers               Opers are used by less than 15% of the costumers               Mozilla Firefox is the least used browser among all of the browsers less than 10% of customers use.</vt:lpstr>
      <vt:lpstr>Comparing which channel is used for  the first visit and first experience</vt:lpstr>
      <vt:lpstr>Observation : Above 120% customer states that on Amazon , Flipkart there are wild variety of products on offers               Around 50% on Amazon. in               Around 30% on Myntra and Amazon               Around 20% on Flipkart and Myntra               less than 10% on Paytm.com</vt:lpstr>
      <vt:lpstr>Comparing reliability and relevant description</vt:lpstr>
      <vt:lpstr>Comparing security and privacy of customer’s information</vt:lpstr>
      <vt:lpstr>observation:  Snapdeal gets 87% customer votes for Limited mode of payment on most products.                Amazon gets 62% customer votes for  Limited mode of payment on most product.                Flipkart 31% customer votes for  Limited mode of payment on most product.               Amazon, Flipkart gets 29% customer votes for Limited mode of payment on most product.                 Paytm gets 25% customer votes for  Limited mode of payment on most product.                 Snapdeal, Paytm gets 15% customer votes for Limited mode of payment on most product.               Amazon, Paytm  gets 13% customer votes for Limited mode of payment on most product.                 Myntra , Snapdeal gets 7% customer votes for Limited mode of payment on most product.</vt:lpstr>
      <vt:lpstr>observation:  Paytm gets 72% customer votes for Longer delivery time.                Snapdeal gets 64% customer votes for Longer delivery time.                 Flipkart 44% customer votes for Longer delivery time.                Amazon gets 37% customer votes for Longer delivery time.                  Snapdeal, Paytm gets 26% customer votes for Longer delivery time.                Myntra  gets 26% customer votes for Longer delivery time. </vt:lpstr>
      <vt:lpstr>Observation :  79% of customer recommend Amazon all over India for online retailer                62% of customer recommend both Amazon and Flipkart all over India for online retailer                39% of customer recommend Flipkart all over India for online retailer                30% of customer recommend both Amazon and Myntra all over India for online retailer                13% of customer recommend both Amazon and Paytm all over India for online retailer</vt:lpstr>
      <vt:lpstr>Observation :- In the age group between (21-30YEARS) Females use more online shopping In the age group between (31-40YEARS) Females use more online shopping  In the age group between (41-50YEARS) Females use more online shopping In the age group between (51-60YEARS) Females use more online shopping In the age group between (61-70YEARS) Females use more online shopping  As you can see Females of every age group use online shopping more in comparison to Males</vt:lpstr>
      <vt:lpstr># Observation :- In E-wallets(Paytm,Freecharge etc) payment method. Paytm.com and Flipkart.com are more prefered.                       In Credit/Debit cards payment method. Paytm.com, Flipkart.com, Myntra.com and Snapdeal.com are more prefered.                           In Cash on delivery(COD) payment method. Flipkart.com, Myntra., Snapdeal.com and Amazon.com are more prefered.</vt:lpstr>
      <vt:lpstr>Observation :  Amazon have the most frequent disruption while moving from one page to another and change in application design                Flipkart is less than Amazon for frequent disruption while moving from one page to another and change in                 application design                After Flipkart it is seems that Snapdeal is frequent disruption while moving from one page to another and change                 in application design                Myntra is showing the least frequent disruption while moving from one page to another and change in application                design</vt:lpstr>
      <vt:lpstr>#  Observation: Amazon is a highly recommended application.                   Flipkart is the second highly recommended application.                  Myntra is on number 3                  Paytm on number 4 and Snapdeal is selected to be the least recommended application by the customers.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 </dc:title>
  <dc:creator>Gagandeep Singh</dc:creator>
  <cp:lastModifiedBy>Gagandeep Singh</cp:lastModifiedBy>
  <cp:revision>1</cp:revision>
  <dcterms:created xsi:type="dcterms:W3CDTF">2022-07-30T11:06:39Z</dcterms:created>
  <dcterms:modified xsi:type="dcterms:W3CDTF">2022-07-30T12:19:33Z</dcterms:modified>
</cp:coreProperties>
</file>