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112307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406698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416B7-26DE-4D96-BD1D-E762349FB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8458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02FB0E-A40E-468F-8F5E-DC9EE97FDA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728645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02FB0E-A40E-468F-8F5E-DC9EE97FDA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416B7-26DE-4D96-BD1D-E762349FB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7034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02FB0E-A40E-468F-8F5E-DC9EE97FDA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34305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242036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188842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109296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2FB0E-A40E-468F-8F5E-DC9EE97FDA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247522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2FB0E-A40E-468F-8F5E-DC9EE97FDA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53356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2FB0E-A40E-468F-8F5E-DC9EE97FDA83}"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120137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2FB0E-A40E-468F-8F5E-DC9EE97FDA83}"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31651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2FB0E-A40E-468F-8F5E-DC9EE97FDA83}"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25266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2FB0E-A40E-468F-8F5E-DC9EE97FDA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105863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2FB0E-A40E-468F-8F5E-DC9EE97FDA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416B7-26DE-4D96-BD1D-E762349FBBB6}" type="slidenum">
              <a:rPr lang="en-US" smtClean="0"/>
              <a:t>‹#›</a:t>
            </a:fld>
            <a:endParaRPr lang="en-US"/>
          </a:p>
        </p:txBody>
      </p:sp>
    </p:spTree>
    <p:extLst>
      <p:ext uri="{BB962C8B-B14F-4D97-AF65-F5344CB8AC3E}">
        <p14:creationId xmlns:p14="http://schemas.microsoft.com/office/powerpoint/2010/main" val="101113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02FB0E-A40E-468F-8F5E-DC9EE97FDA83}" type="datetimeFigureOut">
              <a:rPr lang="en-US" smtClean="0"/>
              <a:t>10/7/2022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C416B7-26DE-4D96-BD1D-E762349FBBB6}" type="slidenum">
              <a:rPr lang="en-US" smtClean="0"/>
              <a:t>‹#›</a:t>
            </a:fld>
            <a:endParaRPr lang="en-US"/>
          </a:p>
        </p:txBody>
      </p:sp>
    </p:spTree>
    <p:extLst>
      <p:ext uri="{BB962C8B-B14F-4D97-AF65-F5344CB8AC3E}">
        <p14:creationId xmlns:p14="http://schemas.microsoft.com/office/powerpoint/2010/main" val="616111197"/>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43A0-946E-307F-566E-8BBE227098E0}"/>
              </a:ext>
            </a:extLst>
          </p:cNvPr>
          <p:cNvSpPr>
            <a:spLocks noGrp="1"/>
          </p:cNvSpPr>
          <p:nvPr>
            <p:ph type="ctr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61E545E8-2325-22B6-541D-7EB43125F7B2}"/>
              </a:ext>
            </a:extLst>
          </p:cNvPr>
          <p:cNvSpPr>
            <a:spLocks noGrp="1"/>
          </p:cNvSpPr>
          <p:nvPr>
            <p:ph type="subTitle" idx="1"/>
          </p:nvPr>
        </p:nvSpPr>
        <p:spPr/>
        <p:txBody>
          <a:bodyPr>
            <a:normAutofit lnSpcReduction="10000"/>
          </a:bodyPr>
          <a:lstStyle/>
          <a:p>
            <a:pPr marL="0" marR="0" algn="r">
              <a:lnSpc>
                <a:spcPct val="106000"/>
              </a:lnSpc>
              <a:spcBef>
                <a:spcPts val="0"/>
              </a:spcBef>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Submitted by: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6000"/>
              </a:lnSpc>
              <a:spcBef>
                <a:spcPts val="0"/>
              </a:spcBef>
              <a:spcAft>
                <a:spcPts val="800"/>
              </a:spcAft>
            </a:pPr>
            <a:r>
              <a:rPr lang="en-IN" sz="2600" dirty="0" err="1">
                <a:effectLst/>
                <a:latin typeface="Calibri" panose="020F0502020204030204" pitchFamily="34" charset="0"/>
                <a:ea typeface="Calibri" panose="020F0502020204030204" pitchFamily="34" charset="0"/>
                <a:cs typeface="Times New Roman" panose="02020603050405020304" pitchFamily="18" charset="0"/>
              </a:rPr>
              <a:t>Harneet</a:t>
            </a:r>
            <a:r>
              <a:rPr lang="en-IN" sz="2600" dirty="0">
                <a:effectLst/>
                <a:latin typeface="Calibri" panose="020F0502020204030204" pitchFamily="34" charset="0"/>
                <a:ea typeface="Calibri" panose="020F0502020204030204" pitchFamily="34" charset="0"/>
                <a:cs typeface="Times New Roman" panose="02020603050405020304" pitchFamily="18" charset="0"/>
              </a:rPr>
              <a:t> Kaur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rehsi</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58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A58F-CEF2-B5B4-A833-44532C24869F}"/>
              </a:ext>
            </a:extLst>
          </p:cNvPr>
          <p:cNvSpPr>
            <a:spLocks noGrp="1"/>
          </p:cNvSpPr>
          <p:nvPr>
            <p:ph type="title"/>
          </p:nvPr>
        </p:nvSpPr>
        <p:spPr>
          <a:xfrm>
            <a:off x="2895600" y="836341"/>
            <a:ext cx="8610600" cy="1221060"/>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checking Malignant and abuse column dataset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F73BF83D-BFA2-6BA8-4906-8C70923DF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56437" y="2359233"/>
            <a:ext cx="5180952" cy="3326984"/>
          </a:xfrm>
          <a:prstGeom prst="rect">
            <a:avLst/>
          </a:prstGeom>
          <a:noFill/>
          <a:ln>
            <a:noFill/>
          </a:ln>
        </p:spPr>
      </p:pic>
    </p:spTree>
    <p:extLst>
      <p:ext uri="{BB962C8B-B14F-4D97-AF65-F5344CB8AC3E}">
        <p14:creationId xmlns:p14="http://schemas.microsoft.com/office/powerpoint/2010/main" val="142131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FA5EDEEC-A66F-6CB7-0008-621BA22E4199}"/>
              </a:ext>
            </a:extLst>
          </p:cNvPr>
          <p:cNvSpPr>
            <a:spLocks noGrp="1" noChangeArrowheads="1"/>
          </p:cNvSpPr>
          <p:nvPr>
            <p:ph type="title"/>
          </p:nvPr>
        </p:nvSpPr>
        <p:spPr bwMode="auto">
          <a:xfrm>
            <a:off x="5540656" y="639762"/>
            <a:ext cx="596554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 Regression fits best among all other models Logistic Regression is given: </a:t>
            </a:r>
            <a:br>
              <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0.97 score while testing                                                     </a:t>
            </a:r>
            <a:br>
              <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0.98 score while training</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5A621529-1449-68BD-E153-2930E16ACF95}"/>
              </a:ext>
            </a:extLst>
          </p:cNvPr>
          <p:cNvSpPr>
            <a:spLocks noGrp="1"/>
          </p:cNvSpPr>
          <p:nvPr>
            <p:ph type="body" idx="1"/>
          </p:nvPr>
        </p:nvSpPr>
        <p:spPr>
          <a:xfrm>
            <a:off x="199525" y="2192350"/>
            <a:ext cx="5079991" cy="823912"/>
          </a:xfrm>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Checking the  score of different models on training data that which  model fit best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5902E6B4-AE2C-3F85-17CA-526D82A462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9525" y="2962312"/>
            <a:ext cx="4813344" cy="3725415"/>
          </a:xfrm>
          <a:prstGeom prst="rect">
            <a:avLst/>
          </a:prstGeom>
          <a:noFill/>
          <a:ln>
            <a:noFill/>
          </a:ln>
        </p:spPr>
      </p:pic>
      <p:sp>
        <p:nvSpPr>
          <p:cNvPr id="5" name="Text Placeholder 4">
            <a:extLst>
              <a:ext uri="{FF2B5EF4-FFF2-40B4-BE49-F238E27FC236}">
                <a16:creationId xmlns:a16="http://schemas.microsoft.com/office/drawing/2014/main" id="{16E0B82E-3E0D-367E-936B-08575578D7B4}"/>
              </a:ext>
            </a:extLst>
          </p:cNvPr>
          <p:cNvSpPr>
            <a:spLocks noGrp="1"/>
          </p:cNvSpPr>
          <p:nvPr>
            <p:ph type="body" sz="quarter" idx="3"/>
          </p:nvPr>
        </p:nvSpPr>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Checking the  score of different models on testing data that which  model fit best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6BDD7F6A-6F98-3BC7-F2FA-19D22505739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912486" y="2962311"/>
            <a:ext cx="4982737" cy="3725415"/>
          </a:xfrm>
          <a:prstGeom prst="rect">
            <a:avLst/>
          </a:prstGeom>
          <a:noFill/>
          <a:ln>
            <a:noFill/>
          </a:ln>
        </p:spPr>
      </p:pic>
    </p:spTree>
    <p:extLst>
      <p:ext uri="{BB962C8B-B14F-4D97-AF65-F5344CB8AC3E}">
        <p14:creationId xmlns:p14="http://schemas.microsoft.com/office/powerpoint/2010/main" val="334122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14E1FA7-28B1-B15E-E542-BB3A8921218D}"/>
              </a:ext>
            </a:extLst>
          </p:cNvPr>
          <p:cNvSpPr>
            <a:spLocks noGrp="1" noChangeArrowheads="1"/>
          </p:cNvSpPr>
          <p:nvPr>
            <p:ph type="title"/>
          </p:nvPr>
        </p:nvSpPr>
        <p:spPr bwMode="auto">
          <a:xfrm>
            <a:off x="4460488" y="639315"/>
            <a:ext cx="704571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CONCLUSION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048F63-64FF-C13D-2BF8-C1262CEB786B}"/>
              </a:ext>
            </a:extLst>
          </p:cNvPr>
          <p:cNvSpPr>
            <a:spLocks noGrp="1" noChangeArrowheads="1"/>
          </p:cNvSpPr>
          <p:nvPr>
            <p:ph idx="1"/>
          </p:nvPr>
        </p:nvSpPr>
        <p:spPr bwMode="auto">
          <a:xfrm>
            <a:off x="735980" y="2723611"/>
            <a:ext cx="10593660"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Key Findings and Conclusions of the Study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value of 0  as No is more than values of 1 as Yes in these columns. The majority of these texts 0 that is are Not malignant. Logistic Regression fits best among all other models As Logistic Regression is given: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0.97 score while testing                                                        0.98 score while training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Learning Outcomes of the Study in respect of Data Science: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data contain some object type data with the help of replace method, I have replaced some data containing addresses, email, </a:t>
            </a:r>
            <a:r>
              <a:rPr kumimoji="0" lang="en-US" altLang="en-US" sz="12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with meaningful data. And replaced numbers with numbers. Store all the targets in o are ne single column. Convert text into vectors and used all these methods for better model prediction. As the value of 0  as No is then the value of 1 is Yes in these columns. Majority of these texts 0 that is </a:t>
            </a:r>
            <a:r>
              <a:rPr kumimoji="0" lang="en-US" altLang="en-US" sz="12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Not malignant. Logistic Regression fits best among all other models As Logistic Regression is given: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0.97 score while testing                                                        0.98 scores while training</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69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85B6-6137-FA71-3186-9992EB477C03}"/>
              </a:ext>
            </a:extLst>
          </p:cNvPr>
          <p:cNvSpPr>
            <a:spLocks noGrp="1"/>
          </p:cNvSpPr>
          <p:nvPr>
            <p:ph type="title"/>
          </p:nvPr>
        </p:nvSpPr>
        <p:spPr/>
        <p:txBody>
          <a:bodyPr>
            <a:noAutofit/>
          </a:bodyPr>
          <a:lstStyle/>
          <a:p>
            <a:pPr algn="ctr"/>
            <a:r>
              <a:rPr lang="en-IN" sz="4400" b="1" dirty="0">
                <a:effectLst/>
                <a:latin typeface="Calibri" panose="020F0502020204030204" pitchFamily="34" charset="0"/>
                <a:ea typeface="Calibri" panose="020F0502020204030204" pitchFamily="34" charset="0"/>
                <a:cs typeface="Times New Roman" panose="02020603050405020304" pitchFamily="18" charset="0"/>
              </a:rPr>
              <a:t>ACKNOWLEDGMENT</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3" name="Content Placeholder 2">
            <a:extLst>
              <a:ext uri="{FF2B5EF4-FFF2-40B4-BE49-F238E27FC236}">
                <a16:creationId xmlns:a16="http://schemas.microsoft.com/office/drawing/2014/main" id="{72294E4E-E3BA-1F04-E9ED-E5C44BDB5CE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want to thank my SME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Khusboo</a:t>
            </a:r>
            <a:r>
              <a:rPr lang="en-IN" sz="1800" dirty="0">
                <a:effectLst/>
                <a:latin typeface="Calibri" panose="020F0502020204030204" pitchFamily="34" charset="0"/>
                <a:ea typeface="Calibri" panose="020F0502020204030204" pitchFamily="34" charset="0"/>
                <a:cs typeface="Times New Roman" panose="02020603050405020304" pitchFamily="18" charset="0"/>
              </a:rPr>
              <a:t> Garg and Flip Robo Techniques to express our sincere thanks to the following people, without whom we would not have been able to complete this project</a:t>
            </a:r>
            <a:endParaRPr lang="en-US" dirty="0"/>
          </a:p>
        </p:txBody>
      </p:sp>
    </p:spTree>
    <p:extLst>
      <p:ext uri="{BB962C8B-B14F-4D97-AF65-F5344CB8AC3E}">
        <p14:creationId xmlns:p14="http://schemas.microsoft.com/office/powerpoint/2010/main" val="72970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6010-03C3-1BEE-6512-D72FBFD49494}"/>
              </a:ext>
            </a:extLst>
          </p:cNvPr>
          <p:cNvSpPr>
            <a:spLocks noGrp="1"/>
          </p:cNvSpPr>
          <p:nvPr>
            <p:ph type="title"/>
          </p:nvPr>
        </p:nvSpPr>
        <p:spPr/>
        <p:txBody>
          <a:bodyPr>
            <a:noAutofit/>
          </a:bodyPr>
          <a:lstStyle/>
          <a:p>
            <a:pPr algn="ctr"/>
            <a:r>
              <a:rPr lang="en-IN" sz="44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3" name="Content Placeholder 2">
            <a:extLst>
              <a:ext uri="{FF2B5EF4-FFF2-40B4-BE49-F238E27FC236}">
                <a16:creationId xmlns:a16="http://schemas.microsoft.com/office/drawing/2014/main" id="{0A0FA040-7DD4-5B0F-99F8-234EC291C285}"/>
              </a:ext>
            </a:extLst>
          </p:cNvPr>
          <p:cNvSpPr>
            <a:spLocks noGrp="1"/>
          </p:cNvSpPr>
          <p:nvPr>
            <p:ph idx="1"/>
          </p:nvPr>
        </p:nvSpPr>
        <p:spPr/>
        <p:txBody>
          <a:bodyPr>
            <a:normAutofit fontScale="85000" lnSpcReduction="20000"/>
          </a:bodyPr>
          <a:lstStyle/>
          <a:p>
            <a:pPr marL="0" marR="0">
              <a:lnSpc>
                <a:spcPct val="106000"/>
              </a:lnSpc>
              <a:spcBef>
                <a:spcPts val="0"/>
              </a:spcBef>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Business Problem Framing: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 This can take a toll on anyone and affect them mentally leading to depression, mental illness, self-hatred, and suicidal thoughts.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Review of Literature: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Our goal is to build a prototype of online hate and abuse comment classifier which can be used to classify hate and offensive comments so that they can be controlled and restricted from spreading hatred and cyberbullying. These are some columns in our data ‘Id’, ‘Comments’, ‘Malignant’, ‘Highly malignant’, ‘Rude’, ‘Threat’, ‘Abuse’, and ‘Loathe’.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There has been a remarkable increase in the cases of cyberbullying and trolls on various social media platforms. Many celebrities and influences are facing backlash from people and have to come across hateful and offensive comments. This can take a toll on anyone and affect them mentally leading to depression, mental illness, self-hatred, and suicidal thoughts.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133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2E83-DA2D-ACCA-329F-DAB1A7FAF226}"/>
              </a:ext>
            </a:extLst>
          </p:cNvPr>
          <p:cNvSpPr>
            <a:spLocks noGrp="1"/>
          </p:cNvSpPr>
          <p:nvPr>
            <p:ph type="title"/>
          </p:nvPr>
        </p:nvSpPr>
        <p:spPr/>
        <p:txBody>
          <a:bodyPr>
            <a:normAutofit/>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373E16-C469-4A27-0723-32DA0C2D08D7}"/>
              </a:ext>
            </a:extLst>
          </p:cNvPr>
          <p:cNvSpPr>
            <a:spLocks noGrp="1"/>
          </p:cNvSpPr>
          <p:nvPr>
            <p:ph idx="1"/>
          </p:nvPr>
        </p:nvSpPr>
        <p:spPr/>
        <p:txBody>
          <a:bodyPr>
            <a:normAutofit fontScale="92500" lnSpcReduction="2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Mathematical/ Analytical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of the 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Data contains 159571 rows and 8 columns. columns contain object datatype and int datatype as well. With the help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value_count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have seen the value each column contains. Then used describe the method to check the health of the dataset.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IsNull</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checking if data contain some Nan values. used some EDA methods for a better understanding of the data. Then check the skewness of the data. with the help of replace method, I have replaced some data containing addresses, email, etc with meaningful data. And replaced numbers with numbers. Store all the targets in one single column. Convert text into vectors then split the data using train test split and used 4 different classification models.</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Done: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As data contain some object type data with the help of replace method, I have replaced some data containing addresses, email, etc with meaningful data. And replaced numbers with numbers. Store all the targets in one single column. Convert text into vectors and used all these methods for better model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233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F26D4-6C66-B380-FFE6-24ABB4538849}"/>
              </a:ext>
            </a:extLst>
          </p:cNvPr>
          <p:cNvSpPr>
            <a:spLocks noGrp="1"/>
          </p:cNvSpPr>
          <p:nvPr>
            <p:ph idx="1"/>
          </p:nvPr>
        </p:nvSpPr>
        <p:spPr>
          <a:xfrm>
            <a:off x="685800" y="1973765"/>
            <a:ext cx="10820400" cy="4244919"/>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Data Sources and their formats: Data contains 159571 rows and 8 columns respectively. containing all the necessary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State the set of assumptions (if any) related to the problem under consideration: In this data set we have taken assumption as . </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 every columns : 0 = NO , 1 = 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458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1D66-265A-4987-B3E2-83C488457A37}"/>
              </a:ext>
            </a:extLst>
          </p:cNvPr>
          <p:cNvSpPr>
            <a:spLocks noGrp="1"/>
          </p:cNvSpPr>
          <p:nvPr>
            <p:ph type="title"/>
          </p:nvPr>
        </p:nvSpPr>
        <p:spPr/>
        <p:txBody>
          <a:bodyPr>
            <a:normAutofit fontScale="90000"/>
          </a:bodyPr>
          <a:lstStyle/>
          <a:p>
            <a:pPr algn="ctr"/>
            <a:r>
              <a:rPr lang="en-IN" sz="44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2013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0305-9387-D48A-D508-05884B046339}"/>
              </a:ext>
            </a:extLst>
          </p:cNvPr>
          <p:cNvSpPr>
            <a:spLocks noGrp="1"/>
          </p:cNvSpPr>
          <p:nvPr>
            <p:ph type="title"/>
          </p:nvPr>
        </p:nvSpPr>
        <p:spPr>
          <a:xfrm>
            <a:off x="2895600" y="764372"/>
            <a:ext cx="8610600" cy="239237"/>
          </a:xfrm>
        </p:spPr>
        <p:txBody>
          <a:bodyPr>
            <a:normAutofit fontScale="90000"/>
          </a:bodyPr>
          <a:lstStyle/>
          <a:p>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Applied Histogram on the dataset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E47C21CB-5497-5F30-842E-EF1920ECD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5600" y="1817649"/>
            <a:ext cx="7564244" cy="4705814"/>
          </a:xfrm>
          <a:prstGeom prst="rect">
            <a:avLst/>
          </a:prstGeom>
          <a:noFill/>
          <a:ln>
            <a:noFill/>
          </a:ln>
        </p:spPr>
      </p:pic>
    </p:spTree>
    <p:extLst>
      <p:ext uri="{BB962C8B-B14F-4D97-AF65-F5344CB8AC3E}">
        <p14:creationId xmlns:p14="http://schemas.microsoft.com/office/powerpoint/2010/main" val="331260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5B9EFD-0DF5-0B33-3EC0-10B66671C426}"/>
              </a:ext>
            </a:extLst>
          </p:cNvPr>
          <p:cNvSpPr>
            <a:spLocks noGrp="1"/>
          </p:cNvSpPr>
          <p:nvPr>
            <p:ph type="body" idx="1"/>
          </p:nvPr>
        </p:nvSpPr>
        <p:spPr>
          <a:xfrm>
            <a:off x="524117" y="1851101"/>
            <a:ext cx="5079991" cy="579865"/>
          </a:xfrm>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checking Malignant and rude column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83EFBF76-CB8E-1B9B-34E0-6A2B01D658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4117" y="2653990"/>
            <a:ext cx="5079990" cy="3564248"/>
          </a:xfrm>
          <a:prstGeom prst="rect">
            <a:avLst/>
          </a:prstGeom>
          <a:noFill/>
          <a:ln>
            <a:noFill/>
          </a:ln>
        </p:spPr>
      </p:pic>
      <p:sp>
        <p:nvSpPr>
          <p:cNvPr id="5" name="Text Placeholder 4">
            <a:extLst>
              <a:ext uri="{FF2B5EF4-FFF2-40B4-BE49-F238E27FC236}">
                <a16:creationId xmlns:a16="http://schemas.microsoft.com/office/drawing/2014/main" id="{B1723CC2-DB1D-C2EB-C4C7-DDE42E80AE80}"/>
              </a:ext>
            </a:extLst>
          </p:cNvPr>
          <p:cNvSpPr>
            <a:spLocks noGrp="1"/>
          </p:cNvSpPr>
          <p:nvPr>
            <p:ph type="body" sz="quarter" idx="3"/>
          </p:nvPr>
        </p:nvSpPr>
        <p:spPr>
          <a:xfrm>
            <a:off x="6913756" y="1736472"/>
            <a:ext cx="5105400" cy="579866"/>
          </a:xfrm>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checking Malignant and threat column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666D8317-B26B-FE23-91ED-8860C6FC236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7167563" y="2653990"/>
            <a:ext cx="4338637" cy="3311911"/>
          </a:xfrm>
          <a:prstGeom prst="rect">
            <a:avLst/>
          </a:prstGeom>
          <a:noFill/>
          <a:ln>
            <a:noFill/>
          </a:ln>
        </p:spPr>
      </p:pic>
    </p:spTree>
    <p:extLst>
      <p:ext uri="{BB962C8B-B14F-4D97-AF65-F5344CB8AC3E}">
        <p14:creationId xmlns:p14="http://schemas.microsoft.com/office/powerpoint/2010/main" val="347083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69AC95-8666-460F-40E9-E7F33E323204}"/>
              </a:ext>
            </a:extLst>
          </p:cNvPr>
          <p:cNvSpPr>
            <a:spLocks noGrp="1"/>
          </p:cNvSpPr>
          <p:nvPr>
            <p:ph type="body" idx="1"/>
          </p:nvPr>
        </p:nvSpPr>
        <p:spPr>
          <a:xfrm>
            <a:off x="947906" y="1581077"/>
            <a:ext cx="5079991" cy="82391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checking Malignant and highly malignant column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E4F79124-529D-1FD6-8CB6-B18EDADDF51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1468" y="2743200"/>
            <a:ext cx="5334000" cy="3475038"/>
          </a:xfrm>
          <a:prstGeom prst="rect">
            <a:avLst/>
          </a:prstGeom>
          <a:noFill/>
          <a:ln>
            <a:noFill/>
          </a:ln>
        </p:spPr>
      </p:pic>
      <p:sp>
        <p:nvSpPr>
          <p:cNvPr id="5" name="Text Placeholder 4">
            <a:extLst>
              <a:ext uri="{FF2B5EF4-FFF2-40B4-BE49-F238E27FC236}">
                <a16:creationId xmlns:a16="http://schemas.microsoft.com/office/drawing/2014/main" id="{5902F01A-1C9F-FD46-184B-0B03D515AD22}"/>
              </a:ext>
            </a:extLst>
          </p:cNvPr>
          <p:cNvSpPr>
            <a:spLocks noGrp="1"/>
          </p:cNvSpPr>
          <p:nvPr>
            <p:ph type="body" sz="quarter" idx="3"/>
          </p:nvPr>
        </p:nvSpPr>
        <p:spPr>
          <a:xfrm>
            <a:off x="6556917" y="1503018"/>
            <a:ext cx="5105400" cy="82391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checking Malignant and loathe column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511955E5-FAF9-14C0-F84B-9E0AD14440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7167563" y="2743200"/>
            <a:ext cx="4338637" cy="3475037"/>
          </a:xfrm>
          <a:prstGeom prst="rect">
            <a:avLst/>
          </a:prstGeom>
          <a:noFill/>
          <a:ln>
            <a:noFill/>
          </a:ln>
        </p:spPr>
      </p:pic>
    </p:spTree>
    <p:extLst>
      <p:ext uri="{BB962C8B-B14F-4D97-AF65-F5344CB8AC3E}">
        <p14:creationId xmlns:p14="http://schemas.microsoft.com/office/powerpoint/2010/main" val="24834141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TotalTime>
  <Words>851</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Helvetica</vt:lpstr>
      <vt:lpstr>Wingdings 3</vt:lpstr>
      <vt:lpstr>Wisp</vt:lpstr>
      <vt:lpstr>MALIGNANT COMMENTS CLASSIFICATION </vt:lpstr>
      <vt:lpstr>ACKNOWLEDGMENT </vt:lpstr>
      <vt:lpstr>INTRODUCTION </vt:lpstr>
      <vt:lpstr>Analytical Problem Framing </vt:lpstr>
      <vt:lpstr>PowerPoint Presentation</vt:lpstr>
      <vt:lpstr>Visualizations </vt:lpstr>
      <vt:lpstr> Applied Histogram on the dataset  </vt:lpstr>
      <vt:lpstr>PowerPoint Presentation</vt:lpstr>
      <vt:lpstr>PowerPoint Presentation</vt:lpstr>
      <vt:lpstr>Used Countplot  for checking Malignant and abuse column dataset  </vt:lpstr>
      <vt:lpstr>Logistic Regression fits best among all other models Logistic Regression is given:     0.97 score while testing                                                         0.98 score while training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dc:title>
  <dc:creator>Gagandeep Singh</dc:creator>
  <cp:lastModifiedBy>Gagandeep Singh</cp:lastModifiedBy>
  <cp:revision>1</cp:revision>
  <dcterms:created xsi:type="dcterms:W3CDTF">2022-10-06T19:58:35Z</dcterms:created>
  <dcterms:modified xsi:type="dcterms:W3CDTF">2022-10-06T20:22:32Z</dcterms:modified>
</cp:coreProperties>
</file>