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84AA56-604D-4969-8785-794EB96A561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577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8CA4C-7BE2-436A-BCE9-A31A9A53515C}"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31268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78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49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305457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110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405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213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09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197128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CA4C-7BE2-436A-BCE9-A31A9A53515C}"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4AA56-604D-4969-8785-794EB96A561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0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8CA4C-7BE2-436A-BCE9-A31A9A53515C}"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7062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8CA4C-7BE2-436A-BCE9-A31A9A53515C}"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4AA56-604D-4969-8785-794EB96A561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8CA4C-7BE2-436A-BCE9-A31A9A53515C}"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4AA56-604D-4969-8785-794EB96A56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21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8CA4C-7BE2-436A-BCE9-A31A9A53515C}"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278365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8CA4C-7BE2-436A-BCE9-A31A9A53515C}"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4AA56-604D-4969-8785-794EB96A561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57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8CA4C-7BE2-436A-BCE9-A31A9A53515C}"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4AA56-604D-4969-8785-794EB96A5612}" type="slidenum">
              <a:rPr lang="en-US" smtClean="0"/>
              <a:t>‹#›</a:t>
            </a:fld>
            <a:endParaRPr lang="en-US"/>
          </a:p>
        </p:txBody>
      </p:sp>
    </p:spTree>
    <p:extLst>
      <p:ext uri="{BB962C8B-B14F-4D97-AF65-F5344CB8AC3E}">
        <p14:creationId xmlns:p14="http://schemas.microsoft.com/office/powerpoint/2010/main" val="293758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8CA4C-7BE2-436A-BCE9-A31A9A53515C}" type="datetimeFigureOut">
              <a:rPr lang="en-US" smtClean="0"/>
              <a:t>9/13/2022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4AA56-604D-4969-8785-794EB96A5612}" type="slidenum">
              <a:rPr lang="en-US" smtClean="0"/>
              <a:t>‹#›</a:t>
            </a:fld>
            <a:endParaRPr lang="en-US"/>
          </a:p>
        </p:txBody>
      </p:sp>
    </p:spTree>
    <p:extLst>
      <p:ext uri="{BB962C8B-B14F-4D97-AF65-F5344CB8AC3E}">
        <p14:creationId xmlns:p14="http://schemas.microsoft.com/office/powerpoint/2010/main" val="3302428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E3D-404E-ABBE-8A9D-083877E7232D}"/>
              </a:ext>
            </a:extLst>
          </p:cNvPr>
          <p:cNvSpPr>
            <a:spLocks noGrp="1"/>
          </p:cNvSpPr>
          <p:nvPr>
            <p:ph type="ctrTitle"/>
          </p:nvPr>
        </p:nvSpPr>
        <p:spPr>
          <a:xfrm>
            <a:off x="1524000" y="105509"/>
            <a:ext cx="9144000" cy="855784"/>
          </a:xfrm>
        </p:spPr>
        <p:txBody>
          <a:bodyPr>
            <a:normAutofit/>
          </a:bodyPr>
          <a:lstStyle/>
          <a:p>
            <a:r>
              <a:rPr lang="en-US" sz="4400" dirty="0"/>
              <a:t>Micro-Credit Defaulter Model</a:t>
            </a:r>
          </a:p>
        </p:txBody>
      </p:sp>
      <p:sp>
        <p:nvSpPr>
          <p:cNvPr id="3" name="Subtitle 2">
            <a:extLst>
              <a:ext uri="{FF2B5EF4-FFF2-40B4-BE49-F238E27FC236}">
                <a16:creationId xmlns:a16="http://schemas.microsoft.com/office/drawing/2014/main" id="{3B22F44C-74D3-2049-E690-AA21592DFCCA}"/>
              </a:ext>
            </a:extLst>
          </p:cNvPr>
          <p:cNvSpPr>
            <a:spLocks noGrp="1"/>
          </p:cNvSpPr>
          <p:nvPr>
            <p:ph type="subTitle" idx="1"/>
          </p:nvPr>
        </p:nvSpPr>
        <p:spPr/>
        <p:txBody>
          <a:bodyPr/>
          <a:lstStyle/>
          <a:p>
            <a:r>
              <a:rPr lang="en-US" dirty="0"/>
              <a:t>Submitted by: </a:t>
            </a:r>
            <a:r>
              <a:rPr lang="en-US" dirty="0" err="1"/>
              <a:t>Harneet</a:t>
            </a:r>
            <a:r>
              <a:rPr lang="en-US" dirty="0"/>
              <a:t> Kaur </a:t>
            </a:r>
            <a:r>
              <a:rPr lang="en-US" dirty="0" err="1"/>
              <a:t>Rehsi</a:t>
            </a:r>
            <a:endParaRPr lang="en-US" dirty="0"/>
          </a:p>
        </p:txBody>
      </p:sp>
    </p:spTree>
    <p:extLst>
      <p:ext uri="{BB962C8B-B14F-4D97-AF65-F5344CB8AC3E}">
        <p14:creationId xmlns:p14="http://schemas.microsoft.com/office/powerpoint/2010/main" val="222105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0E39-4F0B-6E56-DBF9-8E3C3F7E0E25}"/>
              </a:ext>
            </a:extLst>
          </p:cNvPr>
          <p:cNvSpPr>
            <a:spLocks noGrp="1"/>
          </p:cNvSpPr>
          <p:nvPr>
            <p:ph type="title"/>
          </p:nvPr>
        </p:nvSpPr>
        <p:spPr>
          <a:xfrm>
            <a:off x="838200" y="1"/>
            <a:ext cx="10515600" cy="867507"/>
          </a:xfrm>
        </p:spPr>
        <p:txBody>
          <a:bodyPr>
            <a:normAutofit/>
          </a:bodyPr>
          <a:lstStyle/>
          <a:p>
            <a:r>
              <a:rPr lang="en-US" sz="2400" dirty="0"/>
              <a:t>Here I have used boxplot for checking the outliers present in the data</a:t>
            </a:r>
          </a:p>
        </p:txBody>
      </p:sp>
      <p:pic>
        <p:nvPicPr>
          <p:cNvPr id="3074" name="Picture 2">
            <a:extLst>
              <a:ext uri="{FF2B5EF4-FFF2-40B4-BE49-F238E27FC236}">
                <a16:creationId xmlns:a16="http://schemas.microsoft.com/office/drawing/2014/main" id="{31369D44-7C2F-F319-AC80-FCAD6B87EC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0924" y="867508"/>
            <a:ext cx="9577754" cy="570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5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002-B0D1-B241-FD65-6251B35D5E22}"/>
              </a:ext>
            </a:extLst>
          </p:cNvPr>
          <p:cNvSpPr>
            <a:spLocks noGrp="1"/>
          </p:cNvSpPr>
          <p:nvPr>
            <p:ph type="title"/>
          </p:nvPr>
        </p:nvSpPr>
        <p:spPr>
          <a:xfrm>
            <a:off x="838200" y="1"/>
            <a:ext cx="10515600" cy="926122"/>
          </a:xfrm>
        </p:spPr>
        <p:txBody>
          <a:bodyPr>
            <a:normAutofit/>
          </a:bodyPr>
          <a:lstStyle/>
          <a:p>
            <a:r>
              <a:rPr lang="en-US" sz="2000" dirty="0"/>
              <a:t>These graphs are after applying the techniques to remove </a:t>
            </a:r>
            <a:r>
              <a:rPr lang="en-US" sz="2000" dirty="0" err="1"/>
              <a:t>shewness</a:t>
            </a:r>
            <a:r>
              <a:rPr lang="en-US" sz="2000" dirty="0"/>
              <a:t> and outliers from the data of top 10 selected features</a:t>
            </a:r>
          </a:p>
        </p:txBody>
      </p:sp>
      <p:pic>
        <p:nvPicPr>
          <p:cNvPr id="4098" name="Picture 2">
            <a:extLst>
              <a:ext uri="{FF2B5EF4-FFF2-40B4-BE49-F238E27FC236}">
                <a16:creationId xmlns:a16="http://schemas.microsoft.com/office/drawing/2014/main" id="{0FB36388-122D-AEF9-6674-451D1A0608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26123"/>
            <a:ext cx="6318738" cy="55332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EAC6CC1-0E66-452B-4BD0-38FB9D105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738" y="926123"/>
            <a:ext cx="5691553" cy="543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41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46A-CD65-513D-1053-40CF425CC8A6}"/>
              </a:ext>
            </a:extLst>
          </p:cNvPr>
          <p:cNvSpPr>
            <a:spLocks noGrp="1"/>
          </p:cNvSpPr>
          <p:nvPr>
            <p:ph type="title"/>
          </p:nvPr>
        </p:nvSpPr>
        <p:spPr>
          <a:xfrm>
            <a:off x="838200" y="1"/>
            <a:ext cx="10515600" cy="973014"/>
          </a:xfrm>
        </p:spPr>
        <p:txBody>
          <a:bodyPr>
            <a:normAutofit/>
          </a:bodyPr>
          <a:lstStyle/>
          <a:p>
            <a:r>
              <a:rPr lang="en-US" sz="2000" dirty="0"/>
              <a:t>This curve contain the score of all the model I have used and these are the scores Random Forest Classifier model is fit best </a:t>
            </a:r>
          </a:p>
        </p:txBody>
      </p:sp>
      <p:pic>
        <p:nvPicPr>
          <p:cNvPr id="5122" name="Picture 2">
            <a:extLst>
              <a:ext uri="{FF2B5EF4-FFF2-40B4-BE49-F238E27FC236}">
                <a16:creationId xmlns:a16="http://schemas.microsoft.com/office/drawing/2014/main" id="{FFBDB3AB-7933-5967-8A24-FA38F447A3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2554" y="1477109"/>
            <a:ext cx="7197969" cy="465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22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C73-009B-1A81-D1A9-3EDB257A0D55}"/>
              </a:ext>
            </a:extLst>
          </p:cNvPr>
          <p:cNvSpPr>
            <a:spLocks noGrp="1"/>
          </p:cNvSpPr>
          <p:nvPr>
            <p:ph type="title"/>
          </p:nvPr>
        </p:nvSpPr>
        <p:spPr/>
        <p:txBody>
          <a:bodyPr/>
          <a:lstStyle/>
          <a:p>
            <a:r>
              <a:rPr lang="en-US" dirty="0"/>
              <a:t>Interpretation of the Results</a:t>
            </a:r>
          </a:p>
        </p:txBody>
      </p:sp>
      <p:sp>
        <p:nvSpPr>
          <p:cNvPr id="3" name="Content Placeholder 2">
            <a:extLst>
              <a:ext uri="{FF2B5EF4-FFF2-40B4-BE49-F238E27FC236}">
                <a16:creationId xmlns:a16="http://schemas.microsoft.com/office/drawing/2014/main" id="{72FCE071-95DC-9FD3-B7E2-10E6EB03D91E}"/>
              </a:ext>
            </a:extLst>
          </p:cNvPr>
          <p:cNvSpPr>
            <a:spLocks noGrp="1"/>
          </p:cNvSpPr>
          <p:nvPr>
            <p:ph idx="1"/>
          </p:nvPr>
        </p:nvSpPr>
        <p:spPr>
          <a:xfrm>
            <a:off x="838200" y="2473569"/>
            <a:ext cx="10515600" cy="3703394"/>
          </a:xfrm>
        </p:spPr>
        <p:txBody>
          <a:bodyPr/>
          <a:lstStyle/>
          <a:p>
            <a:r>
              <a:rPr lang="en-US" dirty="0"/>
              <a:t> After visualizing the graph the dataset contain skewness and outliers in the </a:t>
            </a:r>
            <a:r>
              <a:rPr lang="en-US" dirty="0" err="1"/>
              <a:t>datset</a:t>
            </a:r>
            <a:r>
              <a:rPr lang="en-US" dirty="0"/>
              <a:t> with the help of </a:t>
            </a:r>
            <a:r>
              <a:rPr lang="en-US" dirty="0" err="1"/>
              <a:t>distplot</a:t>
            </a:r>
            <a:r>
              <a:rPr lang="en-US" dirty="0"/>
              <a:t> and boxplot we can visualize them easily. And Random Forest Classifier model fits best for the model.</a:t>
            </a:r>
          </a:p>
        </p:txBody>
      </p:sp>
    </p:spTree>
    <p:extLst>
      <p:ext uri="{BB962C8B-B14F-4D97-AF65-F5344CB8AC3E}">
        <p14:creationId xmlns:p14="http://schemas.microsoft.com/office/powerpoint/2010/main" val="333086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19AA-1143-42C9-DA63-C0BC8BC386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A4A2CA-EB66-455A-FF8A-5F1FAEBC310D}"/>
              </a:ext>
            </a:extLst>
          </p:cNvPr>
          <p:cNvSpPr>
            <a:spLocks noGrp="1"/>
          </p:cNvSpPr>
          <p:nvPr>
            <p:ph idx="1"/>
          </p:nvPr>
        </p:nvSpPr>
        <p:spPr/>
        <p:txBody>
          <a:bodyPr/>
          <a:lstStyle/>
          <a:p>
            <a:r>
              <a:rPr lang="en-US" dirty="0"/>
              <a:t>Key Findings and Conclusions of the Study:</a:t>
            </a:r>
          </a:p>
          <a:p>
            <a:pPr marL="0" indent="0">
              <a:buNone/>
            </a:pPr>
            <a:r>
              <a:rPr lang="en-US" sz="2000" dirty="0"/>
              <a:t> After visualizing the data and graph the dataset contain skewness and outliers in the </a:t>
            </a:r>
            <a:r>
              <a:rPr lang="en-US" sz="2000" dirty="0" err="1"/>
              <a:t>datset</a:t>
            </a:r>
            <a:r>
              <a:rPr lang="en-US" sz="2000" dirty="0"/>
              <a:t> with the help of </a:t>
            </a:r>
            <a:r>
              <a:rPr lang="en-US" sz="2000" dirty="0" err="1"/>
              <a:t>distplot</a:t>
            </a:r>
            <a:r>
              <a:rPr lang="en-US" sz="2000" dirty="0"/>
              <a:t> and boxplot we can visualize them easily. And Random Forest Classifier model fits best for the model. The model that I have built “91” accuracy rate. I have tried different machine learning models the accuracy rate is the different in all the models. Random Forest Classifier gives the highest accuracy rate as compare to all other models.</a:t>
            </a:r>
          </a:p>
        </p:txBody>
      </p:sp>
    </p:spTree>
    <p:extLst>
      <p:ext uri="{BB962C8B-B14F-4D97-AF65-F5344CB8AC3E}">
        <p14:creationId xmlns:p14="http://schemas.microsoft.com/office/powerpoint/2010/main" val="44026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7D915-CFDB-1778-C113-977E5A2B39FD}"/>
              </a:ext>
            </a:extLst>
          </p:cNvPr>
          <p:cNvSpPr>
            <a:spLocks noGrp="1"/>
          </p:cNvSpPr>
          <p:nvPr>
            <p:ph idx="1"/>
          </p:nvPr>
        </p:nvSpPr>
        <p:spPr/>
        <p:txBody>
          <a:bodyPr>
            <a:normAutofit lnSpcReduction="10000"/>
          </a:bodyPr>
          <a:lstStyle/>
          <a:p>
            <a:r>
              <a:rPr lang="en-US" dirty="0"/>
              <a:t>Learning Outcomes of the Study in respect of Data Science</a:t>
            </a:r>
            <a:r>
              <a:rPr lang="en-US" sz="2000" dirty="0"/>
              <a:t>: Data contains some duplicate values. To clean the data I used the drop. duplicate method and on basis of my analysis I have dropped several columns present in the particular dataset. . For removing outliers I have used </a:t>
            </a:r>
            <a:r>
              <a:rPr lang="en-US" sz="2000" dirty="0" err="1"/>
              <a:t>z_score</a:t>
            </a:r>
            <a:r>
              <a:rPr lang="en-US" sz="2000" dirty="0"/>
              <a:t> technique. For selection of top 10 best columns for the data used </a:t>
            </a:r>
            <a:r>
              <a:rPr lang="en-US" sz="2000" dirty="0" err="1"/>
              <a:t>SelectKBest</a:t>
            </a:r>
            <a:r>
              <a:rPr lang="en-US" sz="2000" dirty="0"/>
              <a:t> , </a:t>
            </a:r>
            <a:r>
              <a:rPr lang="en-US" sz="2000" dirty="0" err="1"/>
              <a:t>f_classif</a:t>
            </a:r>
            <a:r>
              <a:rPr lang="en-US" sz="2000" dirty="0"/>
              <a:t> as the dataset is huge so I have applied for the betterment of the result</a:t>
            </a:r>
          </a:p>
          <a:p>
            <a:endParaRPr lang="en-US" sz="2000" dirty="0"/>
          </a:p>
          <a:p>
            <a:r>
              <a:rPr lang="en-US" sz="2000" dirty="0"/>
              <a:t>Limitations of this work and Scope for Future Work: </a:t>
            </a:r>
            <a:r>
              <a:rPr lang="en-US" sz="1800" dirty="0"/>
              <a:t>Random Forest Classifier model fits best for future prediction with an accuracy rate of 91% and AUC Score of 86%. so I analyzed that use a random forest classifier for better predictions</a:t>
            </a:r>
          </a:p>
        </p:txBody>
      </p:sp>
    </p:spTree>
    <p:extLst>
      <p:ext uri="{BB962C8B-B14F-4D97-AF65-F5344CB8AC3E}">
        <p14:creationId xmlns:p14="http://schemas.microsoft.com/office/powerpoint/2010/main" val="20513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F068-F835-56FF-AF73-370CEA5E50F9}"/>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18252B9-76D4-4EA6-64D9-4279869A9120}"/>
              </a:ext>
            </a:extLst>
          </p:cNvPr>
          <p:cNvSpPr>
            <a:spLocks noGrp="1"/>
          </p:cNvSpPr>
          <p:nvPr>
            <p:ph idx="1"/>
          </p:nvPr>
        </p:nvSpPr>
        <p:spPr/>
        <p:txBody>
          <a:bodyPr/>
          <a:lstStyle/>
          <a:p>
            <a:r>
              <a:rPr lang="en-US" dirty="0"/>
              <a:t>I want to thank my SME </a:t>
            </a:r>
            <a:r>
              <a:rPr lang="en-US" dirty="0" err="1"/>
              <a:t>Khusboo</a:t>
            </a:r>
            <a:r>
              <a:rPr lang="en-US" dirty="0"/>
              <a:t> Garg and Flip Robo Techniques to express our sincere thanks to the following people, without whom we would not have been able to complete this project</a:t>
            </a:r>
          </a:p>
        </p:txBody>
      </p:sp>
    </p:spTree>
    <p:extLst>
      <p:ext uri="{BB962C8B-B14F-4D97-AF65-F5344CB8AC3E}">
        <p14:creationId xmlns:p14="http://schemas.microsoft.com/office/powerpoint/2010/main" val="201674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4E29-ECC9-BED3-D553-CA698B4DB4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8720620-6E5E-2291-B6EC-57855AC09FEB}"/>
              </a:ext>
            </a:extLst>
          </p:cNvPr>
          <p:cNvSpPr>
            <a:spLocks noGrp="1"/>
          </p:cNvSpPr>
          <p:nvPr>
            <p:ph idx="1"/>
          </p:nvPr>
        </p:nvSpPr>
        <p:spPr/>
        <p:txBody>
          <a:bodyPr>
            <a:normAutofit fontScale="92500" lnSpcReduction="20000"/>
          </a:bodyPr>
          <a:lstStyle/>
          <a:p>
            <a:r>
              <a:rPr lang="en-US" dirty="0"/>
              <a:t>Business Problem Framing : </a:t>
            </a:r>
            <a:r>
              <a:rPr lang="en-US" sz="1800" dirty="0"/>
              <a:t>A Microfinance Institution (MFI) is an organization that offers financial services to low income populations. The Microfinance services (MFS) provided by MFI are Group Loans, Agricultural Loans, Individual Business Loans and so on. They understand the importance of communication and how it affects a person’s life, thus, focusing on providing their services and products to low income families and poor customers that can help them in the need of hour</a:t>
            </a:r>
          </a:p>
          <a:p>
            <a:endParaRPr lang="en-US" sz="1800" dirty="0"/>
          </a:p>
          <a:p>
            <a:r>
              <a:rPr lang="en-US" dirty="0"/>
              <a:t>Review of Literature </a:t>
            </a:r>
            <a:r>
              <a:rPr lang="en-US" sz="1400" dirty="0"/>
              <a:t>: In this project we need to build a machine learning model which can be used to predict in terms of a probability for each loan transaction, whether the customer will be paying back the loaned amount within 5 days of insurance of.</a:t>
            </a:r>
          </a:p>
          <a:p>
            <a:endParaRPr lang="en-US" sz="1400" dirty="0"/>
          </a:p>
          <a:p>
            <a:r>
              <a:rPr lang="en-US" dirty="0"/>
              <a:t>Motivation for the Problem Undertaken </a:t>
            </a:r>
            <a:r>
              <a:rPr lang="en-US" sz="1050" dirty="0"/>
              <a:t>: </a:t>
            </a:r>
            <a:r>
              <a:rPr lang="en-US" sz="1600" dirty="0"/>
              <a:t>The objective behind making this project understand the importance of communication and how it affects a person’s life, thus, focusing on providing their services and products to low-income families and poor customers that can help them in the need of the hour.</a:t>
            </a:r>
          </a:p>
        </p:txBody>
      </p:sp>
    </p:spTree>
    <p:extLst>
      <p:ext uri="{BB962C8B-B14F-4D97-AF65-F5344CB8AC3E}">
        <p14:creationId xmlns:p14="http://schemas.microsoft.com/office/powerpoint/2010/main" val="273152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A417-AE0A-3519-CEB6-A6CC7946A07D}"/>
              </a:ext>
            </a:extLst>
          </p:cNvPr>
          <p:cNvSpPr>
            <a:spLocks noGrp="1"/>
          </p:cNvSpPr>
          <p:nvPr>
            <p:ph type="title"/>
          </p:nvPr>
        </p:nvSpPr>
        <p:spPr/>
        <p:txBody>
          <a:bodyPr/>
          <a:lstStyle/>
          <a:p>
            <a:r>
              <a:rPr lang="en-US"/>
              <a:t>Analytical Problem Framing</a:t>
            </a:r>
            <a:endParaRPr lang="en-US" dirty="0"/>
          </a:p>
        </p:txBody>
      </p:sp>
      <p:sp>
        <p:nvSpPr>
          <p:cNvPr id="3" name="Content Placeholder 2">
            <a:extLst>
              <a:ext uri="{FF2B5EF4-FFF2-40B4-BE49-F238E27FC236}">
                <a16:creationId xmlns:a16="http://schemas.microsoft.com/office/drawing/2014/main" id="{AD553D3E-5A64-C3AE-981E-FEC438F8B22E}"/>
              </a:ext>
            </a:extLst>
          </p:cNvPr>
          <p:cNvSpPr>
            <a:spLocks noGrp="1"/>
          </p:cNvSpPr>
          <p:nvPr>
            <p:ph idx="1"/>
          </p:nvPr>
        </p:nvSpPr>
        <p:spPr>
          <a:xfrm>
            <a:off x="726831" y="2696307"/>
            <a:ext cx="10626969" cy="3480655"/>
          </a:xfrm>
        </p:spPr>
        <p:txBody>
          <a:bodyPr/>
          <a:lstStyle/>
          <a:p>
            <a:r>
              <a:rPr lang="en-US" dirty="0"/>
              <a:t>Mathematical/ Analytical Modeling of the Problem </a:t>
            </a:r>
            <a:r>
              <a:rPr lang="en-US" sz="1800" dirty="0"/>
              <a:t>: In this project, the dataset contains several rows and columns containing all the necessary information. For unwanted columns based on my analysis, I have drop them by using drop technique, also remove duplicate data present in the dataset and for outliers present In the dataset we have used several statistical methods and exploratory data visualization for better understanding and model building for predictions.</a:t>
            </a:r>
          </a:p>
        </p:txBody>
      </p:sp>
    </p:spTree>
    <p:extLst>
      <p:ext uri="{BB962C8B-B14F-4D97-AF65-F5344CB8AC3E}">
        <p14:creationId xmlns:p14="http://schemas.microsoft.com/office/powerpoint/2010/main" val="191232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616A-4ACC-4C2F-91FD-FC86038B14C3}"/>
              </a:ext>
            </a:extLst>
          </p:cNvPr>
          <p:cNvSpPr>
            <a:spLocks noGrp="1"/>
          </p:cNvSpPr>
          <p:nvPr>
            <p:ph type="title"/>
          </p:nvPr>
        </p:nvSpPr>
        <p:spPr/>
        <p:txBody>
          <a:bodyPr/>
          <a:lstStyle/>
          <a:p>
            <a:r>
              <a:rPr lang="en-US" dirty="0"/>
              <a:t>Data Preprocessing Done</a:t>
            </a:r>
          </a:p>
        </p:txBody>
      </p:sp>
      <p:sp>
        <p:nvSpPr>
          <p:cNvPr id="3" name="Content Placeholder 2">
            <a:extLst>
              <a:ext uri="{FF2B5EF4-FFF2-40B4-BE49-F238E27FC236}">
                <a16:creationId xmlns:a16="http://schemas.microsoft.com/office/drawing/2014/main" id="{688AEF6E-D819-63BD-C039-70F147BEB439}"/>
              </a:ext>
            </a:extLst>
          </p:cNvPr>
          <p:cNvSpPr>
            <a:spLocks noGrp="1"/>
          </p:cNvSpPr>
          <p:nvPr>
            <p:ph idx="1"/>
          </p:nvPr>
        </p:nvSpPr>
        <p:spPr>
          <a:xfrm>
            <a:off x="838200" y="2321169"/>
            <a:ext cx="10515600" cy="3855794"/>
          </a:xfrm>
        </p:spPr>
        <p:txBody>
          <a:bodyPr/>
          <a:lstStyle/>
          <a:p>
            <a:pPr marL="0" indent="0">
              <a:buNone/>
            </a:pPr>
            <a:r>
              <a:rPr lang="en-US" dirty="0"/>
              <a:t>Dataset contains some duplicate data so I have removed duplicate data and drop all the unwanted columns based on my analysis of the dataset. The dataset contains outliers in some of the columns so I have used describe method for understanding the data and </a:t>
            </a:r>
            <a:r>
              <a:rPr lang="en-US" dirty="0" err="1"/>
              <a:t>distplot</a:t>
            </a:r>
            <a:r>
              <a:rPr lang="en-US" dirty="0"/>
              <a:t> and boxplot for checking the skewness and outliers in the dataset then I have used </a:t>
            </a:r>
            <a:r>
              <a:rPr lang="en-US" dirty="0" err="1"/>
              <a:t>Z_score</a:t>
            </a:r>
            <a:r>
              <a:rPr lang="en-US" dirty="0"/>
              <a:t> method for removing the outliers from the dataset. As the numbers of columns are huge. For feature selection I have selected the best 10 columns on the basis of their score. Then I have used the 10 best features for further in the model,</a:t>
            </a:r>
          </a:p>
        </p:txBody>
      </p:sp>
    </p:spTree>
    <p:extLst>
      <p:ext uri="{BB962C8B-B14F-4D97-AF65-F5344CB8AC3E}">
        <p14:creationId xmlns:p14="http://schemas.microsoft.com/office/powerpoint/2010/main" val="244160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991-EBD0-E1FF-CB14-84F8AA533A8F}"/>
              </a:ext>
            </a:extLst>
          </p:cNvPr>
          <p:cNvSpPr>
            <a:spLocks noGrp="1"/>
          </p:cNvSpPr>
          <p:nvPr>
            <p:ph type="title"/>
          </p:nvPr>
        </p:nvSpPr>
        <p:spPr/>
        <p:txBody>
          <a:bodyPr/>
          <a:lstStyle/>
          <a:p>
            <a:r>
              <a:rPr lang="en-US" dirty="0"/>
              <a:t>Model/s Development and Evaluation</a:t>
            </a:r>
          </a:p>
        </p:txBody>
      </p:sp>
      <p:sp>
        <p:nvSpPr>
          <p:cNvPr id="3" name="Content Placeholder 2">
            <a:extLst>
              <a:ext uri="{FF2B5EF4-FFF2-40B4-BE49-F238E27FC236}">
                <a16:creationId xmlns:a16="http://schemas.microsoft.com/office/drawing/2014/main" id="{45CEBEA3-E3D2-5A4E-910F-B33F9E373CC8}"/>
              </a:ext>
            </a:extLst>
          </p:cNvPr>
          <p:cNvSpPr>
            <a:spLocks noGrp="1"/>
          </p:cNvSpPr>
          <p:nvPr>
            <p:ph idx="1"/>
          </p:nvPr>
        </p:nvSpPr>
        <p:spPr>
          <a:xfrm>
            <a:off x="838200" y="2543907"/>
            <a:ext cx="10515600" cy="3633055"/>
          </a:xfrm>
        </p:spPr>
        <p:txBody>
          <a:bodyPr/>
          <a:lstStyle/>
          <a:p>
            <a:r>
              <a:rPr lang="en-US" dirty="0"/>
              <a:t>Identification of possible problem-solving approaches (methods) </a:t>
            </a:r>
            <a:r>
              <a:rPr lang="en-US" sz="1800" dirty="0"/>
              <a:t>: The various analytical and statistical techniques used in the project are: describe for checking the health of the dataset and </a:t>
            </a:r>
            <a:r>
              <a:rPr lang="en-US" sz="1800" dirty="0" err="1"/>
              <a:t>isnull</a:t>
            </a:r>
            <a:r>
              <a:rPr lang="en-US" sz="1800" dirty="0"/>
              <a:t>().sum() for checking the null values if any are present in the dataset or not and shape for checking the numbers of rows and columns dataset contains. For outliers here I have used </a:t>
            </a:r>
            <a:r>
              <a:rPr lang="en-US" sz="1800" dirty="0" err="1"/>
              <a:t>Z_score</a:t>
            </a:r>
            <a:r>
              <a:rPr lang="en-US" sz="1800" dirty="0"/>
              <a:t> for removing the outliers from the columns in the dataset. And feature selecting technique </a:t>
            </a:r>
            <a:r>
              <a:rPr lang="en-US" sz="1800" dirty="0" err="1"/>
              <a:t>SelectKBest</a:t>
            </a:r>
            <a:r>
              <a:rPr lang="en-US" sz="1800" dirty="0"/>
              <a:t> , </a:t>
            </a:r>
            <a:r>
              <a:rPr lang="en-US" sz="1800" dirty="0" err="1"/>
              <a:t>f_classif</a:t>
            </a:r>
            <a:r>
              <a:rPr lang="en-US" sz="1800" dirty="0"/>
              <a:t> as the number of columns as huge so I have picked top 10 best features from all the features</a:t>
            </a:r>
          </a:p>
        </p:txBody>
      </p:sp>
    </p:spTree>
    <p:extLst>
      <p:ext uri="{BB962C8B-B14F-4D97-AF65-F5344CB8AC3E}">
        <p14:creationId xmlns:p14="http://schemas.microsoft.com/office/powerpoint/2010/main" val="12651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565C-10FD-66B0-0AB5-E985889F7DA8}"/>
              </a:ext>
            </a:extLst>
          </p:cNvPr>
          <p:cNvSpPr>
            <a:spLocks noGrp="1"/>
          </p:cNvSpPr>
          <p:nvPr>
            <p:ph type="title"/>
          </p:nvPr>
        </p:nvSpPr>
        <p:spPr/>
        <p:txBody>
          <a:bodyPr>
            <a:normAutofit fontScale="90000"/>
          </a:bodyPr>
          <a:lstStyle/>
          <a:p>
            <a:r>
              <a:rPr lang="en-US" dirty="0"/>
              <a:t>Key Metrics for success in solving problem under consideration:</a:t>
            </a:r>
          </a:p>
        </p:txBody>
      </p:sp>
      <p:sp>
        <p:nvSpPr>
          <p:cNvPr id="3" name="Content Placeholder 2">
            <a:extLst>
              <a:ext uri="{FF2B5EF4-FFF2-40B4-BE49-F238E27FC236}">
                <a16:creationId xmlns:a16="http://schemas.microsoft.com/office/drawing/2014/main" id="{5C09D1CA-A8D4-04BF-4464-7E0445F3D438}"/>
              </a:ext>
            </a:extLst>
          </p:cNvPr>
          <p:cNvSpPr>
            <a:spLocks noGrp="1"/>
          </p:cNvSpPr>
          <p:nvPr>
            <p:ph idx="1"/>
          </p:nvPr>
        </p:nvSpPr>
        <p:spPr>
          <a:xfrm>
            <a:off x="838200" y="2579077"/>
            <a:ext cx="10515600" cy="3597886"/>
          </a:xfrm>
        </p:spPr>
        <p:txBody>
          <a:bodyPr/>
          <a:lstStyle/>
          <a:p>
            <a:pPr marL="0" indent="0">
              <a:buNone/>
            </a:pPr>
            <a:r>
              <a:rPr lang="en-US" dirty="0"/>
              <a:t> </a:t>
            </a:r>
            <a:r>
              <a:rPr lang="en-US" dirty="0" err="1"/>
              <a:t>Z_score</a:t>
            </a:r>
            <a:r>
              <a:rPr lang="en-US" dirty="0"/>
              <a:t> and Selecting features For outliers here I have used </a:t>
            </a:r>
            <a:r>
              <a:rPr lang="en-US" dirty="0" err="1"/>
              <a:t>Z_score</a:t>
            </a:r>
            <a:r>
              <a:rPr lang="en-US" dirty="0"/>
              <a:t> for removing the outliers from the columns in the dataset. And feature selecting technique </a:t>
            </a:r>
            <a:r>
              <a:rPr lang="en-US" dirty="0" err="1"/>
              <a:t>SelectKBest</a:t>
            </a:r>
            <a:r>
              <a:rPr lang="en-US" dirty="0"/>
              <a:t> , </a:t>
            </a:r>
            <a:r>
              <a:rPr lang="en-US" dirty="0" err="1"/>
              <a:t>f_classif</a:t>
            </a:r>
            <a:r>
              <a:rPr lang="en-US" dirty="0"/>
              <a:t> as the number of columns as huge so I have picked top 10 best features from all the features </a:t>
            </a:r>
          </a:p>
        </p:txBody>
      </p:sp>
    </p:spTree>
    <p:extLst>
      <p:ext uri="{BB962C8B-B14F-4D97-AF65-F5344CB8AC3E}">
        <p14:creationId xmlns:p14="http://schemas.microsoft.com/office/powerpoint/2010/main" val="143565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E12C-2BDD-4A3B-D701-C3E36D9BFBB6}"/>
              </a:ext>
            </a:extLst>
          </p:cNvPr>
          <p:cNvSpPr>
            <a:spLocks noGrp="1"/>
          </p:cNvSpPr>
          <p:nvPr>
            <p:ph type="title"/>
          </p:nvPr>
        </p:nvSpPr>
        <p:spPr/>
        <p:txBody>
          <a:bodyPr/>
          <a:lstStyle/>
          <a:p>
            <a:r>
              <a:rPr lang="en-US" dirty="0"/>
              <a:t>Visualizations </a:t>
            </a:r>
          </a:p>
        </p:txBody>
      </p:sp>
      <p:sp>
        <p:nvSpPr>
          <p:cNvPr id="3" name="Content Placeholder 2">
            <a:extLst>
              <a:ext uri="{FF2B5EF4-FFF2-40B4-BE49-F238E27FC236}">
                <a16:creationId xmlns:a16="http://schemas.microsoft.com/office/drawing/2014/main" id="{FD280842-5CA3-C642-AC02-81BED4BA82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9343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5AA9-BB9E-A0AA-2C3F-FF1ACDD8580D}"/>
              </a:ext>
            </a:extLst>
          </p:cNvPr>
          <p:cNvSpPr>
            <a:spLocks noGrp="1"/>
          </p:cNvSpPr>
          <p:nvPr>
            <p:ph type="title"/>
          </p:nvPr>
        </p:nvSpPr>
        <p:spPr>
          <a:xfrm>
            <a:off x="838200" y="164124"/>
            <a:ext cx="10515600" cy="844062"/>
          </a:xfrm>
        </p:spPr>
        <p:txBody>
          <a:bodyPr>
            <a:normAutofit/>
          </a:bodyPr>
          <a:lstStyle/>
          <a:p>
            <a:r>
              <a:rPr lang="en-US" sz="2000" dirty="0"/>
              <a:t>Here I have used </a:t>
            </a:r>
            <a:r>
              <a:rPr lang="en-US" sz="2000" dirty="0" err="1"/>
              <a:t>distplot</a:t>
            </a:r>
            <a:r>
              <a:rPr lang="en-US" sz="2000" dirty="0"/>
              <a:t> for checking the skewness in the data. </a:t>
            </a:r>
          </a:p>
        </p:txBody>
      </p:sp>
      <p:pic>
        <p:nvPicPr>
          <p:cNvPr id="2050" name="Picture 2">
            <a:extLst>
              <a:ext uri="{FF2B5EF4-FFF2-40B4-BE49-F238E27FC236}">
                <a16:creationId xmlns:a16="http://schemas.microsoft.com/office/drawing/2014/main" id="{BFFB37AF-D139-BAD0-7044-DEFE420AF4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215" y="1113692"/>
            <a:ext cx="10685585" cy="558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881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TotalTime>
  <Words>941</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Micro-Credit Defaulter Model</vt:lpstr>
      <vt:lpstr>ACKNOWLEDGMENT</vt:lpstr>
      <vt:lpstr>INTRODUCTION</vt:lpstr>
      <vt:lpstr>Analytical Problem Framing</vt:lpstr>
      <vt:lpstr>Data Preprocessing Done</vt:lpstr>
      <vt:lpstr>Model/s Development and Evaluation</vt:lpstr>
      <vt:lpstr>Key Metrics for success in solving problem under consideration:</vt:lpstr>
      <vt:lpstr>Visualizations </vt:lpstr>
      <vt:lpstr>Here I have used distplot for checking the skewness in the data. </vt:lpstr>
      <vt:lpstr>Here I have used boxplot for checking the outliers present in the data</vt:lpstr>
      <vt:lpstr>These graphs are after applying the techniques to remove shewness and outliers from the data of top 10 selected features</vt:lpstr>
      <vt:lpstr>This curve contain the score of all the model I have used and these are the scores Random Forest Classifier model is fit best </vt:lpstr>
      <vt:lpstr>Interpretation of the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Gagandeep Singh</dc:creator>
  <cp:lastModifiedBy>Gagandeep Singh</cp:lastModifiedBy>
  <cp:revision>2</cp:revision>
  <dcterms:created xsi:type="dcterms:W3CDTF">2022-09-13T13:34:48Z</dcterms:created>
  <dcterms:modified xsi:type="dcterms:W3CDTF">2022-09-13T13:54:44Z</dcterms:modified>
</cp:coreProperties>
</file>