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5" r:id="rId8"/>
    <p:sldId id="263" r:id="rId9"/>
    <p:sldId id="264"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548831-AC4E-4A7B-80B6-9BB0E10F6D5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337669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48831-AC4E-4A7B-80B6-9BB0E10F6D5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154565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48831-AC4E-4A7B-80B6-9BB0E10F6D5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2FB1-051C-4491-AD38-345479FB5AF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3233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548831-AC4E-4A7B-80B6-9BB0E10F6D5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2141310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548831-AC4E-4A7B-80B6-9BB0E10F6D5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2FB1-051C-4491-AD38-345479FB5AF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019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548831-AC4E-4A7B-80B6-9BB0E10F6D5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779207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48831-AC4E-4A7B-80B6-9BB0E10F6D5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47346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48831-AC4E-4A7B-80B6-9BB0E10F6D5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68601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48831-AC4E-4A7B-80B6-9BB0E10F6D5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305043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48831-AC4E-4A7B-80B6-9BB0E10F6D5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378510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548831-AC4E-4A7B-80B6-9BB0E10F6D5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282197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548831-AC4E-4A7B-80B6-9BB0E10F6D5D}"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294437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548831-AC4E-4A7B-80B6-9BB0E10F6D5D}"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398180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48831-AC4E-4A7B-80B6-9BB0E10F6D5D}"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416732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48831-AC4E-4A7B-80B6-9BB0E10F6D5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83899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48831-AC4E-4A7B-80B6-9BB0E10F6D5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2FB1-051C-4491-AD38-345479FB5AF2}" type="slidenum">
              <a:rPr lang="en-US" smtClean="0"/>
              <a:t>‹#›</a:t>
            </a:fld>
            <a:endParaRPr lang="en-US"/>
          </a:p>
        </p:txBody>
      </p:sp>
    </p:spTree>
    <p:extLst>
      <p:ext uri="{BB962C8B-B14F-4D97-AF65-F5344CB8AC3E}">
        <p14:creationId xmlns:p14="http://schemas.microsoft.com/office/powerpoint/2010/main" val="387101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548831-AC4E-4A7B-80B6-9BB0E10F6D5D}" type="datetimeFigureOut">
              <a:rPr lang="en-US" smtClean="0"/>
              <a:t>10/27/2022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002FB1-051C-4491-AD38-345479FB5AF2}" type="slidenum">
              <a:rPr lang="en-US" smtClean="0"/>
              <a:t>‹#›</a:t>
            </a:fld>
            <a:endParaRPr lang="en-US"/>
          </a:p>
        </p:txBody>
      </p:sp>
    </p:spTree>
    <p:extLst>
      <p:ext uri="{BB962C8B-B14F-4D97-AF65-F5344CB8AC3E}">
        <p14:creationId xmlns:p14="http://schemas.microsoft.com/office/powerpoint/2010/main" val="325393869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92A9-3D57-70A4-53A3-DC303AA6AA94}"/>
              </a:ext>
            </a:extLst>
          </p:cNvPr>
          <p:cNvSpPr>
            <a:spLocks noGrp="1"/>
          </p:cNvSpPr>
          <p:nvPr>
            <p:ph type="ctrTitle"/>
          </p:nvPr>
        </p:nvSpPr>
        <p:spPr>
          <a:xfrm>
            <a:off x="1524000" y="1122363"/>
            <a:ext cx="9144000" cy="1045104"/>
          </a:xfrm>
        </p:spPr>
        <p:txBody>
          <a:bodyPr/>
          <a:lstStyle/>
          <a:p>
            <a:r>
              <a:rPr lang="en-US" dirty="0"/>
              <a:t>FLIGHT PRICE PREDICTION</a:t>
            </a:r>
          </a:p>
        </p:txBody>
      </p:sp>
      <p:sp>
        <p:nvSpPr>
          <p:cNvPr id="3" name="Subtitle 2">
            <a:extLst>
              <a:ext uri="{FF2B5EF4-FFF2-40B4-BE49-F238E27FC236}">
                <a16:creationId xmlns:a16="http://schemas.microsoft.com/office/drawing/2014/main" id="{17119DCE-1821-34E3-53AD-A3731BF7828C}"/>
              </a:ext>
            </a:extLst>
          </p:cNvPr>
          <p:cNvSpPr>
            <a:spLocks noGrp="1"/>
          </p:cNvSpPr>
          <p:nvPr>
            <p:ph type="subTitle" idx="1"/>
          </p:nvPr>
        </p:nvSpPr>
        <p:spPr>
          <a:xfrm>
            <a:off x="1524000" y="4690534"/>
            <a:ext cx="9144000" cy="567266"/>
          </a:xfrm>
        </p:spPr>
        <p:txBody>
          <a:bodyPr/>
          <a:lstStyle/>
          <a:p>
            <a:r>
              <a:rPr lang="en-US" dirty="0"/>
              <a:t>Submitted by: </a:t>
            </a:r>
            <a:r>
              <a:rPr lang="en-US" dirty="0" err="1"/>
              <a:t>Harneet</a:t>
            </a:r>
            <a:r>
              <a:rPr lang="en-US" dirty="0"/>
              <a:t> Kaur </a:t>
            </a:r>
            <a:r>
              <a:rPr lang="en-US" dirty="0" err="1"/>
              <a:t>rehsi</a:t>
            </a:r>
            <a:endParaRPr lang="en-US" dirty="0"/>
          </a:p>
        </p:txBody>
      </p:sp>
    </p:spTree>
    <p:extLst>
      <p:ext uri="{BB962C8B-B14F-4D97-AF65-F5344CB8AC3E}">
        <p14:creationId xmlns:p14="http://schemas.microsoft.com/office/powerpoint/2010/main" val="58725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DC79-AB78-3C5E-0976-2E07E7CB5BC5}"/>
              </a:ext>
            </a:extLst>
          </p:cNvPr>
          <p:cNvSpPr>
            <a:spLocks noGrp="1"/>
          </p:cNvSpPr>
          <p:nvPr>
            <p:ph type="title"/>
          </p:nvPr>
        </p:nvSpPr>
        <p:spPr>
          <a:xfrm>
            <a:off x="1859148" y="158045"/>
            <a:ext cx="8911687" cy="1162755"/>
          </a:xfrm>
        </p:spPr>
        <p:txBody>
          <a:bodyPr>
            <a:normAutofit fontScale="90000"/>
          </a:bodyPr>
          <a:lstStyle/>
          <a:p>
            <a:r>
              <a:rPr lang="en-US" dirty="0" err="1"/>
              <a:t>Distplot</a:t>
            </a:r>
            <a:r>
              <a:rPr lang="en-US" dirty="0"/>
              <a:t> is used to check if the data is Skewed or not</a:t>
            </a:r>
          </a:p>
        </p:txBody>
      </p:sp>
      <p:pic>
        <p:nvPicPr>
          <p:cNvPr id="4098" name="Picture 2">
            <a:extLst>
              <a:ext uri="{FF2B5EF4-FFF2-40B4-BE49-F238E27FC236}">
                <a16:creationId xmlns:a16="http://schemas.microsoft.com/office/drawing/2014/main" id="{48C8559C-C63F-84A9-D3A5-4983B88C39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133" y="2208505"/>
            <a:ext cx="10515600" cy="433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2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1634-E05C-D81A-06EE-1E40D65A7872}"/>
              </a:ext>
            </a:extLst>
          </p:cNvPr>
          <p:cNvSpPr>
            <a:spLocks noGrp="1"/>
          </p:cNvSpPr>
          <p:nvPr>
            <p:ph type="title"/>
          </p:nvPr>
        </p:nvSpPr>
        <p:spPr/>
        <p:txBody>
          <a:bodyPr/>
          <a:lstStyle/>
          <a:p>
            <a:r>
              <a:rPr lang="en-US" dirty="0"/>
              <a:t>Interpretation of the Results</a:t>
            </a:r>
          </a:p>
        </p:txBody>
      </p:sp>
      <p:sp>
        <p:nvSpPr>
          <p:cNvPr id="3" name="Content Placeholder 2">
            <a:extLst>
              <a:ext uri="{FF2B5EF4-FFF2-40B4-BE49-F238E27FC236}">
                <a16:creationId xmlns:a16="http://schemas.microsoft.com/office/drawing/2014/main" id="{CCE31B40-3899-1AD9-A82F-5DBA0145D733}"/>
              </a:ext>
            </a:extLst>
          </p:cNvPr>
          <p:cNvSpPr>
            <a:spLocks noGrp="1"/>
          </p:cNvSpPr>
          <p:nvPr>
            <p:ph idx="1"/>
          </p:nvPr>
        </p:nvSpPr>
        <p:spPr>
          <a:xfrm>
            <a:off x="623711" y="1690688"/>
            <a:ext cx="10515600" cy="4351338"/>
          </a:xfrm>
        </p:spPr>
        <p:txBody>
          <a:bodyPr>
            <a:normAutofit/>
          </a:bodyPr>
          <a:lstStyle/>
          <a:p>
            <a:r>
              <a:rPr lang="en-US" dirty="0"/>
              <a:t>After visualizing the data I have concluded that most of the flights took 1 stop. There are different types of Airlines. And Boxplot makes us understand the relationship between Airlines and price respectively. </a:t>
            </a:r>
            <a:r>
              <a:rPr lang="en-US" dirty="0" err="1"/>
              <a:t>Distplot</a:t>
            </a:r>
            <a:r>
              <a:rPr lang="en-US" dirty="0"/>
              <a:t> tell us that our data is not Skewed. After using preprocessing methods to convert the data or encode the data and scale the data so that our machine learning model will understand the data properly. I have tried different machine learning models the score are a little different in all the models.</a:t>
            </a:r>
          </a:p>
          <a:p>
            <a:r>
              <a:rPr lang="en-US" dirty="0"/>
              <a:t> Logistic Regression model: 99% score value </a:t>
            </a:r>
          </a:p>
          <a:p>
            <a:r>
              <a:rPr lang="en-US" dirty="0"/>
              <a:t>Random Forest Regression model: 99% score value </a:t>
            </a:r>
          </a:p>
          <a:p>
            <a:r>
              <a:rPr lang="en-US" dirty="0"/>
              <a:t>Decision Tree Regression model: 100% score value </a:t>
            </a:r>
          </a:p>
          <a:p>
            <a:r>
              <a:rPr lang="en-US" dirty="0"/>
              <a:t>K Neighbors Regression model: 100% score value</a:t>
            </a:r>
          </a:p>
        </p:txBody>
      </p:sp>
    </p:spTree>
    <p:extLst>
      <p:ext uri="{BB962C8B-B14F-4D97-AF65-F5344CB8AC3E}">
        <p14:creationId xmlns:p14="http://schemas.microsoft.com/office/powerpoint/2010/main" val="417411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696C-A41A-4E9E-AE3E-9956099C783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508862-D37D-1340-1286-DAA825DC249F}"/>
              </a:ext>
            </a:extLst>
          </p:cNvPr>
          <p:cNvSpPr>
            <a:spLocks noGrp="1"/>
          </p:cNvSpPr>
          <p:nvPr>
            <p:ph idx="1"/>
          </p:nvPr>
        </p:nvSpPr>
        <p:spPr/>
        <p:txBody>
          <a:bodyPr/>
          <a:lstStyle/>
          <a:p>
            <a:r>
              <a:rPr lang="en-US" sz="2400" dirty="0"/>
              <a:t>Key Findings and Conclusions of the Study: </a:t>
            </a:r>
            <a:r>
              <a:rPr lang="en-US" dirty="0"/>
              <a:t>After visualizing the data I have concluded that most of the flights took 1 stop. There are different types of Airlines. And Boxplot makes us understand the relationship between Airlines and price respectively. </a:t>
            </a:r>
            <a:r>
              <a:rPr lang="en-US" dirty="0" err="1"/>
              <a:t>Distplot</a:t>
            </a:r>
            <a:r>
              <a:rPr lang="en-US" dirty="0"/>
              <a:t> </a:t>
            </a:r>
            <a:r>
              <a:rPr lang="en-US" dirty="0" err="1"/>
              <a:t>tellu</a:t>
            </a:r>
            <a:r>
              <a:rPr lang="en-US" dirty="0"/>
              <a:t> that our data is not Skewed. After using preprocessing methods to convert the data or encode the data and scale the data so that our machine learning model will understand the data properly. The model that I have built give “100” score. I have tried different machine learning models the accuracy rate is a little different in all the models</a:t>
            </a:r>
          </a:p>
        </p:txBody>
      </p:sp>
    </p:spTree>
    <p:extLst>
      <p:ext uri="{BB962C8B-B14F-4D97-AF65-F5344CB8AC3E}">
        <p14:creationId xmlns:p14="http://schemas.microsoft.com/office/powerpoint/2010/main" val="425944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A07B-B64C-4C71-099C-B53A67989907}"/>
              </a:ext>
            </a:extLst>
          </p:cNvPr>
          <p:cNvSpPr>
            <a:spLocks noGrp="1"/>
          </p:cNvSpPr>
          <p:nvPr>
            <p:ph type="title"/>
          </p:nvPr>
        </p:nvSpPr>
        <p:spPr>
          <a:xfrm>
            <a:off x="1960748" y="40592"/>
            <a:ext cx="8911687" cy="1280890"/>
          </a:xfrm>
        </p:spPr>
        <p:txBody>
          <a:bodyPr/>
          <a:lstStyle/>
          <a:p>
            <a:r>
              <a:rPr lang="en-US" dirty="0"/>
              <a:t>Learning Outcomes of the Study in respect of Data Science</a:t>
            </a:r>
          </a:p>
        </p:txBody>
      </p:sp>
      <p:sp>
        <p:nvSpPr>
          <p:cNvPr id="3" name="Content Placeholder 2">
            <a:extLst>
              <a:ext uri="{FF2B5EF4-FFF2-40B4-BE49-F238E27FC236}">
                <a16:creationId xmlns:a16="http://schemas.microsoft.com/office/drawing/2014/main" id="{3B481F58-E72C-0799-81BC-756A0408B49A}"/>
              </a:ext>
            </a:extLst>
          </p:cNvPr>
          <p:cNvSpPr>
            <a:spLocks noGrp="1"/>
          </p:cNvSpPr>
          <p:nvPr>
            <p:ph idx="1"/>
          </p:nvPr>
        </p:nvSpPr>
        <p:spPr>
          <a:xfrm>
            <a:off x="1478844" y="1690688"/>
            <a:ext cx="9874956" cy="4732690"/>
          </a:xfrm>
        </p:spPr>
        <p:txBody>
          <a:bodyPr>
            <a:normAutofit fontScale="85000" lnSpcReduction="10000"/>
          </a:bodyPr>
          <a:lstStyle/>
          <a:p>
            <a:r>
              <a:rPr lang="en-US" sz="1800" dirty="0"/>
              <a:t>Data contains some time-based columns (Departure time, Arrival time, and Flight duration ) with the help of </a:t>
            </a:r>
            <a:r>
              <a:rPr lang="en-US" sz="1800" dirty="0" err="1"/>
              <a:t>DateTime</a:t>
            </a:r>
            <a:r>
              <a:rPr lang="en-US" sz="1800" dirty="0"/>
              <a:t> I have separated minutes and hours separately in different columns. To clean the data I have used the </a:t>
            </a:r>
            <a:r>
              <a:rPr lang="en-US" sz="1800" dirty="0" err="1"/>
              <a:t>fillna</a:t>
            </a:r>
            <a:r>
              <a:rPr lang="en-US" sz="1800" dirty="0"/>
              <a:t> method to fill nan values with mean. To fill </a:t>
            </a:r>
            <a:r>
              <a:rPr lang="en-US" sz="1800" dirty="0" err="1"/>
              <a:t>NaN</a:t>
            </a:r>
            <a:r>
              <a:rPr lang="en-US" sz="1800" dirty="0"/>
              <a:t> values present in the particular dataset. Data also contain columns with object-type data which we need to convert into numerical or encode them. So that our machine learning model understands them because the machine learning model understands only numeric type data. I have changed some columns’ data types into integers as well. with the help of replace method, I have replaced Currency symbols and commas present in the price column. and used a Label Encoder to encode all the categorical or object </a:t>
            </a:r>
            <a:r>
              <a:rPr lang="en-US" sz="1800" dirty="0" err="1"/>
              <a:t>datain</a:t>
            </a:r>
            <a:r>
              <a:rPr lang="en-US" sz="1800" dirty="0"/>
              <a:t> Airline column into some label so that our machine learning model will understand the information present. After visualizing the data I have concluded that most of the flights took 1 stop. There are different types of Airlines. And Boxplot makes us understand the relationship between Airlines and price respectively. </a:t>
            </a:r>
            <a:r>
              <a:rPr lang="en-US" sz="1800" dirty="0" err="1"/>
              <a:t>Distplot</a:t>
            </a:r>
            <a:r>
              <a:rPr lang="en-US" sz="1800" dirty="0"/>
              <a:t> tell us that our data is not Skewed. After using preprocessing methods to convert the data or encode the data and scale the data so that our machine learning model will understand the data properly. I have tried different machine learning models the accuracy rate is a little different in all the models.</a:t>
            </a:r>
          </a:p>
          <a:p>
            <a:r>
              <a:rPr lang="en-US" sz="1800" dirty="0"/>
              <a:t> Logistic Regression model: 99% score value </a:t>
            </a:r>
          </a:p>
          <a:p>
            <a:r>
              <a:rPr lang="en-US" sz="1800" dirty="0"/>
              <a:t>Random Forest Regression model: 99% score value </a:t>
            </a:r>
          </a:p>
          <a:p>
            <a:r>
              <a:rPr lang="en-US" sz="1800" dirty="0"/>
              <a:t>Decision Tree Regression model: 100% score value </a:t>
            </a:r>
          </a:p>
          <a:p>
            <a:r>
              <a:rPr lang="en-US" sz="1800" dirty="0"/>
              <a:t>K Neighbors Regression model: 100% score value</a:t>
            </a:r>
          </a:p>
          <a:p>
            <a:endParaRPr lang="en-US" sz="1800" dirty="0"/>
          </a:p>
        </p:txBody>
      </p:sp>
    </p:spTree>
    <p:extLst>
      <p:ext uri="{BB962C8B-B14F-4D97-AF65-F5344CB8AC3E}">
        <p14:creationId xmlns:p14="http://schemas.microsoft.com/office/powerpoint/2010/main" val="104272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1421-7009-E9E5-E8F9-EB70C391A4DC}"/>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7E98F6E2-1B40-5E5A-33C8-AE14D5EA4E31}"/>
              </a:ext>
            </a:extLst>
          </p:cNvPr>
          <p:cNvSpPr>
            <a:spLocks noGrp="1"/>
          </p:cNvSpPr>
          <p:nvPr>
            <p:ph idx="1"/>
          </p:nvPr>
        </p:nvSpPr>
        <p:spPr/>
        <p:txBody>
          <a:bodyPr/>
          <a:lstStyle/>
          <a:p>
            <a:r>
              <a:rPr lang="en-US" dirty="0"/>
              <a:t>I want to thank my SME </a:t>
            </a:r>
            <a:r>
              <a:rPr lang="en-US" dirty="0" err="1"/>
              <a:t>Khusboo</a:t>
            </a:r>
            <a:r>
              <a:rPr lang="en-US" dirty="0"/>
              <a:t> Garg and Flip Robo Techniques to express our sincere thanks to the following people, without whom we would not have been able to complete this project. I have scrapped the data from google flights which is an online flight booking website where u will find out all the necessary details regarding flights</a:t>
            </a:r>
          </a:p>
        </p:txBody>
      </p:sp>
    </p:spTree>
    <p:extLst>
      <p:ext uri="{BB962C8B-B14F-4D97-AF65-F5344CB8AC3E}">
        <p14:creationId xmlns:p14="http://schemas.microsoft.com/office/powerpoint/2010/main" val="309708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2745-E243-7E1F-C520-480A424E3CDC}"/>
              </a:ext>
            </a:extLst>
          </p:cNvPr>
          <p:cNvSpPr>
            <a:spLocks noGrp="1"/>
          </p:cNvSpPr>
          <p:nvPr>
            <p:ph type="title"/>
          </p:nvPr>
        </p:nvSpPr>
        <p:spPr>
          <a:xfrm>
            <a:off x="838200" y="112890"/>
            <a:ext cx="10515600" cy="993422"/>
          </a:xfrm>
        </p:spPr>
        <p:txBody>
          <a:bodyPr/>
          <a:lstStyle/>
          <a:p>
            <a:r>
              <a:rPr lang="en-US" dirty="0"/>
              <a:t>INTRODUCTION </a:t>
            </a:r>
          </a:p>
        </p:txBody>
      </p:sp>
      <p:sp>
        <p:nvSpPr>
          <p:cNvPr id="3" name="Content Placeholder 2">
            <a:extLst>
              <a:ext uri="{FF2B5EF4-FFF2-40B4-BE49-F238E27FC236}">
                <a16:creationId xmlns:a16="http://schemas.microsoft.com/office/drawing/2014/main" id="{D5F0B19E-A950-2A36-A1EB-FDE72E41FBD0}"/>
              </a:ext>
            </a:extLst>
          </p:cNvPr>
          <p:cNvSpPr>
            <a:spLocks noGrp="1"/>
          </p:cNvSpPr>
          <p:nvPr>
            <p:ph idx="1"/>
          </p:nvPr>
        </p:nvSpPr>
        <p:spPr>
          <a:xfrm>
            <a:off x="838200" y="1467556"/>
            <a:ext cx="10515600" cy="4709407"/>
          </a:xfrm>
        </p:spPr>
        <p:txBody>
          <a:bodyPr>
            <a:normAutofit fontScale="77500" lnSpcReduction="20000"/>
          </a:bodyPr>
          <a:lstStyle/>
          <a:p>
            <a:pPr marL="0" indent="0">
              <a:buNone/>
            </a:pPr>
            <a:r>
              <a:rPr lang="en-US" dirty="0"/>
              <a:t>• </a:t>
            </a:r>
            <a:r>
              <a:rPr lang="en-US" sz="2800" dirty="0"/>
              <a:t>Business Problem Framing</a:t>
            </a:r>
            <a:r>
              <a:rPr lang="en-US" sz="2100" dirty="0"/>
              <a:t>: Anyone who has booked a flight ticket knows how unexpectedly the prices vary. The cheapest available ticket on a given flight gets more and less expensive over time. And a model to predict the fares of flights.</a:t>
            </a:r>
          </a:p>
          <a:p>
            <a:pPr marL="0" indent="0">
              <a:buNone/>
            </a:pPr>
            <a:r>
              <a:rPr lang="en-US" dirty="0"/>
              <a:t> </a:t>
            </a:r>
          </a:p>
          <a:p>
            <a:pPr marL="0" indent="0">
              <a:buNone/>
            </a:pPr>
            <a:r>
              <a:rPr lang="en-US" sz="2800" dirty="0"/>
              <a:t>• Review of Literature</a:t>
            </a:r>
            <a:r>
              <a:rPr lang="en-US" dirty="0"/>
              <a:t>: </a:t>
            </a:r>
            <a:r>
              <a:rPr lang="en-US" sz="2300" dirty="0"/>
              <a:t>In this project, we need to scrap flight-related information </a:t>
            </a:r>
            <a:r>
              <a:rPr lang="en-US" sz="2300" dirty="0" err="1"/>
              <a:t>i.e</a:t>
            </a:r>
            <a:r>
              <a:rPr lang="en-US" sz="2300" dirty="0"/>
              <a:t> airline name, date of journey, source, destination, route, departure time, arrival time, duration, total stops, and the target variable price, etc. information. From online websites. There are several websites available regarding flight booking </a:t>
            </a:r>
            <a:r>
              <a:rPr lang="en-US" sz="2300" dirty="0" err="1"/>
              <a:t>etc</a:t>
            </a:r>
            <a:r>
              <a:rPr lang="en-US" sz="2300" dirty="0"/>
              <a:t> (yatra.com, skyscanner.com, official websites of airlines, </a:t>
            </a:r>
            <a:r>
              <a:rPr lang="en-US" sz="2300" dirty="0" err="1"/>
              <a:t>etc</a:t>
            </a:r>
            <a:r>
              <a:rPr lang="en-US" sz="2300" dirty="0"/>
              <a:t>). many more. I have scrapped data using one of the Data scraping technique: Selenium. I have scrapped my entire data from the online website name Google Flights </a:t>
            </a:r>
          </a:p>
          <a:p>
            <a:pPr marL="0" indent="0">
              <a:buNone/>
            </a:pPr>
            <a:endParaRPr lang="en-US" dirty="0"/>
          </a:p>
          <a:p>
            <a:pPr marL="0" indent="0">
              <a:buNone/>
            </a:pPr>
            <a:r>
              <a:rPr lang="en-US" sz="3100" dirty="0"/>
              <a:t>• Motivation for the Problem Undertaken</a:t>
            </a:r>
            <a:r>
              <a:rPr lang="en-US" dirty="0"/>
              <a:t>: </a:t>
            </a:r>
            <a:r>
              <a:rPr lang="en-US" sz="2100" dirty="0"/>
              <a:t>objective behind making this project is to book a flight ticket knowing how unexpectedly the prices vary. The cheapest available ticket on a given flight gets more and less expensive over time. And a model to predict the fares of flights. This model will then be used to understand how exactly the price varies with the variables. The flight price rise according to some situations as well. </a:t>
            </a:r>
          </a:p>
        </p:txBody>
      </p:sp>
    </p:spTree>
    <p:extLst>
      <p:ext uri="{BB962C8B-B14F-4D97-AF65-F5344CB8AC3E}">
        <p14:creationId xmlns:p14="http://schemas.microsoft.com/office/powerpoint/2010/main" val="117501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537F-51AF-FE9A-F4E5-4B5E00FBAE49}"/>
              </a:ext>
            </a:extLst>
          </p:cNvPr>
          <p:cNvSpPr>
            <a:spLocks noGrp="1"/>
          </p:cNvSpPr>
          <p:nvPr>
            <p:ph type="title"/>
          </p:nvPr>
        </p:nvSpPr>
        <p:spPr/>
        <p:txBody>
          <a:bodyPr/>
          <a:lstStyle/>
          <a:p>
            <a:r>
              <a:rPr lang="en-US" dirty="0"/>
              <a:t>Analytical Problem Framing</a:t>
            </a:r>
          </a:p>
        </p:txBody>
      </p:sp>
      <p:sp>
        <p:nvSpPr>
          <p:cNvPr id="3" name="Content Placeholder 2">
            <a:extLst>
              <a:ext uri="{FF2B5EF4-FFF2-40B4-BE49-F238E27FC236}">
                <a16:creationId xmlns:a16="http://schemas.microsoft.com/office/drawing/2014/main" id="{B92D1B4E-B46F-55AC-84A4-6BDC55F924BD}"/>
              </a:ext>
            </a:extLst>
          </p:cNvPr>
          <p:cNvSpPr>
            <a:spLocks noGrp="1"/>
          </p:cNvSpPr>
          <p:nvPr>
            <p:ph idx="1"/>
          </p:nvPr>
        </p:nvSpPr>
        <p:spPr>
          <a:xfrm>
            <a:off x="623711" y="2009422"/>
            <a:ext cx="10515600" cy="4267730"/>
          </a:xfrm>
        </p:spPr>
        <p:txBody>
          <a:bodyPr>
            <a:normAutofit/>
          </a:bodyPr>
          <a:lstStyle/>
          <a:p>
            <a:pPr marL="0" indent="0">
              <a:buNone/>
            </a:pPr>
            <a:r>
              <a:rPr lang="en-US" dirty="0"/>
              <a:t>• </a:t>
            </a:r>
            <a:r>
              <a:rPr lang="en-US" sz="2400" dirty="0"/>
              <a:t>Mathematical/ Analytical Modeling of the Problem</a:t>
            </a:r>
            <a:r>
              <a:rPr lang="en-US" dirty="0"/>
              <a:t>: In this project, the dataset contains several rows and columns containing all the necessary information. I have used replace method to replace nan values with some meaningful data. Splits the hours and minutes time of departure and arrival and duration accordingly. In The dataset </a:t>
            </a:r>
            <a:r>
              <a:rPr lang="en-US" dirty="0" err="1"/>
              <a:t>i</a:t>
            </a:r>
            <a:r>
              <a:rPr lang="en-US" dirty="0"/>
              <a:t> have used several statistical and exploratory data visualization for better understanding and model building for predictions</a:t>
            </a:r>
          </a:p>
          <a:p>
            <a:endParaRPr lang="en-US" sz="2000" dirty="0"/>
          </a:p>
          <a:p>
            <a:pPr marL="0" indent="0">
              <a:buNone/>
            </a:pPr>
            <a:r>
              <a:rPr lang="en-US" dirty="0"/>
              <a:t>•</a:t>
            </a:r>
            <a:r>
              <a:rPr lang="en-US" sz="3200" dirty="0"/>
              <a:t>Data Sources and their formats: </a:t>
            </a:r>
            <a:r>
              <a:rPr lang="en-US" sz="1800" dirty="0"/>
              <a:t>The data contain 1720 rows and 8 columns respectively. containing all the necessary details. Data is scrapped or originated from Google Flights which is an online flight booking website and all the necessary details regarding flights</a:t>
            </a:r>
          </a:p>
          <a:p>
            <a:pPr marL="0" indent="0">
              <a:buNone/>
            </a:pPr>
            <a:endParaRPr lang="en-US" sz="1800" dirty="0"/>
          </a:p>
        </p:txBody>
      </p:sp>
    </p:spTree>
    <p:extLst>
      <p:ext uri="{BB962C8B-B14F-4D97-AF65-F5344CB8AC3E}">
        <p14:creationId xmlns:p14="http://schemas.microsoft.com/office/powerpoint/2010/main" val="2823461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C9A8-EFDE-B3FA-5294-12C93CEB2244}"/>
              </a:ext>
            </a:extLst>
          </p:cNvPr>
          <p:cNvSpPr>
            <a:spLocks noGrp="1"/>
          </p:cNvSpPr>
          <p:nvPr>
            <p:ph type="title"/>
          </p:nvPr>
        </p:nvSpPr>
        <p:spPr/>
        <p:txBody>
          <a:bodyPr/>
          <a:lstStyle/>
          <a:p>
            <a:r>
              <a:rPr lang="en-US" sz="4400" dirty="0"/>
              <a:t>Data Preprocessing Done</a:t>
            </a:r>
            <a:endParaRPr lang="en-US" dirty="0"/>
          </a:p>
        </p:txBody>
      </p:sp>
      <p:sp>
        <p:nvSpPr>
          <p:cNvPr id="3" name="Content Placeholder 2">
            <a:extLst>
              <a:ext uri="{FF2B5EF4-FFF2-40B4-BE49-F238E27FC236}">
                <a16:creationId xmlns:a16="http://schemas.microsoft.com/office/drawing/2014/main" id="{F3821CBA-A4A5-BCD4-BC46-48242B94D588}"/>
              </a:ext>
            </a:extLst>
          </p:cNvPr>
          <p:cNvSpPr>
            <a:spLocks noGrp="1"/>
          </p:cNvSpPr>
          <p:nvPr>
            <p:ph idx="1"/>
          </p:nvPr>
        </p:nvSpPr>
        <p:spPr/>
        <p:txBody>
          <a:bodyPr>
            <a:normAutofit/>
          </a:bodyPr>
          <a:lstStyle/>
          <a:p>
            <a:pPr marL="0" indent="0">
              <a:buNone/>
            </a:pPr>
            <a:r>
              <a:rPr lang="en-US" sz="1800" dirty="0"/>
              <a:t> Data contains some time based columns (Departure time, Arrival time, and Flight duration ) with the help of </a:t>
            </a:r>
            <a:r>
              <a:rPr lang="en-US" sz="1800" dirty="0" err="1"/>
              <a:t>DateTime</a:t>
            </a:r>
            <a:r>
              <a:rPr lang="en-US" sz="1800" dirty="0"/>
              <a:t> I have separated minutes and hours separately in different columns. To clean the data I have used the </a:t>
            </a:r>
            <a:r>
              <a:rPr lang="en-US" sz="1800" dirty="0" err="1"/>
              <a:t>fillna</a:t>
            </a:r>
            <a:r>
              <a:rPr lang="en-US" sz="1800" dirty="0"/>
              <a:t> method to fill nan values with mean. To fill </a:t>
            </a:r>
            <a:r>
              <a:rPr lang="en-US" sz="1800" dirty="0" err="1"/>
              <a:t>NaN</a:t>
            </a:r>
            <a:r>
              <a:rPr lang="en-US" sz="1800" dirty="0"/>
              <a:t> values present in the particular dataset. Data also contain columns with object-type data which we need to convert into numerical or encode them. So that our machine learning model understands them because the machine learning model understands only numeric type data. I have changed some columns’ data types into integers as well. with the help of replace method, I have replaced Currency symbols and commas present in the price column. and also used a Label Encoder to encode all the categorical or object data present in Airlines column into some label so that our machine learning model will understand the information present.</a:t>
            </a:r>
          </a:p>
        </p:txBody>
      </p:sp>
    </p:spTree>
    <p:extLst>
      <p:ext uri="{BB962C8B-B14F-4D97-AF65-F5344CB8AC3E}">
        <p14:creationId xmlns:p14="http://schemas.microsoft.com/office/powerpoint/2010/main" val="193534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0964-1182-2094-CF3E-AC0EB458DD1F}"/>
              </a:ext>
            </a:extLst>
          </p:cNvPr>
          <p:cNvSpPr>
            <a:spLocks noGrp="1"/>
          </p:cNvSpPr>
          <p:nvPr>
            <p:ph type="title"/>
          </p:nvPr>
        </p:nvSpPr>
        <p:spPr/>
        <p:txBody>
          <a:bodyPr/>
          <a:lstStyle/>
          <a:p>
            <a:r>
              <a:rPr lang="en-US" dirty="0"/>
              <a:t>Visualizations</a:t>
            </a:r>
          </a:p>
        </p:txBody>
      </p:sp>
    </p:spTree>
    <p:extLst>
      <p:ext uri="{BB962C8B-B14F-4D97-AF65-F5344CB8AC3E}">
        <p14:creationId xmlns:p14="http://schemas.microsoft.com/office/powerpoint/2010/main" val="32978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AF1B-72AB-FBB2-D62A-A423395B749D}"/>
              </a:ext>
            </a:extLst>
          </p:cNvPr>
          <p:cNvSpPr>
            <a:spLocks noGrp="1"/>
          </p:cNvSpPr>
          <p:nvPr>
            <p:ph type="title"/>
          </p:nvPr>
        </p:nvSpPr>
        <p:spPr>
          <a:xfrm>
            <a:off x="1836569" y="127399"/>
            <a:ext cx="8911687" cy="1280890"/>
          </a:xfrm>
        </p:spPr>
        <p:txBody>
          <a:bodyPr/>
          <a:lstStyle/>
          <a:p>
            <a:r>
              <a:rPr lang="en-US" dirty="0" err="1"/>
              <a:t>Countplot</a:t>
            </a:r>
            <a:r>
              <a:rPr lang="en-US" dirty="0"/>
              <a:t> showing the number of stops</a:t>
            </a:r>
          </a:p>
        </p:txBody>
      </p:sp>
      <p:pic>
        <p:nvPicPr>
          <p:cNvPr id="1026" name="Picture 2">
            <a:extLst>
              <a:ext uri="{FF2B5EF4-FFF2-40B4-BE49-F238E27FC236}">
                <a16:creationId xmlns:a16="http://schemas.microsoft.com/office/drawing/2014/main" id="{4C44F45A-93F5-97B5-DCC9-4E2655A7E8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1" y="2053638"/>
            <a:ext cx="6920089" cy="467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47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A3AF-7F4F-CB9A-1088-1CA49C2E6D69}"/>
              </a:ext>
            </a:extLst>
          </p:cNvPr>
          <p:cNvSpPr>
            <a:spLocks noGrp="1"/>
          </p:cNvSpPr>
          <p:nvPr>
            <p:ph type="title"/>
          </p:nvPr>
        </p:nvSpPr>
        <p:spPr>
          <a:xfrm>
            <a:off x="1640156" y="104821"/>
            <a:ext cx="8911687" cy="1280890"/>
          </a:xfrm>
        </p:spPr>
        <p:txBody>
          <a:bodyPr/>
          <a:lstStyle/>
          <a:p>
            <a:r>
              <a:rPr lang="en-US" dirty="0" err="1"/>
              <a:t>Countplot</a:t>
            </a:r>
            <a:r>
              <a:rPr lang="en-US" dirty="0"/>
              <a:t> showing Different types of Airlines</a:t>
            </a:r>
          </a:p>
        </p:txBody>
      </p:sp>
      <p:pic>
        <p:nvPicPr>
          <p:cNvPr id="2050" name="Picture 2">
            <a:extLst>
              <a:ext uri="{FF2B5EF4-FFF2-40B4-BE49-F238E27FC236}">
                <a16:creationId xmlns:a16="http://schemas.microsoft.com/office/drawing/2014/main" id="{C7C5CFA9-3AE3-144F-01A6-FB4162B9E3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7798" y="1794712"/>
            <a:ext cx="8794045" cy="495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95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5525-6505-5B52-F0FA-B2B12A42A256}"/>
              </a:ext>
            </a:extLst>
          </p:cNvPr>
          <p:cNvSpPr>
            <a:spLocks noGrp="1"/>
          </p:cNvSpPr>
          <p:nvPr>
            <p:ph type="title"/>
          </p:nvPr>
        </p:nvSpPr>
        <p:spPr>
          <a:xfrm>
            <a:off x="2073637" y="82243"/>
            <a:ext cx="8911687" cy="1193401"/>
          </a:xfrm>
        </p:spPr>
        <p:txBody>
          <a:bodyPr>
            <a:normAutofit fontScale="90000"/>
          </a:bodyPr>
          <a:lstStyle/>
          <a:p>
            <a:r>
              <a:rPr lang="en-US" dirty="0"/>
              <a:t>Boxplot showing the relationship between Different types of Airlines with respect to price.</a:t>
            </a:r>
          </a:p>
        </p:txBody>
      </p:sp>
      <p:pic>
        <p:nvPicPr>
          <p:cNvPr id="3074" name="Picture 2">
            <a:extLst>
              <a:ext uri="{FF2B5EF4-FFF2-40B4-BE49-F238E27FC236}">
                <a16:creationId xmlns:a16="http://schemas.microsoft.com/office/drawing/2014/main" id="{E7B5B16E-0ADA-0AB7-D2B6-B5D0FED029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7867" y="1780999"/>
            <a:ext cx="9256890" cy="482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5909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TM02892315[[fn=Wisp]]</Template>
  <TotalTime>15</TotalTime>
  <Words>1178</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FLIGHT PRICE PREDICTION</vt:lpstr>
      <vt:lpstr>ACKNOWLEDGMENT</vt:lpstr>
      <vt:lpstr>INTRODUCTION </vt:lpstr>
      <vt:lpstr>Analytical Problem Framing</vt:lpstr>
      <vt:lpstr>Data Preprocessing Done</vt:lpstr>
      <vt:lpstr>Visualizations</vt:lpstr>
      <vt:lpstr>Countplot showing the number of stops</vt:lpstr>
      <vt:lpstr>Countplot showing Different types of Airlines</vt:lpstr>
      <vt:lpstr>Boxplot showing the relationship between Different types of Airlines with respect to price.</vt:lpstr>
      <vt:lpstr>Distplot is used to check if the data is Skewed or not</vt:lpstr>
      <vt:lpstr>Interpretation of the Results</vt:lpstr>
      <vt:lpstr>CONCLUSION</vt:lpstr>
      <vt:lpstr>Learning Outcomes of the Study in respect of Data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Gagandeep Singh</dc:creator>
  <cp:lastModifiedBy>Gagandeep Singh</cp:lastModifiedBy>
  <cp:revision>1</cp:revision>
  <dcterms:created xsi:type="dcterms:W3CDTF">2022-10-27T09:35:22Z</dcterms:created>
  <dcterms:modified xsi:type="dcterms:W3CDTF">2022-10-27T09:50:49Z</dcterms:modified>
</cp:coreProperties>
</file>