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Lst>
  <p:notesMasterIdLst>
    <p:notesMasterId r:id="rId31"/>
  </p:notesMasterIdLst>
  <p:handoutMasterIdLst>
    <p:handoutMasterId r:id="rId32"/>
  </p:handoutMasterIdLst>
  <p:sldIdLst>
    <p:sldId id="925" r:id="rId2"/>
    <p:sldId id="955" r:id="rId3"/>
    <p:sldId id="968" r:id="rId4"/>
    <p:sldId id="962" r:id="rId5"/>
    <p:sldId id="956" r:id="rId6"/>
    <p:sldId id="957" r:id="rId7"/>
    <p:sldId id="966" r:id="rId8"/>
    <p:sldId id="969" r:id="rId9"/>
    <p:sldId id="980" r:id="rId10"/>
    <p:sldId id="960" r:id="rId11"/>
    <p:sldId id="970" r:id="rId12"/>
    <p:sldId id="959" r:id="rId13"/>
    <p:sldId id="984" r:id="rId14"/>
    <p:sldId id="963" r:id="rId15"/>
    <p:sldId id="967" r:id="rId16"/>
    <p:sldId id="971" r:id="rId17"/>
    <p:sldId id="983" r:id="rId18"/>
    <p:sldId id="981" r:id="rId19"/>
    <p:sldId id="958" r:id="rId20"/>
    <p:sldId id="973" r:id="rId21"/>
    <p:sldId id="982" r:id="rId22"/>
    <p:sldId id="972" r:id="rId23"/>
    <p:sldId id="961" r:id="rId24"/>
    <p:sldId id="978" r:id="rId25"/>
    <p:sldId id="976" r:id="rId26"/>
    <p:sldId id="985" r:id="rId27"/>
    <p:sldId id="987" r:id="rId28"/>
    <p:sldId id="986" r:id="rId29"/>
    <p:sldId id="965" r:id="rId30"/>
  </p:sldIdLst>
  <p:sldSz cx="9144000" cy="6858000" type="screen4x3"/>
  <p:notesSz cx="6858000" cy="9945688"/>
  <p:defaultTextStyle>
    <a:defPPr>
      <a:defRPr lang="de-DE"/>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795">
          <p15:clr>
            <a:srgbClr val="A4A3A4"/>
          </p15:clr>
        </p15:guide>
        <p15:guide id="2" pos="5738">
          <p15:clr>
            <a:srgbClr val="A4A3A4"/>
          </p15:clr>
        </p15:guide>
      </p15:sldGuideLst>
    </p:ext>
    <p:ext uri="{2D200454-40CA-4A62-9FC3-DE9A4176ACB9}">
      <p15:notesGuideLst xmlns:p15="http://schemas.microsoft.com/office/powerpoint/2012/main">
        <p15:guide id="1" orient="horz" pos="3087" userDrawn="1">
          <p15:clr>
            <a:srgbClr val="A4A3A4"/>
          </p15:clr>
        </p15:guide>
        <p15:guide id="2" pos="225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C00"/>
    <a:srgbClr val="006600"/>
    <a:srgbClr val="FF3300"/>
    <a:srgbClr val="008000"/>
    <a:srgbClr val="003300"/>
    <a:srgbClr val="000066"/>
    <a:srgbClr val="FF9900"/>
    <a:srgbClr val="3366CC"/>
    <a:srgbClr val="CC330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06" autoAdjust="0"/>
    <p:restoredTop sz="87031" autoAdjust="0"/>
  </p:normalViewPr>
  <p:slideViewPr>
    <p:cSldViewPr>
      <p:cViewPr varScale="1">
        <p:scale>
          <a:sx n="80" d="100"/>
          <a:sy n="80" d="100"/>
        </p:scale>
        <p:origin x="1500" y="90"/>
      </p:cViewPr>
      <p:guideLst>
        <p:guide orient="horz" pos="2795"/>
        <p:guide pos="573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517"/>
    </p:cViewPr>
  </p:sorterViewPr>
  <p:notesViewPr>
    <p:cSldViewPr>
      <p:cViewPr>
        <p:scale>
          <a:sx n="100" d="100"/>
          <a:sy n="100" d="100"/>
        </p:scale>
        <p:origin x="2400" y="-1128"/>
      </p:cViewPr>
      <p:guideLst>
        <p:guide orient="horz" pos="3087"/>
        <p:guide pos="225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082" name="Rectangle 2"/>
          <p:cNvSpPr>
            <a:spLocks noGrp="1" noChangeArrowheads="1"/>
          </p:cNvSpPr>
          <p:nvPr>
            <p:ph type="hdr" sz="quarter"/>
          </p:nvPr>
        </p:nvSpPr>
        <p:spPr bwMode="auto">
          <a:xfrm>
            <a:off x="0" y="0"/>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en-US" altLang="de-DE"/>
          </a:p>
        </p:txBody>
      </p:sp>
      <p:sp>
        <p:nvSpPr>
          <p:cNvPr id="430083" name="Rectangle 3"/>
          <p:cNvSpPr>
            <a:spLocks noGrp="1" noChangeArrowheads="1"/>
          </p:cNvSpPr>
          <p:nvPr>
            <p:ph type="dt" sz="quarter" idx="1"/>
          </p:nvPr>
        </p:nvSpPr>
        <p:spPr bwMode="auto">
          <a:xfrm>
            <a:off x="3884613" y="0"/>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de-DE"/>
          </a:p>
        </p:txBody>
      </p:sp>
      <p:sp>
        <p:nvSpPr>
          <p:cNvPr id="430084" name="Rectangle 4"/>
          <p:cNvSpPr>
            <a:spLocks noGrp="1" noChangeArrowheads="1"/>
          </p:cNvSpPr>
          <p:nvPr>
            <p:ph type="ftr" sz="quarter" idx="2"/>
          </p:nvPr>
        </p:nvSpPr>
        <p:spPr bwMode="auto">
          <a:xfrm>
            <a:off x="0" y="9446805"/>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en-US" altLang="de-DE"/>
          </a:p>
        </p:txBody>
      </p:sp>
      <p:sp>
        <p:nvSpPr>
          <p:cNvPr id="430085" name="Rectangle 5"/>
          <p:cNvSpPr>
            <a:spLocks noGrp="1" noChangeArrowheads="1"/>
          </p:cNvSpPr>
          <p:nvPr>
            <p:ph type="sldNum" sz="quarter" idx="3"/>
          </p:nvPr>
        </p:nvSpPr>
        <p:spPr bwMode="auto">
          <a:xfrm>
            <a:off x="3884613" y="9446805"/>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24C28B9B-BEA5-4608-B95A-552E95E15CEC}" type="slidenum">
              <a:rPr lang="en-US" altLang="de-DE"/>
              <a:pPr>
                <a:defRPr/>
              </a:pPr>
              <a:t>‹#›</a:t>
            </a:fld>
            <a:endParaRPr lang="en-US" altLang="de-DE" dirty="0"/>
          </a:p>
        </p:txBody>
      </p:sp>
    </p:spTree>
    <p:extLst>
      <p:ext uri="{BB962C8B-B14F-4D97-AF65-F5344CB8AC3E}">
        <p14:creationId xmlns:p14="http://schemas.microsoft.com/office/powerpoint/2010/main" val="15833344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3234" name="Rectangle 2"/>
          <p:cNvSpPr>
            <a:spLocks noGrp="1" noChangeArrowheads="1"/>
          </p:cNvSpPr>
          <p:nvPr>
            <p:ph type="hdr" sz="quarter"/>
          </p:nvPr>
        </p:nvSpPr>
        <p:spPr bwMode="auto">
          <a:xfrm>
            <a:off x="0" y="0"/>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pPr>
              <a:defRPr/>
            </a:pPr>
            <a:endParaRPr lang="de-DE" altLang="de-DE"/>
          </a:p>
        </p:txBody>
      </p:sp>
      <p:sp>
        <p:nvSpPr>
          <p:cNvPr id="223235" name="Rectangle 3"/>
          <p:cNvSpPr>
            <a:spLocks noGrp="1" noChangeArrowheads="1"/>
          </p:cNvSpPr>
          <p:nvPr>
            <p:ph type="dt" idx="1"/>
          </p:nvPr>
        </p:nvSpPr>
        <p:spPr bwMode="auto">
          <a:xfrm>
            <a:off x="3884613" y="0"/>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de-DE" altLang="de-DE"/>
          </a:p>
        </p:txBody>
      </p:sp>
      <p:sp>
        <p:nvSpPr>
          <p:cNvPr id="3076" name="Rectangle 4"/>
          <p:cNvSpPr>
            <a:spLocks noGrp="1" noRot="1" noChangeAspect="1" noChangeArrowheads="1" noTextEdit="1"/>
          </p:cNvSpPr>
          <p:nvPr>
            <p:ph type="sldImg" idx="2"/>
          </p:nvPr>
        </p:nvSpPr>
        <p:spPr bwMode="auto">
          <a:xfrm>
            <a:off x="946150" y="746125"/>
            <a:ext cx="4972050" cy="3729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3237" name="Rectangle 5"/>
          <p:cNvSpPr>
            <a:spLocks noGrp="1" noChangeArrowheads="1"/>
          </p:cNvSpPr>
          <p:nvPr>
            <p:ph type="body" sz="quarter" idx="3"/>
          </p:nvPr>
        </p:nvSpPr>
        <p:spPr bwMode="auto">
          <a:xfrm>
            <a:off x="685800" y="4725002"/>
            <a:ext cx="5486400" cy="4475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de-DE" noProof="0" smtClean="0"/>
              <a:t>Образец текста</a:t>
            </a:r>
          </a:p>
          <a:p>
            <a:pPr lvl="1"/>
            <a:r>
              <a:rPr lang="de-DE" altLang="de-DE" noProof="0" smtClean="0"/>
              <a:t>Второй уровень</a:t>
            </a:r>
          </a:p>
          <a:p>
            <a:pPr lvl="2"/>
            <a:r>
              <a:rPr lang="de-DE" altLang="de-DE" noProof="0" smtClean="0"/>
              <a:t>Третий уровень</a:t>
            </a:r>
          </a:p>
          <a:p>
            <a:pPr lvl="3"/>
            <a:r>
              <a:rPr lang="de-DE" altLang="de-DE" noProof="0" smtClean="0"/>
              <a:t>Четвертый уровень</a:t>
            </a:r>
          </a:p>
          <a:p>
            <a:pPr lvl="4"/>
            <a:r>
              <a:rPr lang="de-DE" altLang="de-DE" noProof="0" smtClean="0"/>
              <a:t>Пятый уровень</a:t>
            </a:r>
          </a:p>
        </p:txBody>
      </p:sp>
      <p:sp>
        <p:nvSpPr>
          <p:cNvPr id="223238" name="Rectangle 6"/>
          <p:cNvSpPr>
            <a:spLocks noGrp="1" noChangeArrowheads="1"/>
          </p:cNvSpPr>
          <p:nvPr>
            <p:ph type="ftr" sz="quarter" idx="4"/>
          </p:nvPr>
        </p:nvSpPr>
        <p:spPr bwMode="auto">
          <a:xfrm>
            <a:off x="0" y="9446805"/>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pPr>
              <a:defRPr/>
            </a:pPr>
            <a:endParaRPr lang="de-DE" altLang="de-DE"/>
          </a:p>
        </p:txBody>
      </p:sp>
      <p:sp>
        <p:nvSpPr>
          <p:cNvPr id="223239" name="Rectangle 7"/>
          <p:cNvSpPr>
            <a:spLocks noGrp="1" noChangeArrowheads="1"/>
          </p:cNvSpPr>
          <p:nvPr>
            <p:ph type="sldNum" sz="quarter" idx="5"/>
          </p:nvPr>
        </p:nvSpPr>
        <p:spPr bwMode="auto">
          <a:xfrm>
            <a:off x="3884613" y="9446805"/>
            <a:ext cx="297180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C808F741-F631-4E00-8D1F-D4687A839150}" type="slidenum">
              <a:rPr lang="de-DE" altLang="de-DE"/>
              <a:pPr>
                <a:defRPr/>
              </a:pPr>
              <a:t>‹#›</a:t>
            </a:fld>
            <a:endParaRPr lang="de-DE" altLang="de-DE"/>
          </a:p>
        </p:txBody>
      </p:sp>
    </p:spTree>
    <p:extLst>
      <p:ext uri="{BB962C8B-B14F-4D97-AF65-F5344CB8AC3E}">
        <p14:creationId xmlns:p14="http://schemas.microsoft.com/office/powerpoint/2010/main" val="15699877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C4A8C4-43B9-4EB2-BE68-DD99B9327F2C}" type="slidenum">
              <a:rPr lang="de-DE" altLang="de-DE" b="0" smtClean="0"/>
              <a:pPr/>
              <a:t>1</a:t>
            </a:fld>
            <a:endParaRPr lang="de-DE" altLang="de-DE" b="0" smtClean="0"/>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r>
              <a:rPr lang="de-DE" baseline="0" dirty="0" smtClean="0"/>
              <a:t>XPath is an expression language for navigating the contents of XML documents. Using XPath, we can select contents in an elegant, concise and very intuitive way. What is more: XPath is not a loose collection of expressions and rules, but a complete and fully composable expression language. Therefore there is virtually no limit to the selectiveness we may achieve, constructing XPath expressions. XML documents and a file system have much in common – they both expose a tree-structured collection of names. So – should we not have something like „XPath for files and folders“ – FOXpath for short? This presentation reports my efforts to design and implement such an expression language.</a:t>
            </a:r>
          </a:p>
        </p:txBody>
      </p:sp>
    </p:spTree>
    <p:extLst>
      <p:ext uri="{BB962C8B-B14F-4D97-AF65-F5344CB8AC3E}">
        <p14:creationId xmlns:p14="http://schemas.microsoft.com/office/powerpoint/2010/main" val="3904802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FOXpath supports most of the axes supported by XPath, excepting of</a:t>
            </a:r>
            <a:r>
              <a:rPr lang="de-DE" baseline="0" dirty="0" smtClean="0"/>
              <a:t> course the attribute axis, as well as the preceding and following axis, which are not believed to be useful when navigating a file system. As in XPath, the child axis is the default axis.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10</a:t>
            </a:fld>
            <a:endParaRPr lang="de-DE" altLang="de-DE"/>
          </a:p>
        </p:txBody>
      </p:sp>
    </p:spTree>
    <p:extLst>
      <p:ext uri="{BB962C8B-B14F-4D97-AF65-F5344CB8AC3E}">
        <p14:creationId xmlns:p14="http://schemas.microsoft.com/office/powerpoint/2010/main" val="784352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fox name test</a:t>
            </a:r>
            <a:r>
              <a:rPr lang="de-DE" baseline="0" dirty="0" smtClean="0"/>
              <a:t> filters by file or folder name. In contrast to the node name test of XPath, name patterns with inserted wildcards are supported. As file names can be almost arbitrary strings – not only NCNames – the syntax of a name test must make sure to avoid parsing ambiguity.</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11</a:t>
            </a:fld>
            <a:endParaRPr lang="de-DE" altLang="de-DE"/>
          </a:p>
        </p:txBody>
      </p:sp>
    </p:spTree>
    <p:extLst>
      <p:ext uri="{BB962C8B-B14F-4D97-AF65-F5344CB8AC3E}">
        <p14:creationId xmlns:p14="http://schemas.microsoft.com/office/powerpoint/2010/main" val="34507778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In XPath, the steps of a path expression are combined by the path operator, represented</a:t>
            </a:r>
            <a:r>
              <a:rPr lang="de-DE" baseline="0" dirty="0" smtClean="0"/>
              <a:t> by a slash. In FOXpath, </a:t>
            </a:r>
            <a:r>
              <a:rPr lang="de-DE" dirty="0" smtClean="0"/>
              <a:t>steps are combined</a:t>
            </a:r>
            <a:r>
              <a:rPr lang="de-DE" baseline="0" dirty="0" smtClean="0"/>
              <a:t> by the foxpath operator, also a slash. The semantics are very similar to the path operator, but there is a key difference: what is pumped from left to right are URIs, not nodes.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12</a:t>
            </a:fld>
            <a:endParaRPr lang="de-DE" altLang="de-DE"/>
          </a:p>
        </p:txBody>
      </p:sp>
    </p:spTree>
    <p:extLst>
      <p:ext uri="{BB962C8B-B14F-4D97-AF65-F5344CB8AC3E}">
        <p14:creationId xmlns:p14="http://schemas.microsoft.com/office/powerpoint/2010/main" val="211064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As we want FOXpath expressions to be just as elegant and concise as XPath expressions, we are motivated to introduce a slight extension to the expression semantics of XPath. Consider these </a:t>
            </a:r>
            <a:r>
              <a:rPr lang="de-DE" baseline="0" dirty="0" smtClean="0"/>
              <a:t>examples, which look elegant and intuitive, yet would produce type errors if we retained XPath semantics without any changes. </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13</a:t>
            </a:fld>
            <a:endParaRPr lang="de-DE" altLang="de-DE"/>
          </a:p>
        </p:txBody>
      </p:sp>
    </p:spTree>
    <p:extLst>
      <p:ext uri="{BB962C8B-B14F-4D97-AF65-F5344CB8AC3E}">
        <p14:creationId xmlns:p14="http://schemas.microsoft.com/office/powerpoint/2010/main" val="1734895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Extended</a:t>
            </a:r>
            <a:r>
              <a:rPr lang="de-DE" baseline="0" dirty="0" smtClean="0"/>
              <a:t> semantics are defined in terms of a comparison between the outcomes of evaluating the expression as an XPath or as a FOXpath expression.</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14</a:t>
            </a:fld>
            <a:endParaRPr lang="de-DE" altLang="de-DE"/>
          </a:p>
        </p:txBody>
      </p:sp>
    </p:spTree>
    <p:extLst>
      <p:ext uri="{BB962C8B-B14F-4D97-AF65-F5344CB8AC3E}">
        <p14:creationId xmlns:p14="http://schemas.microsoft.com/office/powerpoint/2010/main" val="3767931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FOXpath</a:t>
            </a:r>
            <a:r>
              <a:rPr lang="de-DE" baseline="0" dirty="0" smtClean="0"/>
              <a:t> defines four semantic extensions.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15</a:t>
            </a:fld>
            <a:endParaRPr lang="de-DE" altLang="de-DE"/>
          </a:p>
        </p:txBody>
      </p:sp>
    </p:spTree>
    <p:extLst>
      <p:ext uri="{BB962C8B-B14F-4D97-AF65-F5344CB8AC3E}">
        <p14:creationId xmlns:p14="http://schemas.microsoft.com/office/powerpoint/2010/main" val="2021183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power of XPath relies on a standard ibrary of built-in functions. FOXpath supports all XPath functions, plus a few additional functions believed to be especially useful when navigating and</a:t>
            </a:r>
            <a:r>
              <a:rPr lang="de-DE" baseline="0" dirty="0" smtClean="0"/>
              <a:t> reporting file system contents.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16</a:t>
            </a:fld>
            <a:endParaRPr lang="de-DE" altLang="de-DE"/>
          </a:p>
        </p:txBody>
      </p:sp>
    </p:spTree>
    <p:extLst>
      <p:ext uri="{BB962C8B-B14F-4D97-AF65-F5344CB8AC3E}">
        <p14:creationId xmlns:p14="http://schemas.microsoft.com/office/powerpoint/2010/main" val="3754406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 few examples</a:t>
            </a:r>
            <a:r>
              <a:rPr lang="de-DE" baseline="0" dirty="0" smtClean="0"/>
              <a:t> illustrate the use of XPath as well as FOXpath functions.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17</a:t>
            </a:fld>
            <a:endParaRPr lang="de-DE" altLang="de-DE"/>
          </a:p>
        </p:txBody>
      </p:sp>
    </p:spTree>
    <p:extLst>
      <p:ext uri="{BB962C8B-B14F-4D97-AF65-F5344CB8AC3E}">
        <p14:creationId xmlns:p14="http://schemas.microsoft.com/office/powerpoint/2010/main" val="28994677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If FOXpath</a:t>
            </a:r>
            <a:r>
              <a:rPr lang="de-DE" baseline="0" dirty="0" smtClean="0"/>
              <a:t> is almost identical to XPath, it is natural to ask if we cannot merge FOXpath back into XPath, obtaining an extended version of XPath, rather than a modified copy..</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18</a:t>
            </a:fld>
            <a:endParaRPr lang="de-DE" altLang="de-DE"/>
          </a:p>
        </p:txBody>
      </p:sp>
    </p:spTree>
    <p:extLst>
      <p:ext uri="{BB962C8B-B14F-4D97-AF65-F5344CB8AC3E}">
        <p14:creationId xmlns:p14="http://schemas.microsoft.com/office/powerpoint/2010/main" val="37056575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aseline="0" dirty="0" smtClean="0"/>
              <a:t>Indeed – it‘s possible! This new version of FOXpath is called FOXpath 3.0, as it is an extended version of XPath 3.0.</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19</a:t>
            </a:fld>
            <a:endParaRPr lang="de-DE" altLang="de-DE"/>
          </a:p>
        </p:txBody>
      </p:sp>
    </p:spTree>
    <p:extLst>
      <p:ext uri="{BB962C8B-B14F-4D97-AF65-F5344CB8AC3E}">
        <p14:creationId xmlns:p14="http://schemas.microsoft.com/office/powerpoint/2010/main" val="1194008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First, we check the basic assumption</a:t>
            </a:r>
            <a:r>
              <a:rPr lang="de-DE" baseline="0" dirty="0" smtClean="0"/>
              <a:t> that XPath is an adequate model for file system navigation</a:t>
            </a:r>
            <a:r>
              <a:rPr lang="de-DE" dirty="0" smtClean="0"/>
              <a:t>. Then we explore </a:t>
            </a:r>
            <a:r>
              <a:rPr lang="de-DE" baseline="0" dirty="0" smtClean="0"/>
              <a:t>FOXpath, a new expression language for navigating the file system. We shall see that this first version of FOXpath is a modified copy of XPath. But then we merge FOXpath back into XPath, obtaining an extended version of XPath supporting file system navigation. And finally we shall see that FOXpath is not restricted to physical file systems, but can navigate logical file systems as well, as for example used to organize the contents of a NOSQL database, version control repositories or the URI collection exposed by REST-ful web services. </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a:t>
            </a:fld>
            <a:endParaRPr lang="de-DE" altLang="de-DE"/>
          </a:p>
        </p:txBody>
      </p:sp>
    </p:spTree>
    <p:extLst>
      <p:ext uri="{BB962C8B-B14F-4D97-AF65-F5344CB8AC3E}">
        <p14:creationId xmlns:p14="http://schemas.microsoft.com/office/powerpoint/2010/main" val="13773010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baseline="0" dirty="0" smtClean="0"/>
              <a:t>With FOXpath 3.0, you can not only use fox axis steps, you can also mix axis and fox axis steps within a single path expression. This enables expressions accomplishing a two-phase navigation: initial steps select resources, following steps navigate into their contents.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20</a:t>
            </a:fld>
            <a:endParaRPr lang="de-DE" altLang="de-DE"/>
          </a:p>
        </p:txBody>
      </p:sp>
    </p:spTree>
    <p:extLst>
      <p:ext uri="{BB962C8B-B14F-4D97-AF65-F5344CB8AC3E}">
        <p14:creationId xmlns:p14="http://schemas.microsoft.com/office/powerpoint/2010/main" val="6028293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Another example of mixing is the use of fox axis steps with predicates containing axis steps, which means resource selection based on resource contents.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21</a:t>
            </a:fld>
            <a:endParaRPr lang="de-DE" altLang="de-DE"/>
          </a:p>
        </p:txBody>
      </p:sp>
    </p:spTree>
    <p:extLst>
      <p:ext uri="{BB962C8B-B14F-4D97-AF65-F5344CB8AC3E}">
        <p14:creationId xmlns:p14="http://schemas.microsoft.com/office/powerpoint/2010/main" val="10449007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 reference implementation of FOXpath</a:t>
            </a:r>
            <a:r>
              <a:rPr lang="de-DE" baseline="0" dirty="0" smtClean="0"/>
              <a:t> 3.0 is available. </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22</a:t>
            </a:fld>
            <a:endParaRPr lang="de-DE" altLang="de-DE"/>
          </a:p>
        </p:txBody>
      </p:sp>
    </p:spTree>
    <p:extLst>
      <p:ext uri="{BB962C8B-B14F-4D97-AF65-F5344CB8AC3E}">
        <p14:creationId xmlns:p14="http://schemas.microsoft.com/office/powerpoint/2010/main" val="4991162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 folder navigation supported by FOXpath is not restricted to physical file systems – it can also deal with other kinds of resource trees, which may be regarded as logical file systems.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23</a:t>
            </a:fld>
            <a:endParaRPr lang="de-DE" altLang="de-DE"/>
          </a:p>
        </p:txBody>
      </p:sp>
    </p:spTree>
    <p:extLst>
      <p:ext uri="{BB962C8B-B14F-4D97-AF65-F5344CB8AC3E}">
        <p14:creationId xmlns:p14="http://schemas.microsoft.com/office/powerpoint/2010/main" val="38987710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It is important to recognize the basic building block of folder navigation – which is the fox</a:t>
            </a:r>
            <a:r>
              <a:rPr lang="de-DE" baseline="0" dirty="0" smtClean="0"/>
              <a:t> axis step. The question arises whether the fox axis step can deal with logical file systems as well.</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24</a:t>
            </a:fld>
            <a:endParaRPr lang="de-DE" altLang="de-DE"/>
          </a:p>
        </p:txBody>
      </p:sp>
    </p:spTree>
    <p:extLst>
      <p:ext uri="{BB962C8B-B14F-4D97-AF65-F5344CB8AC3E}">
        <p14:creationId xmlns:p14="http://schemas.microsoft.com/office/powerpoint/2010/main" val="8554821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As you remember, the fox axis step combines a fox axis with a fox name test. A complete implementation can be built upon </a:t>
            </a:r>
            <a:r>
              <a:rPr lang="de-DE" baseline="0" dirty="0" smtClean="0"/>
              <a:t>navigation primitives, three functions mapping an input URI to output URIs – root, child and descendant URIs. The functions constitute a sufficient interface to the tree, as far as navigation is concerned. This interface completely hides the nature of the resource tree – physical file system, SVN repository, etc. In principle, FOXpath can navigate any type of resource tree, for which implementations of these three navigation primitives are available.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25</a:t>
            </a:fld>
            <a:endParaRPr lang="de-DE" altLang="de-DE"/>
          </a:p>
        </p:txBody>
      </p:sp>
    </p:spTree>
    <p:extLst>
      <p:ext uri="{BB962C8B-B14F-4D97-AF65-F5344CB8AC3E}">
        <p14:creationId xmlns:p14="http://schemas.microsoft.com/office/powerpoint/2010/main" val="39483597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de-DE" dirty="0" smtClean="0"/>
              <a:t>What is more: FOXpath can</a:t>
            </a:r>
            <a:r>
              <a:rPr lang="de-DE" baseline="0" dirty="0" smtClean="0"/>
              <a:t> support in parallel any number of resource tree types. This presupposes that for a given URI, the type of containing resource tree can be determined. If this is the case, for a given context URI, the appropriate instances of the navigation primitives can be selected and the fox axis step can be executed.</a:t>
            </a:r>
            <a:endParaRPr lang="de-DE" dirty="0" smtClean="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26</a:t>
            </a:fld>
            <a:endParaRPr lang="de-DE" altLang="de-DE"/>
          </a:p>
        </p:txBody>
      </p:sp>
    </p:spTree>
    <p:extLst>
      <p:ext uri="{BB962C8B-B14F-4D97-AF65-F5344CB8AC3E}">
        <p14:creationId xmlns:p14="http://schemas.microsoft.com/office/powerpoint/2010/main" val="21064413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Support</a:t>
            </a:r>
            <a:r>
              <a:rPr lang="de-DE" baseline="0" dirty="0" smtClean="0"/>
              <a:t> for various resource tree types will certainly be implementation dependent. </a:t>
            </a:r>
            <a:r>
              <a:rPr lang="de-DE" baseline="0" smtClean="0"/>
              <a:t>How to integrate this variability cleanly into the highly standardized XPath language?</a:t>
            </a:r>
            <a:endParaRPr lang="de-DE"/>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27</a:t>
            </a:fld>
            <a:endParaRPr lang="de-DE" altLang="de-DE"/>
          </a:p>
        </p:txBody>
      </p:sp>
    </p:spTree>
    <p:extLst>
      <p:ext uri="{BB962C8B-B14F-4D97-AF65-F5344CB8AC3E}">
        <p14:creationId xmlns:p14="http://schemas.microsoft.com/office/powerpoint/2010/main" val="3268544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An afterthought: FOXpath complements tree navigation of resource contents with tree navigation of resource collections. FOXpath encourages us  </a:t>
            </a:r>
            <a:r>
              <a:rPr lang="de-DE" baseline="0" dirty="0" smtClean="0"/>
              <a:t>to perceive a nested forest of information: an outer forest consisting of resource trees, an inner forest consisting of the node trees corresponding to leaves of the resource trees. FOXpath enables us to navigate the complete structure in a seamless way, and therefore we may experience this nested forest as a single, continuous space – the info space.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28</a:t>
            </a:fld>
            <a:endParaRPr lang="de-DE" altLang="de-DE"/>
          </a:p>
        </p:txBody>
      </p:sp>
    </p:spTree>
    <p:extLst>
      <p:ext uri="{BB962C8B-B14F-4D97-AF65-F5344CB8AC3E}">
        <p14:creationId xmlns:p14="http://schemas.microsoft.com/office/powerpoint/2010/main" val="36882059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There</a:t>
            </a:r>
            <a:r>
              <a:rPr lang="de-DE" baseline="0" dirty="0" smtClean="0"/>
              <a:t> is a choice to be made: either </a:t>
            </a:r>
            <a:r>
              <a:rPr lang="de-DE" dirty="0" smtClean="0"/>
              <a:t>XPath remains an ingeneous tool for navigating XML</a:t>
            </a:r>
            <a:r>
              <a:rPr lang="de-DE" baseline="0" dirty="0" smtClean="0"/>
              <a:t> documents</a:t>
            </a:r>
            <a:r>
              <a:rPr lang="de-DE" dirty="0" smtClean="0"/>
              <a:t>, or it will be extended to become the engine of the info space.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29</a:t>
            </a:fld>
            <a:endParaRPr lang="de-DE" altLang="de-DE"/>
          </a:p>
        </p:txBody>
      </p:sp>
    </p:spTree>
    <p:extLst>
      <p:ext uri="{BB962C8B-B14F-4D97-AF65-F5344CB8AC3E}">
        <p14:creationId xmlns:p14="http://schemas.microsoft.com/office/powerpoint/2010/main" val="959474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de-DE" dirty="0" smtClean="0"/>
              <a:t>XPath îs a device for exploring and navigating XML documents. A closer </a:t>
            </a:r>
            <a:r>
              <a:rPr lang="de-DE" baseline="0" dirty="0" smtClean="0"/>
              <a:t>look at XPath reveals core concepts not based on XML, but on the general notion of a tree-structured collection of names. XML is a particular instance of that notion, and the file system is another instance. We conclude that it should be possible to design an expression language which is similar to XPath, but deals with files and folders, rather than XML nodes.</a:t>
            </a:r>
            <a:endParaRPr lang="de-DE" dirty="0" smtClean="0"/>
          </a:p>
          <a:p>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3</a:t>
            </a:fld>
            <a:endParaRPr lang="de-DE" altLang="de-DE"/>
          </a:p>
        </p:txBody>
      </p:sp>
    </p:spTree>
    <p:extLst>
      <p:ext uri="{BB962C8B-B14F-4D97-AF65-F5344CB8AC3E}">
        <p14:creationId xmlns:p14="http://schemas.microsoft.com/office/powerpoint/2010/main" val="4229199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Let us start with a few examples illustrating the desired expression language. They look like XPath, and they are as powerful as XPath expressions.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4</a:t>
            </a:fld>
            <a:endParaRPr lang="de-DE" altLang="de-DE"/>
          </a:p>
        </p:txBody>
      </p:sp>
    </p:spTree>
    <p:extLst>
      <p:ext uri="{BB962C8B-B14F-4D97-AF65-F5344CB8AC3E}">
        <p14:creationId xmlns:p14="http://schemas.microsoft.com/office/powerpoint/2010/main" val="373032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If we want to use XPath beyond XML, we must understand the core</a:t>
            </a:r>
            <a:r>
              <a:rPr lang="de-DE" baseline="0" dirty="0" smtClean="0"/>
              <a:t> principles of XPath in an abstract way, which is independent of XML. „Affe“ is the German word for monkey, and most monkeys love to traverse trees. It‘s natural to summarize the core principles of XPath under the term AFFe. It‘s an acronym referring to the building blocks of selection: axis + filter + filter expression. The axis collects everything visited when traversing the tree in a particular direction (children, descendants, parent, ancestors, and so forth). Collected items are submitted to a simple filter, which in the case of XPath is either a name test or a kind test. If this filtering is still too crude, further filtering of unlimited selectiveness can be achieved by adding filter expressions.</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5</a:t>
            </a:fld>
            <a:endParaRPr lang="de-DE" altLang="de-DE"/>
          </a:p>
        </p:txBody>
      </p:sp>
    </p:spTree>
    <p:extLst>
      <p:ext uri="{BB962C8B-B14F-4D97-AF65-F5344CB8AC3E}">
        <p14:creationId xmlns:p14="http://schemas.microsoft.com/office/powerpoint/2010/main" val="3460737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XPath is a </a:t>
            </a:r>
            <a:r>
              <a:rPr lang="de-DE" baseline="0" dirty="0" smtClean="0"/>
              <a:t>masterly elaboration of the AFFe principle. I never cease to marvel at the expressiveness achieved by uncomprising rigour and consistency. Aspiring to a new „XPath for files and folders“, what would be more promising than to stick as closely to XPath as possible?</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6</a:t>
            </a:fld>
            <a:endParaRPr lang="de-DE" altLang="de-DE"/>
          </a:p>
        </p:txBody>
      </p:sp>
    </p:spTree>
    <p:extLst>
      <p:ext uri="{BB962C8B-B14F-4D97-AF65-F5344CB8AC3E}">
        <p14:creationId xmlns:p14="http://schemas.microsoft.com/office/powerpoint/2010/main" val="1233693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So the fox path expression is the only difference between XPath and FOXpath! Before becoming formal</a:t>
            </a:r>
            <a:r>
              <a:rPr lang="de-DE" baseline="0" dirty="0" smtClean="0"/>
              <a:t>, l</a:t>
            </a:r>
            <a:r>
              <a:rPr lang="de-DE" dirty="0" smtClean="0"/>
              <a:t>et</a:t>
            </a:r>
            <a:r>
              <a:rPr lang="de-DE" baseline="0" dirty="0" smtClean="0"/>
              <a:t> us look at an illustrative example. The expression reports all Niem XSDs without documentation. Ignoring the tilde and the use of wildcards within names, this could be an XPath expression.</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7</a:t>
            </a:fld>
            <a:endParaRPr lang="de-DE" altLang="de-DE"/>
          </a:p>
        </p:txBody>
      </p:sp>
    </p:spTree>
    <p:extLst>
      <p:ext uri="{BB962C8B-B14F-4D97-AF65-F5344CB8AC3E}">
        <p14:creationId xmlns:p14="http://schemas.microsoft.com/office/powerpoint/2010/main" val="1254460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That‘s because the grammar of the fox path expression is</a:t>
            </a:r>
            <a:r>
              <a:rPr lang="de-DE" baseline="0" dirty="0" smtClean="0"/>
              <a:t> just a modified copy of the grammar of the path expression.</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8</a:t>
            </a:fld>
            <a:endParaRPr lang="de-DE" altLang="de-DE"/>
          </a:p>
        </p:txBody>
      </p:sp>
    </p:spTree>
    <p:extLst>
      <p:ext uri="{BB962C8B-B14F-4D97-AF65-F5344CB8AC3E}">
        <p14:creationId xmlns:p14="http://schemas.microsoft.com/office/powerpoint/2010/main" val="3783261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smtClean="0"/>
              <a:t>So the core</a:t>
            </a:r>
            <a:r>
              <a:rPr lang="de-DE" baseline="0" dirty="0" smtClean="0"/>
              <a:t> functionality of folder nagivation, which is the fox axis step, is a modified copy of the axis step of XPath, which is the core functionality of node navigation..</a:t>
            </a:r>
            <a:endParaRPr lang="de-DE" dirty="0"/>
          </a:p>
        </p:txBody>
      </p:sp>
      <p:sp>
        <p:nvSpPr>
          <p:cNvPr id="4" name="Slide Number Placeholder 3"/>
          <p:cNvSpPr>
            <a:spLocks noGrp="1"/>
          </p:cNvSpPr>
          <p:nvPr>
            <p:ph type="sldNum" sz="quarter" idx="10"/>
          </p:nvPr>
        </p:nvSpPr>
        <p:spPr/>
        <p:txBody>
          <a:bodyPr/>
          <a:lstStyle/>
          <a:p>
            <a:pPr>
              <a:defRPr/>
            </a:pPr>
            <a:fld id="{C808F741-F631-4E00-8D1F-D4687A839150}" type="slidenum">
              <a:rPr lang="de-DE" altLang="de-DE" smtClean="0"/>
              <a:pPr>
                <a:defRPr/>
              </a:pPr>
              <a:t>9</a:t>
            </a:fld>
            <a:endParaRPr lang="de-DE" altLang="de-DE"/>
          </a:p>
        </p:txBody>
      </p:sp>
    </p:spTree>
    <p:extLst>
      <p:ext uri="{BB962C8B-B14F-4D97-AF65-F5344CB8AC3E}">
        <p14:creationId xmlns:p14="http://schemas.microsoft.com/office/powerpoint/2010/main" val="461980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37219" name="Rectangle 3"/>
          <p:cNvSpPr>
            <a:spLocks noGrp="1" noChangeArrowheads="1"/>
          </p:cNvSpPr>
          <p:nvPr>
            <p:ph type="ctrTitle"/>
          </p:nvPr>
        </p:nvSpPr>
        <p:spPr>
          <a:xfrm>
            <a:off x="315913" y="466725"/>
            <a:ext cx="6781800" cy="2133600"/>
          </a:xfrm>
        </p:spPr>
        <p:txBody>
          <a:bodyPr/>
          <a:lstStyle>
            <a:lvl1pPr algn="r">
              <a:defRPr sz="4800"/>
            </a:lvl1pPr>
          </a:lstStyle>
          <a:p>
            <a:pPr lvl="0"/>
            <a:r>
              <a:rPr lang="de-DE" altLang="en-US" noProof="0" smtClean="0"/>
              <a:t>Образец заголовка</a:t>
            </a:r>
          </a:p>
        </p:txBody>
      </p:sp>
      <p:sp>
        <p:nvSpPr>
          <p:cNvPr id="137220"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de-DE" altLang="en-US" noProof="0" smtClean="0"/>
              <a:t>Образец подзаголовка</a:t>
            </a:r>
          </a:p>
        </p:txBody>
      </p:sp>
      <p:sp>
        <p:nvSpPr>
          <p:cNvPr id="38" name="Rectangle 5"/>
          <p:cNvSpPr>
            <a:spLocks noGrp="1" noChangeArrowheads="1"/>
          </p:cNvSpPr>
          <p:nvPr>
            <p:ph type="dt" sz="half" idx="10"/>
          </p:nvPr>
        </p:nvSpPr>
        <p:spPr>
          <a:xfrm>
            <a:off x="457200" y="6248400"/>
            <a:ext cx="1450975" cy="457200"/>
          </a:xfrm>
        </p:spPr>
        <p:txBody>
          <a:bodyPr/>
          <a:lstStyle>
            <a:lvl1pPr>
              <a:defRPr/>
            </a:lvl1pPr>
          </a:lstStyle>
          <a:p>
            <a:pPr>
              <a:defRPr/>
            </a:pPr>
            <a:r>
              <a:rPr lang="de-DE" altLang="de-DE" smtClean="0"/>
              <a:t>2016-08-03</a:t>
            </a:r>
            <a:endParaRPr lang="de-DE" altLang="en-US"/>
          </a:p>
        </p:txBody>
      </p:sp>
      <p:sp>
        <p:nvSpPr>
          <p:cNvPr id="39" name="Rectangle 6"/>
          <p:cNvSpPr>
            <a:spLocks noGrp="1" noChangeArrowheads="1"/>
          </p:cNvSpPr>
          <p:nvPr>
            <p:ph type="ftr" sz="quarter" idx="11"/>
          </p:nvPr>
        </p:nvSpPr>
        <p:spPr>
          <a:xfrm>
            <a:off x="2195513" y="6248400"/>
            <a:ext cx="4681537" cy="457200"/>
          </a:xfrm>
        </p:spPr>
        <p:txBody>
          <a:bodyPr/>
          <a:lstStyle>
            <a:lvl1pPr>
              <a:defRPr/>
            </a:lvl1pPr>
          </a:lstStyle>
          <a:p>
            <a:pPr>
              <a:defRPr/>
            </a:pPr>
            <a:r>
              <a:rPr lang="de-DE" altLang="en-US" smtClean="0"/>
              <a:t>FOXpath - an expression language</a:t>
            </a:r>
            <a:endParaRPr lang="de-DE" altLang="en-US"/>
          </a:p>
        </p:txBody>
      </p:sp>
      <p:sp>
        <p:nvSpPr>
          <p:cNvPr id="40" name="Rectangle 7"/>
          <p:cNvSpPr>
            <a:spLocks noGrp="1" noChangeArrowheads="1"/>
          </p:cNvSpPr>
          <p:nvPr>
            <p:ph type="sldNum" sz="quarter" idx="12"/>
          </p:nvPr>
        </p:nvSpPr>
        <p:spPr>
          <a:xfrm>
            <a:off x="7308850" y="6248400"/>
            <a:ext cx="1377950" cy="457200"/>
          </a:xfrm>
        </p:spPr>
        <p:txBody>
          <a:bodyPr/>
          <a:lstStyle>
            <a:lvl1pPr>
              <a:defRPr/>
            </a:lvl1pPr>
          </a:lstStyle>
          <a:p>
            <a:pPr>
              <a:defRPr/>
            </a:pPr>
            <a:fld id="{DD7799D1-CAAF-4EC1-B314-4C298673ABCD}" type="slidenum">
              <a:rPr lang="de-DE" altLang="en-US"/>
              <a:pPr>
                <a:defRPr/>
              </a:pPr>
              <a:t>‹#›</a:t>
            </a:fld>
            <a:endParaRPr lang="de-DE" altLang="en-US"/>
          </a:p>
        </p:txBody>
      </p:sp>
    </p:spTree>
    <p:extLst>
      <p:ext uri="{BB962C8B-B14F-4D97-AF65-F5344CB8AC3E}">
        <p14:creationId xmlns:p14="http://schemas.microsoft.com/office/powerpoint/2010/main" val="3881320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2016-08-03</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FOXpath - an expression language</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795340C3-4892-4E9B-9B26-A03653B02763}" type="slidenum">
              <a:rPr lang="de-DE" altLang="en-US"/>
              <a:pPr>
                <a:defRPr/>
              </a:pPr>
              <a:t>‹#›</a:t>
            </a:fld>
            <a:endParaRPr lang="de-DE" altLang="en-US"/>
          </a:p>
        </p:txBody>
      </p:sp>
    </p:spTree>
    <p:extLst>
      <p:ext uri="{BB962C8B-B14F-4D97-AF65-F5344CB8AC3E}">
        <p14:creationId xmlns:p14="http://schemas.microsoft.com/office/powerpoint/2010/main" val="230647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2238"/>
            <a:ext cx="2057400" cy="6008687"/>
          </a:xfrm>
        </p:spPr>
        <p:txBody>
          <a:bodyPr vert="eaVert"/>
          <a:lstStyle/>
          <a:p>
            <a:r>
              <a:rPr lang="en-US" smtClean="0"/>
              <a:t>Click to edit Master title style</a:t>
            </a:r>
            <a:endParaRPr lang="de-DE"/>
          </a:p>
        </p:txBody>
      </p:sp>
      <p:sp>
        <p:nvSpPr>
          <p:cNvPr id="3" name="Vertical Text Placeholder 2"/>
          <p:cNvSpPr>
            <a:spLocks noGrp="1"/>
          </p:cNvSpPr>
          <p:nvPr>
            <p:ph type="body" orient="vert" idx="1"/>
          </p:nvPr>
        </p:nvSpPr>
        <p:spPr>
          <a:xfrm>
            <a:off x="457200" y="122238"/>
            <a:ext cx="6019800" cy="60086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2016-08-03</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FOXpath - an expression language</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E298939C-AD82-4F19-9467-F542494E7667}" type="slidenum">
              <a:rPr lang="de-DE" altLang="en-US"/>
              <a:pPr>
                <a:defRPr/>
              </a:pPr>
              <a:t>‹#›</a:t>
            </a:fld>
            <a:endParaRPr lang="de-DE" altLang="en-US"/>
          </a:p>
        </p:txBody>
      </p:sp>
    </p:spTree>
    <p:extLst>
      <p:ext uri="{BB962C8B-B14F-4D97-AF65-F5344CB8AC3E}">
        <p14:creationId xmlns:p14="http://schemas.microsoft.com/office/powerpoint/2010/main" val="1930964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2016-08-03</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FOXpath - an expression language</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F031B2F4-27D1-4E53-97CF-1947CD75B185}" type="slidenum">
              <a:rPr lang="de-DE" altLang="en-US"/>
              <a:pPr>
                <a:defRPr/>
              </a:pPr>
              <a:t>‹#›</a:t>
            </a:fld>
            <a:endParaRPr lang="de-DE" altLang="en-US"/>
          </a:p>
        </p:txBody>
      </p:sp>
    </p:spTree>
    <p:extLst>
      <p:ext uri="{BB962C8B-B14F-4D97-AF65-F5344CB8AC3E}">
        <p14:creationId xmlns:p14="http://schemas.microsoft.com/office/powerpoint/2010/main" val="281864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de-DE"/>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de-DE" altLang="de-DE" smtClean="0"/>
              <a:t>2016-08-03</a:t>
            </a:r>
            <a:endParaRPr lang="de-DE" altLang="en-US"/>
          </a:p>
        </p:txBody>
      </p:sp>
      <p:sp>
        <p:nvSpPr>
          <p:cNvPr id="5" name="Rectangle 6"/>
          <p:cNvSpPr>
            <a:spLocks noGrp="1" noChangeArrowheads="1"/>
          </p:cNvSpPr>
          <p:nvPr>
            <p:ph type="ftr" sz="quarter" idx="11"/>
          </p:nvPr>
        </p:nvSpPr>
        <p:spPr>
          <a:ln/>
        </p:spPr>
        <p:txBody>
          <a:bodyPr/>
          <a:lstStyle>
            <a:lvl1pPr>
              <a:defRPr/>
            </a:lvl1pPr>
          </a:lstStyle>
          <a:p>
            <a:pPr>
              <a:defRPr/>
            </a:pPr>
            <a:r>
              <a:rPr lang="de-DE" altLang="en-US" smtClean="0"/>
              <a:t>FOXpath - an expression language</a:t>
            </a:r>
            <a:endParaRPr lang="de-DE" altLang="en-US"/>
          </a:p>
        </p:txBody>
      </p:sp>
      <p:sp>
        <p:nvSpPr>
          <p:cNvPr id="6" name="Rectangle 7"/>
          <p:cNvSpPr>
            <a:spLocks noGrp="1" noChangeArrowheads="1"/>
          </p:cNvSpPr>
          <p:nvPr>
            <p:ph type="sldNum" sz="quarter" idx="12"/>
          </p:nvPr>
        </p:nvSpPr>
        <p:spPr>
          <a:ln/>
        </p:spPr>
        <p:txBody>
          <a:bodyPr/>
          <a:lstStyle>
            <a:lvl1pPr>
              <a:defRPr/>
            </a:lvl1pPr>
          </a:lstStyle>
          <a:p>
            <a:pPr>
              <a:defRPr/>
            </a:pPr>
            <a:fld id="{C5AFDA6F-A562-418F-91F7-37689A66E253}" type="slidenum">
              <a:rPr lang="de-DE" altLang="en-US"/>
              <a:pPr>
                <a:defRPr/>
              </a:pPr>
              <a:t>‹#›</a:t>
            </a:fld>
            <a:endParaRPr lang="de-DE" altLang="en-US"/>
          </a:p>
        </p:txBody>
      </p:sp>
    </p:spTree>
    <p:extLst>
      <p:ext uri="{BB962C8B-B14F-4D97-AF65-F5344CB8AC3E}">
        <p14:creationId xmlns:p14="http://schemas.microsoft.com/office/powerpoint/2010/main" val="1240563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Content Placeholder 2"/>
          <p:cNvSpPr>
            <a:spLocks noGrp="1"/>
          </p:cNvSpPr>
          <p:nvPr>
            <p:ph sz="half" idx="1"/>
          </p:nvPr>
        </p:nvSpPr>
        <p:spPr>
          <a:xfrm>
            <a:off x="457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Content Placeholder 3"/>
          <p:cNvSpPr>
            <a:spLocks noGrp="1"/>
          </p:cNvSpPr>
          <p:nvPr>
            <p:ph sz="half" idx="2"/>
          </p:nvPr>
        </p:nvSpPr>
        <p:spPr>
          <a:xfrm>
            <a:off x="4648200" y="1719263"/>
            <a:ext cx="4038600" cy="44116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2016-08-03</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FOXpath - an expression language</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1C4663F9-EE55-45B1-826D-0CE241F393B5}" type="slidenum">
              <a:rPr lang="de-DE" altLang="en-US"/>
              <a:pPr>
                <a:defRPr/>
              </a:pPr>
              <a:t>‹#›</a:t>
            </a:fld>
            <a:endParaRPr lang="de-DE" altLang="en-US"/>
          </a:p>
        </p:txBody>
      </p:sp>
    </p:spTree>
    <p:extLst>
      <p:ext uri="{BB962C8B-B14F-4D97-AF65-F5344CB8AC3E}">
        <p14:creationId xmlns:p14="http://schemas.microsoft.com/office/powerpoint/2010/main" val="2890279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de-DE"/>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7" name="Rectangle 5"/>
          <p:cNvSpPr>
            <a:spLocks noGrp="1" noChangeArrowheads="1"/>
          </p:cNvSpPr>
          <p:nvPr>
            <p:ph type="dt" sz="half" idx="10"/>
          </p:nvPr>
        </p:nvSpPr>
        <p:spPr>
          <a:ln/>
        </p:spPr>
        <p:txBody>
          <a:bodyPr/>
          <a:lstStyle>
            <a:lvl1pPr>
              <a:defRPr/>
            </a:lvl1pPr>
          </a:lstStyle>
          <a:p>
            <a:pPr>
              <a:defRPr/>
            </a:pPr>
            <a:r>
              <a:rPr lang="de-DE" altLang="de-DE" smtClean="0"/>
              <a:t>2016-08-03</a:t>
            </a:r>
            <a:endParaRPr lang="de-DE" altLang="en-US"/>
          </a:p>
        </p:txBody>
      </p:sp>
      <p:sp>
        <p:nvSpPr>
          <p:cNvPr id="8" name="Rectangle 6"/>
          <p:cNvSpPr>
            <a:spLocks noGrp="1" noChangeArrowheads="1"/>
          </p:cNvSpPr>
          <p:nvPr>
            <p:ph type="ftr" sz="quarter" idx="11"/>
          </p:nvPr>
        </p:nvSpPr>
        <p:spPr>
          <a:ln/>
        </p:spPr>
        <p:txBody>
          <a:bodyPr/>
          <a:lstStyle>
            <a:lvl1pPr>
              <a:defRPr/>
            </a:lvl1pPr>
          </a:lstStyle>
          <a:p>
            <a:pPr>
              <a:defRPr/>
            </a:pPr>
            <a:r>
              <a:rPr lang="de-DE" altLang="en-US" smtClean="0"/>
              <a:t>FOXpath - an expression language</a:t>
            </a:r>
            <a:endParaRPr lang="de-DE" altLang="en-US"/>
          </a:p>
        </p:txBody>
      </p:sp>
      <p:sp>
        <p:nvSpPr>
          <p:cNvPr id="9" name="Rectangle 7"/>
          <p:cNvSpPr>
            <a:spLocks noGrp="1" noChangeArrowheads="1"/>
          </p:cNvSpPr>
          <p:nvPr>
            <p:ph type="sldNum" sz="quarter" idx="12"/>
          </p:nvPr>
        </p:nvSpPr>
        <p:spPr>
          <a:ln/>
        </p:spPr>
        <p:txBody>
          <a:bodyPr/>
          <a:lstStyle>
            <a:lvl1pPr>
              <a:defRPr/>
            </a:lvl1pPr>
          </a:lstStyle>
          <a:p>
            <a:pPr>
              <a:defRPr/>
            </a:pPr>
            <a:fld id="{ACE7E032-9D67-40EE-B91A-61958156B973}" type="slidenum">
              <a:rPr lang="de-DE" altLang="en-US"/>
              <a:pPr>
                <a:defRPr/>
              </a:pPr>
              <a:t>‹#›</a:t>
            </a:fld>
            <a:endParaRPr lang="de-DE" altLang="en-US"/>
          </a:p>
        </p:txBody>
      </p:sp>
    </p:spTree>
    <p:extLst>
      <p:ext uri="{BB962C8B-B14F-4D97-AF65-F5344CB8AC3E}">
        <p14:creationId xmlns:p14="http://schemas.microsoft.com/office/powerpoint/2010/main" val="664593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de-DE"/>
          </a:p>
        </p:txBody>
      </p:sp>
      <p:sp>
        <p:nvSpPr>
          <p:cNvPr id="3" name="Rectangle 5"/>
          <p:cNvSpPr>
            <a:spLocks noGrp="1" noChangeArrowheads="1"/>
          </p:cNvSpPr>
          <p:nvPr>
            <p:ph type="dt" sz="half" idx="10"/>
          </p:nvPr>
        </p:nvSpPr>
        <p:spPr>
          <a:ln/>
        </p:spPr>
        <p:txBody>
          <a:bodyPr/>
          <a:lstStyle>
            <a:lvl1pPr>
              <a:defRPr/>
            </a:lvl1pPr>
          </a:lstStyle>
          <a:p>
            <a:pPr>
              <a:defRPr/>
            </a:pPr>
            <a:r>
              <a:rPr lang="de-DE" altLang="de-DE" smtClean="0"/>
              <a:t>2016-08-03</a:t>
            </a:r>
            <a:endParaRPr lang="de-DE" altLang="en-US"/>
          </a:p>
        </p:txBody>
      </p:sp>
      <p:sp>
        <p:nvSpPr>
          <p:cNvPr id="4" name="Rectangle 6"/>
          <p:cNvSpPr>
            <a:spLocks noGrp="1" noChangeArrowheads="1"/>
          </p:cNvSpPr>
          <p:nvPr>
            <p:ph type="ftr" sz="quarter" idx="11"/>
          </p:nvPr>
        </p:nvSpPr>
        <p:spPr>
          <a:ln/>
        </p:spPr>
        <p:txBody>
          <a:bodyPr/>
          <a:lstStyle>
            <a:lvl1pPr>
              <a:defRPr/>
            </a:lvl1pPr>
          </a:lstStyle>
          <a:p>
            <a:pPr>
              <a:defRPr/>
            </a:pPr>
            <a:r>
              <a:rPr lang="de-DE" altLang="en-US" smtClean="0"/>
              <a:t>FOXpath - an expression language</a:t>
            </a:r>
            <a:endParaRPr lang="de-DE" altLang="en-US"/>
          </a:p>
        </p:txBody>
      </p:sp>
      <p:sp>
        <p:nvSpPr>
          <p:cNvPr id="5" name="Rectangle 7"/>
          <p:cNvSpPr>
            <a:spLocks noGrp="1" noChangeArrowheads="1"/>
          </p:cNvSpPr>
          <p:nvPr>
            <p:ph type="sldNum" sz="quarter" idx="12"/>
          </p:nvPr>
        </p:nvSpPr>
        <p:spPr>
          <a:ln/>
        </p:spPr>
        <p:txBody>
          <a:bodyPr/>
          <a:lstStyle>
            <a:lvl1pPr>
              <a:defRPr/>
            </a:lvl1pPr>
          </a:lstStyle>
          <a:p>
            <a:pPr>
              <a:defRPr/>
            </a:pPr>
            <a:fld id="{F8747B0E-CA48-45E6-87FD-63229FE53163}" type="slidenum">
              <a:rPr lang="de-DE" altLang="en-US"/>
              <a:pPr>
                <a:defRPr/>
              </a:pPr>
              <a:t>‹#›</a:t>
            </a:fld>
            <a:endParaRPr lang="de-DE" altLang="en-US"/>
          </a:p>
        </p:txBody>
      </p:sp>
    </p:spTree>
    <p:extLst>
      <p:ext uri="{BB962C8B-B14F-4D97-AF65-F5344CB8AC3E}">
        <p14:creationId xmlns:p14="http://schemas.microsoft.com/office/powerpoint/2010/main" val="2649067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de-DE" altLang="de-DE" smtClean="0"/>
              <a:t>2016-08-03</a:t>
            </a:r>
            <a:endParaRPr lang="de-DE" altLang="en-US"/>
          </a:p>
        </p:txBody>
      </p:sp>
      <p:sp>
        <p:nvSpPr>
          <p:cNvPr id="3" name="Rectangle 6"/>
          <p:cNvSpPr>
            <a:spLocks noGrp="1" noChangeArrowheads="1"/>
          </p:cNvSpPr>
          <p:nvPr>
            <p:ph type="ftr" sz="quarter" idx="11"/>
          </p:nvPr>
        </p:nvSpPr>
        <p:spPr>
          <a:ln/>
        </p:spPr>
        <p:txBody>
          <a:bodyPr/>
          <a:lstStyle>
            <a:lvl1pPr>
              <a:defRPr/>
            </a:lvl1pPr>
          </a:lstStyle>
          <a:p>
            <a:pPr>
              <a:defRPr/>
            </a:pPr>
            <a:r>
              <a:rPr lang="de-DE" altLang="en-US" smtClean="0"/>
              <a:t>FOXpath - an expression language</a:t>
            </a:r>
            <a:endParaRPr lang="de-DE" altLang="en-US"/>
          </a:p>
        </p:txBody>
      </p:sp>
      <p:sp>
        <p:nvSpPr>
          <p:cNvPr id="4" name="Rectangle 7"/>
          <p:cNvSpPr>
            <a:spLocks noGrp="1" noChangeArrowheads="1"/>
          </p:cNvSpPr>
          <p:nvPr>
            <p:ph type="sldNum" sz="quarter" idx="12"/>
          </p:nvPr>
        </p:nvSpPr>
        <p:spPr>
          <a:ln/>
        </p:spPr>
        <p:txBody>
          <a:bodyPr/>
          <a:lstStyle>
            <a:lvl1pPr>
              <a:defRPr/>
            </a:lvl1pPr>
          </a:lstStyle>
          <a:p>
            <a:pPr>
              <a:defRPr/>
            </a:pPr>
            <a:fld id="{509FF7B4-F2CF-40C1-AE02-B8C6985AD9C2}" type="slidenum">
              <a:rPr lang="de-DE" altLang="en-US"/>
              <a:pPr>
                <a:defRPr/>
              </a:pPr>
              <a:t>‹#›</a:t>
            </a:fld>
            <a:endParaRPr lang="de-DE" altLang="en-US"/>
          </a:p>
        </p:txBody>
      </p:sp>
    </p:spTree>
    <p:extLst>
      <p:ext uri="{BB962C8B-B14F-4D97-AF65-F5344CB8AC3E}">
        <p14:creationId xmlns:p14="http://schemas.microsoft.com/office/powerpoint/2010/main" val="1397773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e-DE"/>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2016-08-03</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FOXpath - an expression language</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CF38458A-1504-4FC4-81A8-D645FA8A0160}" type="slidenum">
              <a:rPr lang="de-DE" altLang="en-US"/>
              <a:pPr>
                <a:defRPr/>
              </a:pPr>
              <a:t>‹#›</a:t>
            </a:fld>
            <a:endParaRPr lang="de-DE" altLang="en-US"/>
          </a:p>
        </p:txBody>
      </p:sp>
    </p:spTree>
    <p:extLst>
      <p:ext uri="{BB962C8B-B14F-4D97-AF65-F5344CB8AC3E}">
        <p14:creationId xmlns:p14="http://schemas.microsoft.com/office/powerpoint/2010/main" val="3842822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de-DE"/>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de-DE"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de-DE" altLang="de-DE" smtClean="0"/>
              <a:t>2016-08-03</a:t>
            </a:r>
            <a:endParaRPr lang="de-DE" altLang="en-US"/>
          </a:p>
        </p:txBody>
      </p:sp>
      <p:sp>
        <p:nvSpPr>
          <p:cNvPr id="6" name="Rectangle 6"/>
          <p:cNvSpPr>
            <a:spLocks noGrp="1" noChangeArrowheads="1"/>
          </p:cNvSpPr>
          <p:nvPr>
            <p:ph type="ftr" sz="quarter" idx="11"/>
          </p:nvPr>
        </p:nvSpPr>
        <p:spPr>
          <a:ln/>
        </p:spPr>
        <p:txBody>
          <a:bodyPr/>
          <a:lstStyle>
            <a:lvl1pPr>
              <a:defRPr/>
            </a:lvl1pPr>
          </a:lstStyle>
          <a:p>
            <a:pPr>
              <a:defRPr/>
            </a:pPr>
            <a:r>
              <a:rPr lang="de-DE" altLang="en-US" smtClean="0"/>
              <a:t>FOXpath - an expression language</a:t>
            </a:r>
            <a:endParaRPr lang="de-DE" altLang="en-US"/>
          </a:p>
        </p:txBody>
      </p:sp>
      <p:sp>
        <p:nvSpPr>
          <p:cNvPr id="7" name="Rectangle 7"/>
          <p:cNvSpPr>
            <a:spLocks noGrp="1" noChangeArrowheads="1"/>
          </p:cNvSpPr>
          <p:nvPr>
            <p:ph type="sldNum" sz="quarter" idx="12"/>
          </p:nvPr>
        </p:nvSpPr>
        <p:spPr>
          <a:ln/>
        </p:spPr>
        <p:txBody>
          <a:bodyPr/>
          <a:lstStyle>
            <a:lvl1pPr>
              <a:defRPr/>
            </a:lvl1pPr>
          </a:lstStyle>
          <a:p>
            <a:pPr>
              <a:defRPr/>
            </a:pPr>
            <a:fld id="{012DB3A3-49D0-49A4-99CF-187DDA283A28}" type="slidenum">
              <a:rPr lang="de-DE" altLang="en-US"/>
              <a:pPr>
                <a:defRPr/>
              </a:pPr>
              <a:t>‹#›</a:t>
            </a:fld>
            <a:endParaRPr lang="de-DE" altLang="en-US"/>
          </a:p>
        </p:txBody>
      </p:sp>
    </p:spTree>
    <p:extLst>
      <p:ext uri="{BB962C8B-B14F-4D97-AF65-F5344CB8AC3E}">
        <p14:creationId xmlns:p14="http://schemas.microsoft.com/office/powerpoint/2010/main" val="2110839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de-DE" altLang="en-US" smtClean="0"/>
              <a:t>Образец заголовка</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de-DE" altLang="en-US" smtClean="0"/>
              <a:t>Образец текста</a:t>
            </a:r>
          </a:p>
          <a:p>
            <a:pPr lvl="1"/>
            <a:r>
              <a:rPr lang="de-DE" altLang="en-US" smtClean="0"/>
              <a:t>Второй уровень</a:t>
            </a:r>
          </a:p>
          <a:p>
            <a:pPr lvl="2"/>
            <a:r>
              <a:rPr lang="de-DE" altLang="en-US" smtClean="0"/>
              <a:t>Третий уровень</a:t>
            </a:r>
          </a:p>
          <a:p>
            <a:pPr lvl="3"/>
            <a:r>
              <a:rPr lang="de-DE" altLang="en-US" smtClean="0"/>
              <a:t>Четвертый уровень</a:t>
            </a:r>
          </a:p>
          <a:p>
            <a:pPr lvl="4"/>
            <a:r>
              <a:rPr lang="de-DE" altLang="en-US" smtClean="0"/>
              <a:t>Пятый уровень</a:t>
            </a:r>
          </a:p>
        </p:txBody>
      </p:sp>
      <p:sp>
        <p:nvSpPr>
          <p:cNvPr id="136197"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b="0"/>
            </a:lvl1pPr>
          </a:lstStyle>
          <a:p>
            <a:pPr>
              <a:defRPr/>
            </a:pPr>
            <a:r>
              <a:rPr lang="de-DE" altLang="de-DE" smtClean="0"/>
              <a:t>2016-08-03</a:t>
            </a:r>
            <a:endParaRPr lang="de-DE" altLang="en-US"/>
          </a:p>
        </p:txBody>
      </p:sp>
      <p:sp>
        <p:nvSpPr>
          <p:cNvPr id="136198" name="Rectangle 6"/>
          <p:cNvSpPr>
            <a:spLocks noGrp="1" noChangeArrowheads="1"/>
          </p:cNvSpPr>
          <p:nvPr>
            <p:ph type="ftr" sz="quarter" idx="3"/>
          </p:nvPr>
        </p:nvSpPr>
        <p:spPr bwMode="auto">
          <a:xfrm>
            <a:off x="2916238" y="6248400"/>
            <a:ext cx="3311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0"/>
            </a:lvl1pPr>
          </a:lstStyle>
          <a:p>
            <a:pPr>
              <a:defRPr/>
            </a:pPr>
            <a:r>
              <a:rPr lang="de-DE" altLang="en-US" smtClean="0"/>
              <a:t>FOXpath - an expression language</a:t>
            </a:r>
            <a:endParaRPr lang="de-DE" altLang="en-US"/>
          </a:p>
        </p:txBody>
      </p:sp>
      <p:sp>
        <p:nvSpPr>
          <p:cNvPr id="13619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b="0"/>
            </a:lvl1pPr>
          </a:lstStyle>
          <a:p>
            <a:pPr>
              <a:defRPr/>
            </a:pPr>
            <a:fld id="{5E7F18BF-B63C-409F-B22E-4B9B40FE44E4}" type="slidenum">
              <a:rPr lang="de-DE" altLang="en-US"/>
              <a:pPr>
                <a:defRPr/>
              </a:pPr>
              <a:t>‹#›</a:t>
            </a:fld>
            <a:endParaRPr lang="de-DE" altLang="en-US"/>
          </a:p>
        </p:txBody>
      </p:sp>
      <p:grpSp>
        <p:nvGrpSpPr>
          <p:cNvPr id="1032" name="Group 8"/>
          <p:cNvGrpSpPr>
            <a:grpSpLocks/>
          </p:cNvGrpSpPr>
          <p:nvPr/>
        </p:nvGrpSpPr>
        <p:grpSpPr bwMode="auto">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4" name="Oval 10"/>
            <p:cNvSpPr>
              <a:spLocks noChangeArrowheads="1"/>
            </p:cNvSpPr>
            <p:nvPr/>
          </p:nvSpPr>
          <p:spPr bwMode="auto">
            <a:xfrm>
              <a:off x="5248" y="960"/>
              <a:ext cx="79"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5" name="Oval 11"/>
            <p:cNvSpPr>
              <a:spLocks noChangeArrowheads="1"/>
            </p:cNvSpPr>
            <p:nvPr/>
          </p:nvSpPr>
          <p:spPr bwMode="auto">
            <a:xfrm>
              <a:off x="5360" y="960"/>
              <a:ext cx="76"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6" name="Oval 12"/>
            <p:cNvSpPr>
              <a:spLocks noChangeArrowheads="1"/>
            </p:cNvSpPr>
            <p:nvPr/>
          </p:nvSpPr>
          <p:spPr bwMode="auto">
            <a:xfrm>
              <a:off x="5136" y="1072"/>
              <a:ext cx="80"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7" name="Oval 13"/>
            <p:cNvSpPr>
              <a:spLocks noChangeArrowheads="1"/>
            </p:cNvSpPr>
            <p:nvPr/>
          </p:nvSpPr>
          <p:spPr bwMode="auto">
            <a:xfrm>
              <a:off x="5248" y="1072"/>
              <a:ext cx="79"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8" name="Oval 14"/>
            <p:cNvSpPr>
              <a:spLocks noChangeArrowheads="1"/>
            </p:cNvSpPr>
            <p:nvPr/>
          </p:nvSpPr>
          <p:spPr bwMode="auto">
            <a:xfrm>
              <a:off x="5360" y="1072"/>
              <a:ext cx="76" cy="7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39" name="Oval 15"/>
            <p:cNvSpPr>
              <a:spLocks noChangeArrowheads="1"/>
            </p:cNvSpPr>
            <p:nvPr/>
          </p:nvSpPr>
          <p:spPr bwMode="auto">
            <a:xfrm>
              <a:off x="5472" y="1072"/>
              <a:ext cx="73" cy="7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0" name="Oval 16"/>
            <p:cNvSpPr>
              <a:spLocks noChangeArrowheads="1"/>
            </p:cNvSpPr>
            <p:nvPr/>
          </p:nvSpPr>
          <p:spPr bwMode="auto">
            <a:xfrm>
              <a:off x="5136" y="1184"/>
              <a:ext cx="80"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1" name="Oval 17"/>
            <p:cNvSpPr>
              <a:spLocks noChangeArrowheads="1"/>
            </p:cNvSpPr>
            <p:nvPr/>
          </p:nvSpPr>
          <p:spPr bwMode="auto">
            <a:xfrm>
              <a:off x="5248" y="1184"/>
              <a:ext cx="79" cy="73"/>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2" name="Oval 18"/>
            <p:cNvSpPr>
              <a:spLocks noChangeArrowheads="1"/>
            </p:cNvSpPr>
            <p:nvPr/>
          </p:nvSpPr>
          <p:spPr bwMode="auto">
            <a:xfrm>
              <a:off x="5360" y="1184"/>
              <a:ext cx="76"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3" name="Oval 19"/>
            <p:cNvSpPr>
              <a:spLocks noChangeArrowheads="1"/>
            </p:cNvSpPr>
            <p:nvPr/>
          </p:nvSpPr>
          <p:spPr bwMode="auto">
            <a:xfrm>
              <a:off x="5472" y="1184"/>
              <a:ext cx="73" cy="73"/>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4" name="Oval 20"/>
            <p:cNvSpPr>
              <a:spLocks noChangeArrowheads="1"/>
            </p:cNvSpPr>
            <p:nvPr/>
          </p:nvSpPr>
          <p:spPr bwMode="auto">
            <a:xfrm>
              <a:off x="5584" y="1184"/>
              <a:ext cx="80" cy="73"/>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5"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6" name="Oval 22"/>
            <p:cNvSpPr>
              <a:spLocks noChangeArrowheads="1"/>
            </p:cNvSpPr>
            <p:nvPr/>
          </p:nvSpPr>
          <p:spPr bwMode="auto">
            <a:xfrm>
              <a:off x="5248" y="1296"/>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7" name="Oval 23"/>
            <p:cNvSpPr>
              <a:spLocks noChangeArrowheads="1"/>
            </p:cNvSpPr>
            <p:nvPr/>
          </p:nvSpPr>
          <p:spPr bwMode="auto">
            <a:xfrm>
              <a:off x="5360" y="1296"/>
              <a:ext cx="76"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8" name="Oval 24"/>
            <p:cNvSpPr>
              <a:spLocks noChangeArrowheads="1"/>
            </p:cNvSpPr>
            <p:nvPr/>
          </p:nvSpPr>
          <p:spPr bwMode="auto">
            <a:xfrm>
              <a:off x="5472" y="1296"/>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49"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0" name="Oval 26"/>
            <p:cNvSpPr>
              <a:spLocks noChangeArrowheads="1"/>
            </p:cNvSpPr>
            <p:nvPr/>
          </p:nvSpPr>
          <p:spPr bwMode="auto">
            <a:xfrm>
              <a:off x="5248" y="1408"/>
              <a:ext cx="79"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1" name="Oval 27"/>
            <p:cNvSpPr>
              <a:spLocks noChangeArrowheads="1"/>
            </p:cNvSpPr>
            <p:nvPr/>
          </p:nvSpPr>
          <p:spPr bwMode="auto">
            <a:xfrm>
              <a:off x="5360" y="1408"/>
              <a:ext cx="76"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2" name="Oval 28"/>
            <p:cNvSpPr>
              <a:spLocks noChangeArrowheads="1"/>
            </p:cNvSpPr>
            <p:nvPr/>
          </p:nvSpPr>
          <p:spPr bwMode="auto">
            <a:xfrm>
              <a:off x="5472" y="1408"/>
              <a:ext cx="73"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3"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4" name="Oval 30"/>
            <p:cNvSpPr>
              <a:spLocks noChangeArrowheads="1"/>
            </p:cNvSpPr>
            <p:nvPr/>
          </p:nvSpPr>
          <p:spPr bwMode="auto">
            <a:xfrm>
              <a:off x="5136" y="1520"/>
              <a:ext cx="80" cy="79"/>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5" name="Oval 31"/>
            <p:cNvSpPr>
              <a:spLocks noChangeArrowheads="1"/>
            </p:cNvSpPr>
            <p:nvPr/>
          </p:nvSpPr>
          <p:spPr bwMode="auto">
            <a:xfrm>
              <a:off x="5248" y="1520"/>
              <a:ext cx="79"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6" name="Oval 32"/>
            <p:cNvSpPr>
              <a:spLocks noChangeArrowheads="1"/>
            </p:cNvSpPr>
            <p:nvPr/>
          </p:nvSpPr>
          <p:spPr bwMode="auto">
            <a:xfrm>
              <a:off x="5360" y="1520"/>
              <a:ext cx="76" cy="79"/>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7" name="Oval 33"/>
            <p:cNvSpPr>
              <a:spLocks noChangeArrowheads="1"/>
            </p:cNvSpPr>
            <p:nvPr/>
          </p:nvSpPr>
          <p:spPr bwMode="auto">
            <a:xfrm>
              <a:off x="5472" y="1520"/>
              <a:ext cx="73" cy="79"/>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8" name="Oval 34"/>
            <p:cNvSpPr>
              <a:spLocks noChangeArrowheads="1"/>
            </p:cNvSpPr>
            <p:nvPr/>
          </p:nvSpPr>
          <p:spPr bwMode="auto">
            <a:xfrm>
              <a:off x="5136" y="1632"/>
              <a:ext cx="80"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59" name="Oval 35"/>
            <p:cNvSpPr>
              <a:spLocks noChangeArrowheads="1"/>
            </p:cNvSpPr>
            <p:nvPr/>
          </p:nvSpPr>
          <p:spPr bwMode="auto">
            <a:xfrm>
              <a:off x="5248" y="1632"/>
              <a:ext cx="79" cy="75"/>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0" name="Oval 36"/>
            <p:cNvSpPr>
              <a:spLocks noChangeArrowheads="1"/>
            </p:cNvSpPr>
            <p:nvPr/>
          </p:nvSpPr>
          <p:spPr bwMode="auto">
            <a:xfrm>
              <a:off x="5360" y="1632"/>
              <a:ext cx="76"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1" name="Oval 37"/>
            <p:cNvSpPr>
              <a:spLocks noChangeArrowheads="1"/>
            </p:cNvSpPr>
            <p:nvPr/>
          </p:nvSpPr>
          <p:spPr bwMode="auto">
            <a:xfrm>
              <a:off x="5472" y="1632"/>
              <a:ext cx="73" cy="75"/>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2" name="Oval 38"/>
            <p:cNvSpPr>
              <a:spLocks noChangeArrowheads="1"/>
            </p:cNvSpPr>
            <p:nvPr/>
          </p:nvSpPr>
          <p:spPr bwMode="auto">
            <a:xfrm>
              <a:off x="5248" y="1744"/>
              <a:ext cx="79"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sp>
          <p:nvSpPr>
            <p:cNvPr id="1063" name="Oval 39"/>
            <p:cNvSpPr>
              <a:spLocks noChangeArrowheads="1"/>
            </p:cNvSpPr>
            <p:nvPr/>
          </p:nvSpPr>
          <p:spPr bwMode="auto">
            <a:xfrm>
              <a:off x="5472" y="1744"/>
              <a:ext cx="73"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pPr eaLnBrk="1" hangingPunct="1">
                <a:defRPr/>
              </a:pPr>
              <a:endParaRPr lang="de-DE" altLang="de-DE" smtClean="0"/>
            </a:p>
          </p:txBody>
        </p:sp>
      </p:grpSp>
    </p:spTree>
  </p:cSld>
  <p:clrMap bg1="lt1" tx1="dk1" bg2="lt2" tx2="dk2" accent1="accent1" accent2="accent2" accent3="accent3" accent4="accent4" accent5="accent5" accent6="accent6" hlink="hlink" folHlink="folHlink"/>
  <p:sldLayoutIdLst>
    <p:sldLayoutId id="2147484105"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Lst>
  <p:timing>
    <p:tnLst>
      <p:par>
        <p:cTn id="1" dur="indefinite" restart="never" nodeType="tmRoot"/>
      </p:par>
    </p:tnLst>
  </p:timing>
  <p:hf hdr="0"/>
  <p:txStyles>
    <p:titleStyle>
      <a:lvl1pPr algn="l" rtl="0" eaLnBrk="0" fontAlgn="base" hangingPunct="0">
        <a:spcBef>
          <a:spcPct val="0"/>
        </a:spcBef>
        <a:spcAft>
          <a:spcPct val="0"/>
        </a:spcAft>
        <a:defRPr sz="3900" b="1" kern="1200">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defRPr>
      </a:lvl2pPr>
      <a:lvl3pPr algn="l" rtl="0" eaLnBrk="0" fontAlgn="base" hangingPunct="0">
        <a:spcBef>
          <a:spcPct val="0"/>
        </a:spcBef>
        <a:spcAft>
          <a:spcPct val="0"/>
        </a:spcAft>
        <a:defRPr sz="3900" b="1">
          <a:solidFill>
            <a:schemeClr val="tx2"/>
          </a:solidFill>
          <a:latin typeface="Arial" panose="020B0604020202020204" pitchFamily="34" charset="0"/>
        </a:defRPr>
      </a:lvl3pPr>
      <a:lvl4pPr algn="l" rtl="0" eaLnBrk="0" fontAlgn="base" hangingPunct="0">
        <a:spcBef>
          <a:spcPct val="0"/>
        </a:spcBef>
        <a:spcAft>
          <a:spcPct val="0"/>
        </a:spcAft>
        <a:defRPr sz="3900" b="1">
          <a:solidFill>
            <a:schemeClr val="tx2"/>
          </a:solidFill>
          <a:latin typeface="Arial" panose="020B0604020202020204" pitchFamily="34" charset="0"/>
        </a:defRPr>
      </a:lvl4pPr>
      <a:lvl5pPr algn="l" rtl="0" eaLnBrk="0" fontAlgn="base" hangingPunct="0">
        <a:spcBef>
          <a:spcPct val="0"/>
        </a:spcBef>
        <a:spcAft>
          <a:spcPct val="0"/>
        </a:spcAft>
        <a:defRPr sz="3900" b="1">
          <a:solidFill>
            <a:schemeClr val="tx2"/>
          </a:solidFill>
          <a:latin typeface="Arial" panose="020B0604020202020204" pitchFamily="34" charset="0"/>
        </a:defRPr>
      </a:lvl5pPr>
      <a:lvl6pPr marL="457200" algn="l" rtl="0" fontAlgn="base">
        <a:spcBef>
          <a:spcPct val="0"/>
        </a:spcBef>
        <a:spcAft>
          <a:spcPct val="0"/>
        </a:spcAft>
        <a:defRPr sz="3900" b="1">
          <a:solidFill>
            <a:schemeClr val="tx2"/>
          </a:solidFill>
          <a:latin typeface="Arial" panose="020B0604020202020204" pitchFamily="34" charset="0"/>
        </a:defRPr>
      </a:lvl6pPr>
      <a:lvl7pPr marL="914400" algn="l" rtl="0" fontAlgn="base">
        <a:spcBef>
          <a:spcPct val="0"/>
        </a:spcBef>
        <a:spcAft>
          <a:spcPct val="0"/>
        </a:spcAft>
        <a:defRPr sz="3900" b="1">
          <a:solidFill>
            <a:schemeClr val="tx2"/>
          </a:solidFill>
          <a:latin typeface="Arial" panose="020B0604020202020204" pitchFamily="34" charset="0"/>
        </a:defRPr>
      </a:lvl7pPr>
      <a:lvl8pPr marL="1371600" algn="l" rtl="0" fontAlgn="base">
        <a:spcBef>
          <a:spcPct val="0"/>
        </a:spcBef>
        <a:spcAft>
          <a:spcPct val="0"/>
        </a:spcAft>
        <a:defRPr sz="3900" b="1">
          <a:solidFill>
            <a:schemeClr val="tx2"/>
          </a:solidFill>
          <a:latin typeface="Arial" panose="020B0604020202020204" pitchFamily="34" charset="0"/>
        </a:defRPr>
      </a:lvl8pPr>
      <a:lvl9pPr marL="1828800" algn="l" rtl="0" fontAlgn="base">
        <a:spcBef>
          <a:spcPct val="0"/>
        </a:spcBef>
        <a:spcAft>
          <a:spcPct val="0"/>
        </a:spcAft>
        <a:defRPr sz="3900" b="1">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0" fontAlgn="base" hangingPunct="0">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0" fontAlgn="base" hangingPunct="0">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0" fontAlgn="base" hangingPunct="0">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gif"/><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4"/>
          <p:cNvSpPr>
            <a:spLocks noGrp="1" noChangeArrowheads="1"/>
          </p:cNvSpPr>
          <p:nvPr>
            <p:ph type="ctrTitle"/>
          </p:nvPr>
        </p:nvSpPr>
        <p:spPr/>
        <p:txBody>
          <a:bodyPr/>
          <a:lstStyle/>
          <a:p>
            <a:pPr eaLnBrk="1" hangingPunct="1"/>
            <a:r>
              <a:rPr lang="en-US" altLang="de-DE" sz="4000" i="1" dirty="0" smtClean="0">
                <a:solidFill>
                  <a:srgbClr val="C00000"/>
                </a:solidFill>
              </a:rPr>
              <a:t>FOX</a:t>
            </a:r>
            <a:br>
              <a:rPr lang="en-US" altLang="de-DE" sz="4000" i="1" dirty="0" smtClean="0">
                <a:solidFill>
                  <a:srgbClr val="C00000"/>
                </a:solidFill>
              </a:rPr>
            </a:br>
            <a:r>
              <a:rPr lang="en-US" altLang="de-DE" sz="4000" i="1" dirty="0" smtClean="0">
                <a:solidFill>
                  <a:srgbClr val="C00000"/>
                </a:solidFill>
              </a:rPr>
              <a:t>path</a:t>
            </a:r>
            <a:r>
              <a:rPr lang="en-US" altLang="de-DE" sz="4000" dirty="0" smtClean="0">
                <a:solidFill>
                  <a:srgbClr val="C00000"/>
                </a:solidFill>
              </a:rPr>
              <a:t/>
            </a:r>
            <a:br>
              <a:rPr lang="en-US" altLang="de-DE" sz="4000" dirty="0" smtClean="0">
                <a:solidFill>
                  <a:srgbClr val="C00000"/>
                </a:solidFill>
              </a:rPr>
            </a:br>
            <a:endParaRPr lang="en-US" altLang="de-DE" sz="4000" i="1" dirty="0" smtClean="0">
              <a:solidFill>
                <a:srgbClr val="C00000"/>
              </a:solidFill>
              <a:latin typeface="Bradley Hand ITC" panose="03070402050302030203" pitchFamily="66" charset="0"/>
            </a:endParaRPr>
          </a:p>
        </p:txBody>
      </p:sp>
      <p:sp>
        <p:nvSpPr>
          <p:cNvPr id="5126" name="Rectangle 5"/>
          <p:cNvSpPr>
            <a:spLocks noGrp="1" noChangeArrowheads="1"/>
          </p:cNvSpPr>
          <p:nvPr>
            <p:ph type="subTitle" idx="1"/>
          </p:nvPr>
        </p:nvSpPr>
        <p:spPr/>
        <p:txBody>
          <a:bodyPr/>
          <a:lstStyle/>
          <a:p>
            <a:pPr algn="l" eaLnBrk="1" hangingPunct="1"/>
            <a:endParaRPr lang="en-US" altLang="de-DE" i="1" dirty="0" smtClean="0"/>
          </a:p>
          <a:p>
            <a:pPr algn="l" eaLnBrk="1" hangingPunct="1"/>
            <a:r>
              <a:rPr lang="en-US" altLang="de-DE" i="1" dirty="0" smtClean="0"/>
              <a:t>An expression language for selecting files and folders</a:t>
            </a:r>
          </a:p>
          <a:p>
            <a:pPr algn="l" eaLnBrk="1" hangingPunct="1"/>
            <a:r>
              <a:rPr lang="en-US" altLang="de-DE" i="1" dirty="0" smtClean="0"/>
              <a:t>      </a:t>
            </a:r>
          </a:p>
        </p:txBody>
      </p:sp>
      <p:sp>
        <p:nvSpPr>
          <p:cNvPr id="20486" name="Text Box 6"/>
          <p:cNvSpPr txBox="1">
            <a:spLocks noChangeArrowheads="1"/>
          </p:cNvSpPr>
          <p:nvPr/>
        </p:nvSpPr>
        <p:spPr bwMode="auto">
          <a:xfrm>
            <a:off x="1403350" y="4821238"/>
            <a:ext cx="567213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defRPr/>
            </a:pPr>
            <a:endParaRPr lang="de-DE" altLang="de-DE" sz="1600" b="0" dirty="0">
              <a:effectLst>
                <a:outerShdw blurRad="38100" dist="38100" dir="2700000" algn="tl">
                  <a:srgbClr val="C0C0C0"/>
                </a:outerShdw>
              </a:effectLst>
            </a:endParaRPr>
          </a:p>
          <a:p>
            <a:pPr eaLnBrk="1" hangingPunct="1">
              <a:defRPr/>
            </a:pPr>
            <a:r>
              <a:rPr lang="de-DE" altLang="de-DE" sz="1600" b="0" dirty="0">
                <a:effectLst>
                  <a:outerShdw blurRad="38100" dist="38100" dir="2700000" algn="tl">
                    <a:srgbClr val="C0C0C0"/>
                  </a:outerShdw>
                </a:effectLst>
              </a:rPr>
              <a:t>  </a:t>
            </a:r>
            <a:r>
              <a:rPr lang="de-DE" altLang="de-DE" sz="1600" b="0" dirty="0" smtClean="0">
                <a:effectLst>
                  <a:outerShdw blurRad="38100" dist="38100" dir="2700000" algn="tl">
                    <a:srgbClr val="C0C0C0"/>
                  </a:outerShdw>
                </a:effectLst>
              </a:rPr>
              <a:t>Hans-Jürgen </a:t>
            </a:r>
            <a:r>
              <a:rPr lang="de-DE" altLang="de-DE" sz="1600" b="0" dirty="0">
                <a:effectLst>
                  <a:outerShdw blurRad="38100" dist="38100" dir="2700000" algn="tl">
                    <a:srgbClr val="C0C0C0"/>
                  </a:outerShdw>
                </a:effectLst>
              </a:rPr>
              <a:t>Rennau, Traveltainment </a:t>
            </a:r>
            <a:r>
              <a:rPr lang="de-DE" altLang="de-DE" sz="1600" b="0" dirty="0" smtClean="0">
                <a:effectLst>
                  <a:outerShdw blurRad="38100" dist="38100" dir="2700000" algn="tl">
                    <a:srgbClr val="C0C0C0"/>
                  </a:outerShdw>
                </a:effectLst>
              </a:rPr>
              <a:t>GmbH</a:t>
            </a:r>
          </a:p>
          <a:p>
            <a:pPr eaLnBrk="1" hangingPunct="1">
              <a:defRPr/>
            </a:pPr>
            <a:r>
              <a:rPr lang="de-DE" altLang="de-DE" sz="1600" b="0" dirty="0" smtClean="0">
                <a:effectLst>
                  <a:outerShdw blurRad="38100" dist="38100" dir="2700000" algn="tl">
                    <a:srgbClr val="C0C0C0"/>
                  </a:outerShdw>
                </a:effectLst>
              </a:rPr>
              <a:t>  Presented at Balisage 2016, August 3, 2016</a:t>
            </a:r>
            <a:endParaRPr lang="de-DE" altLang="de-DE" sz="1600" b="0" dirty="0">
              <a:effectLst>
                <a:outerShdw blurRad="38100" dist="38100" dir="2700000" algn="tl">
                  <a:srgbClr val="C0C0C0"/>
                </a:outerShdw>
              </a:effectLst>
            </a:endParaRPr>
          </a:p>
          <a:p>
            <a:pPr eaLnBrk="1" hangingPunct="1">
              <a:defRPr/>
            </a:pPr>
            <a:endParaRPr lang="de-DE" altLang="de-DE" sz="1600" b="0" dirty="0">
              <a:effectLst>
                <a:outerShdw blurRad="38100" dist="38100" dir="2700000" algn="tl">
                  <a:srgbClr val="C0C0C0"/>
                </a:outerShdw>
              </a:effectLst>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7384"/>
            <a:ext cx="5148064" cy="2850735"/>
          </a:xfrm>
          <a:prstGeom prst="rect">
            <a:avLst/>
          </a:prstGeom>
        </p:spPr>
      </p:pic>
    </p:spTree>
    <p:extLst>
      <p:ext uri="{BB962C8B-B14F-4D97-AF65-F5344CB8AC3E}">
        <p14:creationId xmlns:p14="http://schemas.microsoft.com/office/powerpoint/2010/main" val="18007186"/>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543800" cy="1295400"/>
          </a:xfrm>
        </p:spPr>
        <p:txBody>
          <a:bodyPr/>
          <a:lstStyle/>
          <a:p>
            <a:r>
              <a:rPr lang="de-DE" dirty="0" smtClean="0">
                <a:solidFill>
                  <a:srgbClr val="000066"/>
                </a:solidFill>
              </a:rPr>
              <a:t>fox axis step</a:t>
            </a:r>
            <a:r>
              <a:rPr lang="de-DE" dirty="0" smtClean="0">
                <a:solidFill>
                  <a:srgbClr val="0070C0"/>
                </a:solidFill>
              </a:rPr>
              <a:t> </a:t>
            </a:r>
            <a:endParaRPr lang="de-DE" dirty="0">
              <a:solidFill>
                <a:srgbClr val="0070C0"/>
              </a:solidFill>
            </a:endParaRPr>
          </a:p>
        </p:txBody>
      </p:sp>
      <p:sp>
        <p:nvSpPr>
          <p:cNvPr id="3" name="Content Placeholder 2"/>
          <p:cNvSpPr>
            <a:spLocks noGrp="1"/>
          </p:cNvSpPr>
          <p:nvPr>
            <p:ph idx="1"/>
          </p:nvPr>
        </p:nvSpPr>
        <p:spPr/>
        <p:txBody>
          <a:bodyPr/>
          <a:lstStyle/>
          <a:p>
            <a:r>
              <a:rPr lang="de-DE" sz="2800" dirty="0" smtClean="0">
                <a:solidFill>
                  <a:srgbClr val="C00000"/>
                </a:solidFill>
              </a:rPr>
              <a:t>child</a:t>
            </a:r>
            <a:r>
              <a:rPr lang="de-DE" sz="2800" dirty="0" smtClean="0"/>
              <a:t>~::</a:t>
            </a:r>
            <a:r>
              <a:rPr lang="de-DE" sz="2800" dirty="0" smtClean="0">
                <a:solidFill>
                  <a:srgbClr val="0070C0"/>
                </a:solidFill>
              </a:rPr>
              <a:t>foo</a:t>
            </a:r>
            <a:endParaRPr lang="de-DE" sz="2800" dirty="0">
              <a:solidFill>
                <a:srgbClr val="00B050"/>
              </a:solidFill>
            </a:endParaRPr>
          </a:p>
          <a:p>
            <a:r>
              <a:rPr lang="de-DE" sz="2800" dirty="0">
                <a:solidFill>
                  <a:srgbClr val="0070C0"/>
                </a:solidFill>
              </a:rPr>
              <a:t>foo</a:t>
            </a:r>
            <a:endParaRPr lang="de-DE" sz="2800" dirty="0">
              <a:solidFill>
                <a:srgbClr val="00B050"/>
              </a:solidFill>
            </a:endParaRPr>
          </a:p>
          <a:p>
            <a:r>
              <a:rPr lang="de-DE" sz="2800" dirty="0" smtClean="0">
                <a:solidFill>
                  <a:srgbClr val="C00000"/>
                </a:solidFill>
              </a:rPr>
              <a:t>descendant</a:t>
            </a:r>
            <a:r>
              <a:rPr lang="de-DE" sz="2800" dirty="0" smtClean="0"/>
              <a:t>~::</a:t>
            </a:r>
            <a:r>
              <a:rPr lang="de-DE" sz="2800" dirty="0" smtClean="0">
                <a:solidFill>
                  <a:srgbClr val="0070C0"/>
                </a:solidFill>
              </a:rPr>
              <a:t>zoo</a:t>
            </a:r>
            <a:r>
              <a:rPr lang="de-DE" sz="2800" dirty="0" smtClean="0">
                <a:solidFill>
                  <a:srgbClr val="00B050"/>
                </a:solidFill>
              </a:rPr>
              <a:t>*</a:t>
            </a:r>
            <a:r>
              <a:rPr lang="de-DE" sz="2800" dirty="0" smtClean="0">
                <a:solidFill>
                  <a:srgbClr val="0070C0"/>
                </a:solidFill>
              </a:rPr>
              <a:t>bar</a:t>
            </a:r>
          </a:p>
          <a:p>
            <a:r>
              <a:rPr lang="de-DE" sz="2800" dirty="0" smtClean="0">
                <a:solidFill>
                  <a:srgbClr val="C00000"/>
                </a:solidFill>
              </a:rPr>
              <a:t>descendant-or-self</a:t>
            </a:r>
            <a:r>
              <a:rPr lang="de-DE" sz="2800" dirty="0" smtClean="0"/>
              <a:t>~::</a:t>
            </a:r>
            <a:r>
              <a:rPr lang="de-DE" sz="2800" dirty="0" smtClean="0">
                <a:solidFill>
                  <a:srgbClr val="0070C0"/>
                </a:solidFill>
              </a:rPr>
              <a:t>zoo</a:t>
            </a:r>
            <a:r>
              <a:rPr lang="de-DE" sz="2800" dirty="0" smtClean="0">
                <a:solidFill>
                  <a:srgbClr val="00B050"/>
                </a:solidFill>
              </a:rPr>
              <a:t>?</a:t>
            </a:r>
            <a:r>
              <a:rPr lang="de-DE" sz="2800" dirty="0" smtClean="0">
                <a:solidFill>
                  <a:srgbClr val="0070C0"/>
                </a:solidFill>
              </a:rPr>
              <a:t>bar</a:t>
            </a:r>
          </a:p>
          <a:p>
            <a:r>
              <a:rPr lang="de-DE" sz="2800" dirty="0" smtClean="0">
                <a:solidFill>
                  <a:srgbClr val="C00000"/>
                </a:solidFill>
              </a:rPr>
              <a:t>parent</a:t>
            </a:r>
            <a:r>
              <a:rPr lang="de-DE" sz="2800" dirty="0" smtClean="0"/>
              <a:t>~::</a:t>
            </a:r>
            <a:r>
              <a:rPr lang="de-DE" sz="2800" dirty="0" smtClean="0">
                <a:solidFill>
                  <a:srgbClr val="0070C0"/>
                </a:solidFill>
              </a:rPr>
              <a:t>`foo bar`</a:t>
            </a:r>
          </a:p>
          <a:p>
            <a:r>
              <a:rPr lang="de-DE" sz="2800" dirty="0" smtClean="0">
                <a:solidFill>
                  <a:srgbClr val="C00000"/>
                </a:solidFill>
              </a:rPr>
              <a:t>ancestor</a:t>
            </a:r>
            <a:r>
              <a:rPr lang="de-DE" sz="2800" dirty="0" smtClean="0"/>
              <a:t>~::</a:t>
            </a:r>
            <a:r>
              <a:rPr lang="de-DE" sz="2800" dirty="0" smtClean="0">
                <a:solidFill>
                  <a:srgbClr val="0070C0"/>
                </a:solidFill>
              </a:rPr>
              <a:t>`.git`</a:t>
            </a:r>
          </a:p>
          <a:p>
            <a:r>
              <a:rPr lang="de-DE" sz="2800" dirty="0" smtClean="0">
                <a:solidFill>
                  <a:srgbClr val="C00000"/>
                </a:solidFill>
              </a:rPr>
              <a:t>ancestor-or-self</a:t>
            </a:r>
            <a:r>
              <a:rPr lang="de-DE" sz="2800" dirty="0" smtClean="0"/>
              <a:t>~::</a:t>
            </a:r>
            <a:r>
              <a:rPr lang="de-DE" sz="2800" dirty="0" smtClean="0">
                <a:solidFill>
                  <a:srgbClr val="0070C0"/>
                </a:solidFill>
              </a:rPr>
              <a:t>`2016`</a:t>
            </a:r>
          </a:p>
          <a:p>
            <a:r>
              <a:rPr lang="de-DE" sz="2800" dirty="0" smtClean="0">
                <a:solidFill>
                  <a:srgbClr val="C00000"/>
                </a:solidFill>
              </a:rPr>
              <a:t>following-sibling</a:t>
            </a:r>
            <a:r>
              <a:rPr lang="de-DE" sz="2800" dirty="0" smtClean="0"/>
              <a:t>~::</a:t>
            </a:r>
            <a:r>
              <a:rPr lang="de-DE" sz="2800" dirty="0" smtClean="0">
                <a:solidFill>
                  <a:srgbClr val="0070C0"/>
                </a:solidFill>
              </a:rPr>
              <a:t>`201601</a:t>
            </a:r>
            <a:r>
              <a:rPr lang="de-DE" sz="2800" dirty="0" smtClean="0">
                <a:solidFill>
                  <a:srgbClr val="00B050"/>
                </a:solidFill>
              </a:rPr>
              <a:t>??</a:t>
            </a:r>
            <a:r>
              <a:rPr lang="de-DE" sz="2800" dirty="0" smtClean="0">
                <a:solidFill>
                  <a:srgbClr val="0070C0"/>
                </a:solidFill>
              </a:rPr>
              <a:t>-</a:t>
            </a:r>
            <a:r>
              <a:rPr lang="de-DE" sz="2800" dirty="0" smtClean="0">
                <a:solidFill>
                  <a:srgbClr val="00B050"/>
                </a:solidFill>
              </a:rPr>
              <a:t>*</a:t>
            </a:r>
            <a:r>
              <a:rPr lang="de-DE" sz="2800" dirty="0" smtClean="0">
                <a:solidFill>
                  <a:srgbClr val="0070C0"/>
                </a:solidFill>
              </a:rPr>
              <a:t>`</a:t>
            </a:r>
          </a:p>
          <a:p>
            <a:r>
              <a:rPr lang="de-DE" sz="2800" dirty="0" smtClean="0">
                <a:solidFill>
                  <a:srgbClr val="C00000"/>
                </a:solidFill>
              </a:rPr>
              <a:t>preceding-sibling</a:t>
            </a:r>
            <a:r>
              <a:rPr lang="de-DE" sz="2800" dirty="0" smtClean="0"/>
              <a:t>~::</a:t>
            </a:r>
            <a:r>
              <a:rPr lang="de-DE" sz="2800" dirty="0" smtClean="0">
                <a:solidFill>
                  <a:srgbClr val="0070C0"/>
                </a:solidFill>
              </a:rPr>
              <a:t>foo</a:t>
            </a:r>
          </a:p>
          <a:p>
            <a:r>
              <a:rPr lang="de-DE" sz="2800" dirty="0">
                <a:solidFill>
                  <a:srgbClr val="C00000"/>
                </a:solidFill>
              </a:rPr>
              <a:t>self</a:t>
            </a:r>
            <a:r>
              <a:rPr lang="de-DE" sz="2800" dirty="0"/>
              <a:t>~::</a:t>
            </a:r>
            <a:r>
              <a:rPr lang="de-DE" sz="2800" dirty="0">
                <a:solidFill>
                  <a:srgbClr val="0070C0"/>
                </a:solidFill>
              </a:rPr>
              <a:t>foo</a:t>
            </a:r>
          </a:p>
          <a:p>
            <a:pPr marL="0" indent="0">
              <a:buNone/>
            </a:pPr>
            <a:endParaRPr lang="de-DE" sz="2800" dirty="0" smtClean="0">
              <a:solidFill>
                <a:srgbClr val="0070C0"/>
              </a:solidFill>
            </a:endParaRPr>
          </a:p>
          <a:p>
            <a:endParaRPr lang="de-DE" dirty="0"/>
          </a:p>
          <a:p>
            <a:endParaRPr lang="de-DE" dirty="0"/>
          </a:p>
          <a:p>
            <a:endParaRPr lang="de-DE" dirty="0"/>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10</a:t>
            </a:fld>
            <a:endParaRPr lang="de-DE" altLang="en-US"/>
          </a:p>
        </p:txBody>
      </p:sp>
      <p:sp>
        <p:nvSpPr>
          <p:cNvPr id="5" name="Oval 4"/>
          <p:cNvSpPr/>
          <p:nvPr/>
        </p:nvSpPr>
        <p:spPr bwMode="auto">
          <a:xfrm>
            <a:off x="3851920" y="1700808"/>
            <a:ext cx="3744416" cy="1008112"/>
          </a:xfrm>
          <a:prstGeom prst="ellipse">
            <a:avLst/>
          </a:prstGeom>
          <a:solidFill>
            <a:schemeClr val="bg1">
              <a:lumMod val="9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de-DE" sz="2400" dirty="0" smtClean="0">
                <a:solidFill>
                  <a:srgbClr val="C00000"/>
                </a:solidFill>
              </a:rPr>
              <a:t>axis</a:t>
            </a:r>
            <a:r>
              <a:rPr lang="de-DE" sz="2400" dirty="0" smtClean="0"/>
              <a:t> + </a:t>
            </a:r>
            <a:r>
              <a:rPr lang="de-DE" sz="2400" dirty="0" smtClean="0">
                <a:solidFill>
                  <a:srgbClr val="0070C0"/>
                </a:solidFill>
              </a:rPr>
              <a:t>name test</a:t>
            </a:r>
          </a:p>
          <a:p>
            <a:pPr marL="0" marR="0" indent="0" algn="l" defTabSz="914400" rtl="0" eaLnBrk="1" fontAlgn="base" latinLnBrk="0" hangingPunct="1">
              <a:lnSpc>
                <a:spcPct val="100000"/>
              </a:lnSpc>
              <a:spcBef>
                <a:spcPct val="0"/>
              </a:spcBef>
              <a:spcAft>
                <a:spcPct val="0"/>
              </a:spcAft>
              <a:buClrTx/>
              <a:buSzTx/>
              <a:buFontTx/>
              <a:buNone/>
              <a:tabLst/>
            </a:pPr>
            <a:r>
              <a:rPr kumimoji="0" lang="de-DE" sz="2000" b="1" i="1" u="none" strike="noStrike" cap="none" normalizeH="0" baseline="0" dirty="0" smtClean="0">
                <a:ln>
                  <a:noFill/>
                </a:ln>
                <a:effectLst/>
              </a:rPr>
              <a:t>default axis: </a:t>
            </a:r>
            <a:r>
              <a:rPr kumimoji="0" lang="de-DE" sz="2000" b="1" i="1" u="none" strike="noStrike" cap="none" normalizeH="0" baseline="0" dirty="0" smtClean="0">
                <a:ln>
                  <a:noFill/>
                </a:ln>
                <a:solidFill>
                  <a:srgbClr val="C00000"/>
                </a:solidFill>
                <a:effectLst/>
              </a:rPr>
              <a:t>child</a:t>
            </a:r>
          </a:p>
        </p:txBody>
      </p:sp>
    </p:spTree>
    <p:extLst>
      <p:ext uri="{BB962C8B-B14F-4D97-AF65-F5344CB8AC3E}">
        <p14:creationId xmlns:p14="http://schemas.microsoft.com/office/powerpoint/2010/main" val="14488659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fox name test</a:t>
            </a:r>
            <a:endParaRPr lang="de-DE" dirty="0"/>
          </a:p>
        </p:txBody>
      </p:sp>
      <p:sp>
        <p:nvSpPr>
          <p:cNvPr id="3" name="Content Placeholder 2"/>
          <p:cNvSpPr>
            <a:spLocks noGrp="1"/>
          </p:cNvSpPr>
          <p:nvPr>
            <p:ph idx="1"/>
          </p:nvPr>
        </p:nvSpPr>
        <p:spPr>
          <a:xfrm>
            <a:off x="457200" y="1719263"/>
            <a:ext cx="8686800" cy="4411662"/>
          </a:xfrm>
        </p:spPr>
        <p:txBody>
          <a:bodyPr/>
          <a:lstStyle/>
          <a:p>
            <a:r>
              <a:rPr lang="de-DE" dirty="0" smtClean="0"/>
              <a:t>Name pattern = characters and wildcards (</a:t>
            </a:r>
            <a:r>
              <a:rPr lang="de-DE" dirty="0" smtClean="0">
                <a:solidFill>
                  <a:srgbClr val="00B050"/>
                </a:solidFill>
              </a:rPr>
              <a:t>*</a:t>
            </a:r>
            <a:r>
              <a:rPr lang="de-DE" dirty="0" smtClean="0"/>
              <a:t>, </a:t>
            </a:r>
            <a:r>
              <a:rPr lang="de-DE" dirty="0" smtClean="0">
                <a:solidFill>
                  <a:srgbClr val="00B050"/>
                </a:solidFill>
              </a:rPr>
              <a:t>?</a:t>
            </a:r>
            <a:r>
              <a:rPr lang="de-DE" dirty="0" smtClean="0"/>
              <a:t>)</a:t>
            </a:r>
          </a:p>
          <a:p>
            <a:r>
              <a:rPr lang="de-DE" dirty="0" smtClean="0">
                <a:solidFill>
                  <a:srgbClr val="0070C0"/>
                </a:solidFill>
              </a:rPr>
              <a:t>Canonical syntax</a:t>
            </a:r>
            <a:r>
              <a:rPr lang="de-DE" dirty="0" smtClean="0">
                <a:solidFill>
                  <a:srgbClr val="008000"/>
                </a:solidFill>
              </a:rPr>
              <a:t> </a:t>
            </a:r>
            <a:r>
              <a:rPr lang="de-DE" dirty="0" smtClean="0"/>
              <a:t>     (string in backquotes)</a:t>
            </a:r>
          </a:p>
          <a:p>
            <a:r>
              <a:rPr lang="de-DE" dirty="0" smtClean="0">
                <a:solidFill>
                  <a:srgbClr val="0070C0"/>
                </a:solidFill>
              </a:rPr>
              <a:t>Abbreviated syntax</a:t>
            </a:r>
            <a:r>
              <a:rPr lang="de-DE" dirty="0" smtClean="0"/>
              <a:t>   (without backquotes)</a:t>
            </a:r>
          </a:p>
          <a:p>
            <a:pPr marL="344487" lvl="1" indent="0">
              <a:buNone/>
            </a:pPr>
            <a:r>
              <a:rPr lang="de-DE" dirty="0" smtClean="0"/>
              <a:t>Escape certain characters by preceding ~</a:t>
            </a:r>
          </a:p>
          <a:p>
            <a:pPr lvl="1"/>
            <a:r>
              <a:rPr lang="de-DE" dirty="0" smtClean="0"/>
              <a:t>Escape always:                </a:t>
            </a:r>
            <a:r>
              <a:rPr lang="de-DE" sz="2000" dirty="0" smtClean="0"/>
              <a:t>~ </a:t>
            </a:r>
            <a:r>
              <a:rPr lang="de-DE" sz="2000" dirty="0"/>
              <a:t>[ ] \ / &lt; &gt; ( ) </a:t>
            </a:r>
            <a:r>
              <a:rPr lang="de-DE" sz="2000" dirty="0" smtClean="0"/>
              <a:t>+= </a:t>
            </a:r>
            <a:r>
              <a:rPr lang="de-DE" sz="2000" dirty="0"/>
              <a:t>! | , WHITESPACE</a:t>
            </a:r>
          </a:p>
          <a:p>
            <a:pPr lvl="1"/>
            <a:r>
              <a:rPr lang="de-DE" dirty="0" smtClean="0"/>
              <a:t>Escape if first character:   </a:t>
            </a:r>
            <a:r>
              <a:rPr lang="de-DE" sz="2000" dirty="0" smtClean="0"/>
              <a:t>. ` DIGIT</a:t>
            </a:r>
          </a:p>
          <a:p>
            <a:pPr marL="344487" lvl="1" indent="0">
              <a:buNone/>
            </a:pPr>
            <a:endParaRPr lang="de-DE" dirty="0" smtClean="0"/>
          </a:p>
          <a:p>
            <a:pPr marL="344487" lvl="1" indent="0">
              <a:buNone/>
            </a:pPr>
            <a:r>
              <a:rPr lang="de-DE" dirty="0" smtClean="0"/>
              <a:t>Canon.:</a:t>
            </a:r>
            <a:r>
              <a:rPr lang="de-DE" i="1" dirty="0" smtClean="0"/>
              <a:t>  `foo`    `foo</a:t>
            </a:r>
            <a:r>
              <a:rPr lang="de-DE" i="1" dirty="0" smtClean="0">
                <a:solidFill>
                  <a:srgbClr val="00B050"/>
                </a:solidFill>
              </a:rPr>
              <a:t>*</a:t>
            </a:r>
            <a:r>
              <a:rPr lang="de-DE" i="1" dirty="0" smtClean="0"/>
              <a:t>`   `foo(1)`      `foo bar`      `2016`</a:t>
            </a:r>
          </a:p>
          <a:p>
            <a:pPr marL="344487" lvl="1" indent="0">
              <a:buNone/>
            </a:pPr>
            <a:r>
              <a:rPr lang="de-DE" dirty="0" smtClean="0"/>
              <a:t>Abbrev.:</a:t>
            </a:r>
            <a:r>
              <a:rPr lang="de-DE" i="1" dirty="0" smtClean="0"/>
              <a:t>  foo       </a:t>
            </a:r>
            <a:r>
              <a:rPr lang="de-DE" i="1" dirty="0"/>
              <a:t>foo</a:t>
            </a:r>
            <a:r>
              <a:rPr lang="de-DE" i="1" dirty="0">
                <a:solidFill>
                  <a:srgbClr val="00B050"/>
                </a:solidFill>
              </a:rPr>
              <a:t>*</a:t>
            </a:r>
            <a:r>
              <a:rPr lang="de-DE" i="1" dirty="0"/>
              <a:t>     foo~(1~)    </a:t>
            </a:r>
            <a:r>
              <a:rPr lang="de-DE" i="1" dirty="0" smtClean="0"/>
              <a:t>foo~ bar      ~</a:t>
            </a:r>
            <a:r>
              <a:rPr lang="de-DE" i="1" dirty="0"/>
              <a:t>2016</a:t>
            </a:r>
          </a:p>
          <a:p>
            <a:pPr marL="344487" lvl="1" indent="0">
              <a:buNone/>
            </a:pPr>
            <a:endParaRPr lang="de-DE" dirty="0" smtClean="0"/>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11</a:t>
            </a:fld>
            <a:endParaRPr lang="de-DE" altLang="en-US"/>
          </a:p>
        </p:txBody>
      </p:sp>
    </p:spTree>
    <p:extLst>
      <p:ext uri="{BB962C8B-B14F-4D97-AF65-F5344CB8AC3E}">
        <p14:creationId xmlns:p14="http://schemas.microsoft.com/office/powerpoint/2010/main" val="12966821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rgbClr val="002060"/>
                </a:solidFill>
              </a:rPr>
              <a:t>foxpath operator ( </a:t>
            </a:r>
            <a:r>
              <a:rPr lang="de-DE" dirty="0" smtClean="0">
                <a:solidFill>
                  <a:schemeClr val="tx1"/>
                </a:solidFill>
              </a:rPr>
              <a:t>/ )</a:t>
            </a:r>
            <a:endParaRPr lang="de-DE" dirty="0">
              <a:solidFill>
                <a:schemeClr val="tx1"/>
              </a:solidFill>
            </a:endParaRPr>
          </a:p>
        </p:txBody>
      </p:sp>
      <p:sp>
        <p:nvSpPr>
          <p:cNvPr id="3" name="Content Placeholder 2"/>
          <p:cNvSpPr>
            <a:spLocks noGrp="1"/>
          </p:cNvSpPr>
          <p:nvPr>
            <p:ph idx="1"/>
          </p:nvPr>
        </p:nvSpPr>
        <p:spPr/>
        <p:txBody>
          <a:bodyPr/>
          <a:lstStyle/>
          <a:p>
            <a:pPr marL="0" indent="0">
              <a:buNone/>
            </a:pPr>
            <a:r>
              <a:rPr lang="de-DE" dirty="0" smtClean="0"/>
              <a:t>Example expression:		</a:t>
            </a:r>
          </a:p>
          <a:p>
            <a:pPr marL="0" indent="0">
              <a:buNone/>
            </a:pPr>
            <a:r>
              <a:rPr lang="de-DE" sz="2800" dirty="0"/>
              <a:t>	</a:t>
            </a:r>
            <a:r>
              <a:rPr lang="de-DE" sz="2800" dirty="0" smtClean="0">
                <a:latin typeface="Courier New" panose="02070309020205020404" pitchFamily="49" charset="0"/>
                <a:cs typeface="Courier New" panose="02070309020205020404" pitchFamily="49" charset="0"/>
              </a:rPr>
              <a:t>xsdbase </a:t>
            </a:r>
            <a:r>
              <a:rPr lang="de-DE" sz="2800" b="1" dirty="0" smtClean="0">
                <a:latin typeface="Courier New" panose="02070309020205020404" pitchFamily="49" charset="0"/>
                <a:cs typeface="Courier New" panose="02070309020205020404" pitchFamily="49" charset="0"/>
              </a:rPr>
              <a:t>/</a:t>
            </a:r>
            <a:r>
              <a:rPr lang="de-DE" sz="2800" b="1" dirty="0" smtClean="0">
                <a:solidFill>
                  <a:schemeClr val="tx2">
                    <a:lumMod val="60000"/>
                    <a:lumOff val="40000"/>
                  </a:schemeClr>
                </a:solidFill>
                <a:latin typeface="Courier New" panose="02070309020205020404" pitchFamily="49" charset="0"/>
                <a:cs typeface="Courier New" panose="02070309020205020404" pitchFamily="49" charset="0"/>
              </a:rPr>
              <a:t> </a:t>
            </a:r>
            <a:r>
              <a:rPr lang="de-DE" sz="2800" dirty="0" smtClean="0">
                <a:latin typeface="Courier New" panose="02070309020205020404" pitchFamily="49" charset="0"/>
                <a:cs typeface="Courier New" panose="02070309020205020404" pitchFamily="49" charset="0"/>
              </a:rPr>
              <a:t>niem-3.0</a:t>
            </a:r>
          </a:p>
          <a:p>
            <a:pPr marL="0" indent="0">
              <a:buNone/>
            </a:pPr>
            <a:r>
              <a:rPr lang="de-DE" sz="3200" dirty="0" smtClean="0"/>
              <a:t>        </a:t>
            </a:r>
            <a:endParaRPr lang="de-DE" dirty="0"/>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12</a:t>
            </a:fld>
            <a:endParaRPr lang="de-DE" altLang="en-US"/>
          </a:p>
        </p:txBody>
      </p:sp>
      <p:sp>
        <p:nvSpPr>
          <p:cNvPr id="7" name="Rectangle 6"/>
          <p:cNvSpPr/>
          <p:nvPr/>
        </p:nvSpPr>
        <p:spPr>
          <a:xfrm>
            <a:off x="3365281" y="3225750"/>
            <a:ext cx="2646879" cy="923330"/>
          </a:xfrm>
          <a:prstGeom prst="rect">
            <a:avLst/>
          </a:prstGeom>
          <a:noFill/>
        </p:spPr>
        <p:txBody>
          <a:bodyPr wrap="none" lIns="91440" tIns="45720" rIns="91440" bIns="45720">
            <a:spAutoFit/>
          </a:bodyPr>
          <a:lstStyle/>
          <a:p>
            <a:pPr algn="ctr"/>
            <a:r>
              <a:rPr lang="en-US" sz="5400" b="1" cap="none" spc="0" dirty="0" smtClean="0">
                <a:ln w="12700">
                  <a:solidFill>
                    <a:schemeClr val="tx2">
                      <a:lumMod val="75000"/>
                    </a:schemeClr>
                  </a:solidFill>
                  <a:prstDash val="solid"/>
                </a:ln>
                <a:solidFill>
                  <a:schemeClr val="bg2">
                    <a:lumMod val="20000"/>
                    <a:lumOff val="80000"/>
                  </a:schemeClr>
                </a:solidFill>
                <a:effectLst>
                  <a:outerShdw dist="38100" dir="2640000" algn="bl" rotWithShape="0">
                    <a:schemeClr val="tx2">
                      <a:lumMod val="75000"/>
                    </a:schemeClr>
                  </a:outerShdw>
                </a:effectLst>
              </a:rPr>
              <a:t>E1</a:t>
            </a:r>
            <a:r>
              <a:rPr lang="en-US" sz="5400" b="1" cap="none" spc="0" dirty="0" smtClean="0">
                <a:ln w="12700">
                  <a:solidFill>
                    <a:schemeClr val="tx2">
                      <a:lumMod val="75000"/>
                    </a:schemeClr>
                  </a:solidFill>
                  <a:prstDash val="solid"/>
                </a:ln>
                <a:effectLst>
                  <a:outerShdw dist="38100" dir="2640000" algn="bl" rotWithShape="0">
                    <a:schemeClr val="tx2">
                      <a:lumMod val="75000"/>
                    </a:schemeClr>
                  </a:outerShdw>
                </a:effectLst>
              </a:rPr>
              <a:t> /</a:t>
            </a:r>
            <a:r>
              <a:rPr lang="en-US" sz="5400" b="1" cap="none" spc="0" dirty="0" smtClean="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a:t>
            </a:r>
            <a:r>
              <a:rPr lang="en-US" sz="5400" b="1" cap="none" spc="0" dirty="0" smtClean="0">
                <a:ln w="12700">
                  <a:solidFill>
                    <a:schemeClr val="tx2">
                      <a:lumMod val="75000"/>
                    </a:schemeClr>
                  </a:solidFill>
                  <a:prstDash val="solid"/>
                </a:ln>
                <a:solidFill>
                  <a:schemeClr val="bg2">
                    <a:lumMod val="20000"/>
                    <a:lumOff val="80000"/>
                  </a:schemeClr>
                </a:solidFill>
                <a:effectLst>
                  <a:outerShdw dist="38100" dir="2640000" algn="bl" rotWithShape="0">
                    <a:schemeClr val="tx2">
                      <a:lumMod val="75000"/>
                    </a:schemeClr>
                  </a:outerShdw>
                </a:effectLst>
              </a:rPr>
              <a:t>E2 </a:t>
            </a:r>
            <a:endParaRPr lang="en-US" sz="5400" b="1" cap="none" spc="0" dirty="0">
              <a:ln w="12700">
                <a:solidFill>
                  <a:schemeClr val="tx2">
                    <a:lumMod val="75000"/>
                  </a:schemeClr>
                </a:solidFill>
                <a:prstDash val="solid"/>
              </a:ln>
              <a:solidFill>
                <a:schemeClr val="bg2">
                  <a:lumMod val="20000"/>
                  <a:lumOff val="80000"/>
                </a:schemeClr>
              </a:solidFill>
              <a:effectLst>
                <a:outerShdw dist="38100" dir="2640000" algn="bl" rotWithShape="0">
                  <a:schemeClr val="tx2">
                    <a:lumMod val="75000"/>
                  </a:schemeClr>
                </a:outerShdw>
              </a:effectLst>
            </a:endParaRPr>
          </a:p>
        </p:txBody>
      </p:sp>
      <p:sp>
        <p:nvSpPr>
          <p:cNvPr id="9" name="Rounded Rectangle 8"/>
          <p:cNvSpPr/>
          <p:nvPr/>
        </p:nvSpPr>
        <p:spPr bwMode="auto">
          <a:xfrm>
            <a:off x="457200" y="4183460"/>
            <a:ext cx="8507288" cy="1693812"/>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de-DE" sz="2400" b="1" i="0" u="none" strike="noStrike" cap="none" normalizeH="0" baseline="0" dirty="0" smtClean="0">
                <a:ln>
                  <a:noFill/>
                </a:ln>
                <a:solidFill>
                  <a:schemeClr val="tx1"/>
                </a:solidFill>
                <a:effectLst/>
              </a:rPr>
              <a:t>evaluate E1</a:t>
            </a: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DE" sz="2400" dirty="0" smtClean="0"/>
              <a:t>atomize result</a:t>
            </a: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de-DE" sz="2400" b="1" i="1" u="none" strike="noStrike" cap="none" normalizeH="0" baseline="0" dirty="0" smtClean="0">
                <a:ln>
                  <a:noFill/>
                </a:ln>
                <a:solidFill>
                  <a:schemeClr val="tx1"/>
                </a:solidFill>
                <a:effectLst/>
              </a:rPr>
              <a:t>for every item</a:t>
            </a:r>
            <a:r>
              <a:rPr kumimoji="0" lang="de-DE" sz="2400" b="1" i="1" u="none" strike="noStrike" cap="none" normalizeH="0" dirty="0" smtClean="0">
                <a:ln>
                  <a:noFill/>
                </a:ln>
                <a:solidFill>
                  <a:schemeClr val="tx1"/>
                </a:solidFill>
                <a:effectLst/>
              </a:rPr>
              <a:t> P</a:t>
            </a:r>
            <a:r>
              <a:rPr kumimoji="0" lang="de-DE" sz="2400" b="1" i="0" u="none" strike="noStrike" cap="none" normalizeH="0" dirty="0" smtClean="0">
                <a:ln>
                  <a:noFill/>
                </a:ln>
                <a:solidFill>
                  <a:schemeClr val="tx1"/>
                </a:solidFill>
                <a:effectLst/>
              </a:rPr>
              <a:t>: evaluate E2, using P as context item</a:t>
            </a:r>
          </a:p>
          <a:p>
            <a:pPr marL="285750" marR="0" indent="-28575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de-DE" sz="2400" baseline="0" dirty="0" smtClean="0"/>
              <a:t>concat, remove duplicates, sort lexicographically</a:t>
            </a:r>
            <a:endParaRPr kumimoji="0" lang="de-DE" sz="2400" b="1"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7645920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Extended semantics – </a:t>
            </a:r>
            <a:br>
              <a:rPr lang="de-DE" dirty="0" smtClean="0"/>
            </a:br>
            <a:r>
              <a:rPr lang="de-DE" dirty="0"/>
              <a:t> </a:t>
            </a:r>
            <a:r>
              <a:rPr lang="de-DE" dirty="0" smtClean="0"/>
              <a:t>                                  examples</a:t>
            </a:r>
            <a:endParaRPr lang="de-DE" dirty="0"/>
          </a:p>
        </p:txBody>
      </p:sp>
      <p:sp>
        <p:nvSpPr>
          <p:cNvPr id="3" name="Content Placeholder 2"/>
          <p:cNvSpPr>
            <a:spLocks noGrp="1"/>
          </p:cNvSpPr>
          <p:nvPr>
            <p:ph idx="1"/>
          </p:nvPr>
        </p:nvSpPr>
        <p:spPr>
          <a:xfrm>
            <a:off x="457200" y="1719263"/>
            <a:ext cx="8686800" cy="4411662"/>
          </a:xfrm>
        </p:spPr>
        <p:txBody>
          <a:bodyPr/>
          <a:lstStyle/>
          <a:p>
            <a:pPr marL="0" indent="0">
              <a:buNone/>
            </a:pPr>
            <a:r>
              <a:rPr lang="de-DE" sz="2400" dirty="0" smtClean="0">
                <a:latin typeface="Courier New" panose="02070309020205020404" pitchFamily="49" charset="0"/>
                <a:cs typeface="Courier New" panose="02070309020205020404" pitchFamily="49" charset="0"/>
              </a:rPr>
              <a:t>  /xsdbase//*</a:t>
            </a:r>
            <a:r>
              <a:rPr lang="de-DE" sz="2400" dirty="0" smtClean="0">
                <a:solidFill>
                  <a:srgbClr val="FF0000"/>
                </a:solidFill>
                <a:latin typeface="Courier New" panose="02070309020205020404" pitchFamily="49" charset="0"/>
                <a:cs typeface="Courier New" panose="02070309020205020404" pitchFamily="49" charset="0"/>
              </a:rPr>
              <a:t>[*.xsd]</a:t>
            </a:r>
          </a:p>
          <a:p>
            <a:pPr marL="0" indent="0">
              <a:buNone/>
            </a:pPr>
            <a:endParaRPr lang="de-DE" sz="2400" dirty="0" smtClean="0">
              <a:latin typeface="Courier New" panose="02070309020205020404" pitchFamily="49" charset="0"/>
              <a:cs typeface="Courier New" panose="02070309020205020404" pitchFamily="49" charset="0"/>
            </a:endParaRPr>
          </a:p>
          <a:p>
            <a:pPr marL="0" indent="0">
              <a:buNone/>
            </a:pPr>
            <a:endParaRPr lang="de-DE" sz="2400" dirty="0" smtClean="0">
              <a:latin typeface="Courier New" panose="02070309020205020404" pitchFamily="49" charset="0"/>
              <a:cs typeface="Courier New" panose="02070309020205020404" pitchFamily="49" charset="0"/>
            </a:endParaRPr>
          </a:p>
          <a:p>
            <a:pPr marL="0" indent="0">
              <a:buNone/>
            </a:pPr>
            <a:r>
              <a:rPr lang="de-DE" sz="2400" dirty="0" smtClean="0">
                <a:latin typeface="Courier New" panose="02070309020205020404" pitchFamily="49" charset="0"/>
                <a:cs typeface="Courier New" panose="02070309020205020404" pitchFamily="49" charset="0"/>
              </a:rPr>
              <a:t>  /</a:t>
            </a:r>
            <a:r>
              <a:rPr lang="de-DE" sz="2400" dirty="0">
                <a:latin typeface="Courier New" panose="02070309020205020404" pitchFamily="49" charset="0"/>
                <a:cs typeface="Courier New" panose="02070309020205020404" pitchFamily="49" charset="0"/>
              </a:rPr>
              <a:t>xsdbase/niem-3.0//*.xsd/file-name() </a:t>
            </a:r>
            <a:r>
              <a:rPr lang="de-DE" sz="2400" dirty="0" smtClean="0">
                <a:latin typeface="Courier New" panose="02070309020205020404" pitchFamily="49" charset="0"/>
                <a:cs typeface="Courier New" panose="02070309020205020404" pitchFamily="49" charset="0"/>
              </a:rPr>
              <a:t>   </a:t>
            </a:r>
          </a:p>
          <a:p>
            <a:pPr marL="0" indent="0">
              <a:buNone/>
            </a:pPr>
            <a:r>
              <a:rPr lang="de-DE" sz="2400" dirty="0">
                <a:solidFill>
                  <a:srgbClr val="FF0000"/>
                </a:solidFill>
                <a:latin typeface="Courier New" panose="02070309020205020404" pitchFamily="49" charset="0"/>
                <a:cs typeface="Courier New" panose="02070309020205020404" pitchFamily="49" charset="0"/>
              </a:rPr>
              <a:t> </a:t>
            </a:r>
            <a:r>
              <a:rPr lang="de-DE" sz="2400" dirty="0" smtClean="0">
                <a:solidFill>
                  <a:srgbClr val="FF0000"/>
                </a:solidFill>
                <a:latin typeface="Courier New" panose="02070309020205020404" pitchFamily="49" charset="0"/>
                <a:cs typeface="Courier New" panose="02070309020205020404" pitchFamily="49" charset="0"/>
              </a:rPr>
              <a:t>  except</a:t>
            </a:r>
            <a:r>
              <a:rPr lang="de-DE" sz="2400" dirty="0" smtClean="0">
                <a:latin typeface="Courier New" panose="02070309020205020404" pitchFamily="49" charset="0"/>
                <a:cs typeface="Courier New" panose="02070309020205020404" pitchFamily="49" charset="0"/>
              </a:rPr>
              <a:t> </a:t>
            </a:r>
            <a:endParaRPr lang="de-DE" sz="2400" dirty="0">
              <a:latin typeface="Courier New" panose="02070309020205020404" pitchFamily="49" charset="0"/>
              <a:cs typeface="Courier New" panose="02070309020205020404" pitchFamily="49" charset="0"/>
            </a:endParaRPr>
          </a:p>
          <a:p>
            <a:pPr marL="0" indent="0">
              <a:buNone/>
            </a:pPr>
            <a:r>
              <a:rPr lang="de-DE" sz="2400" dirty="0" smtClean="0">
                <a:latin typeface="Courier New" panose="02070309020205020404" pitchFamily="49" charset="0"/>
                <a:cs typeface="Courier New" panose="02070309020205020404" pitchFamily="49" charset="0"/>
              </a:rPr>
              <a:t>  /</a:t>
            </a:r>
            <a:r>
              <a:rPr lang="de-DE" sz="2400" dirty="0">
                <a:latin typeface="Courier New" panose="02070309020205020404" pitchFamily="49" charset="0"/>
                <a:cs typeface="Courier New" panose="02070309020205020404" pitchFamily="49" charset="0"/>
              </a:rPr>
              <a:t>xsdbase/niem-2.1//*.xsd/file-name</a:t>
            </a:r>
            <a:r>
              <a:rPr lang="de-DE" sz="2400" dirty="0" smtClean="0">
                <a:latin typeface="Courier New" panose="02070309020205020404" pitchFamily="49" charset="0"/>
                <a:cs typeface="Courier New" panose="02070309020205020404" pitchFamily="49" charset="0"/>
              </a:rPr>
              <a:t>()</a:t>
            </a:r>
          </a:p>
          <a:p>
            <a:pPr marL="0" indent="0">
              <a:buNone/>
            </a:pPr>
            <a:endParaRPr lang="de-DE" sz="2400" dirty="0">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13</a:t>
            </a:fld>
            <a:endParaRPr lang="de-DE" altLang="en-US"/>
          </a:p>
        </p:txBody>
      </p:sp>
    </p:spTree>
    <p:extLst>
      <p:ext uri="{BB962C8B-B14F-4D97-AF65-F5344CB8AC3E}">
        <p14:creationId xmlns:p14="http://schemas.microsoft.com/office/powerpoint/2010/main" val="24771045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Extended semantics –</a:t>
            </a:r>
            <a:br>
              <a:rPr lang="de-DE" dirty="0" smtClean="0"/>
            </a:br>
            <a:r>
              <a:rPr lang="de-DE" dirty="0" smtClean="0"/>
              <a:t>                                   definition</a:t>
            </a:r>
            <a:endParaRPr lang="de-DE" dirty="0"/>
          </a:p>
        </p:txBody>
      </p:sp>
      <p:sp>
        <p:nvSpPr>
          <p:cNvPr id="3" name="Content Placeholder 2"/>
          <p:cNvSpPr>
            <a:spLocks noGrp="1"/>
          </p:cNvSpPr>
          <p:nvPr>
            <p:ph idx="1"/>
          </p:nvPr>
        </p:nvSpPr>
        <p:spPr>
          <a:xfrm>
            <a:off x="457200" y="1719263"/>
            <a:ext cx="8686800" cy="4411662"/>
          </a:xfrm>
        </p:spPr>
        <p:txBody>
          <a:bodyPr/>
          <a:lstStyle/>
          <a:p>
            <a:pPr marL="0" indent="0">
              <a:buNone/>
            </a:pPr>
            <a:endParaRPr lang="de-DE" dirty="0" smtClean="0"/>
          </a:p>
          <a:p>
            <a:pPr marL="0" indent="0">
              <a:buNone/>
            </a:pPr>
            <a:r>
              <a:rPr lang="de-DE" dirty="0" smtClean="0"/>
              <a:t>Definition </a:t>
            </a:r>
            <a:r>
              <a:rPr lang="de-DE" dirty="0" smtClean="0">
                <a:solidFill>
                  <a:srgbClr val="C00000"/>
                </a:solidFill>
              </a:rPr>
              <a:t>Extended semantics</a:t>
            </a:r>
            <a:r>
              <a:rPr lang="de-DE" dirty="0" smtClean="0"/>
              <a:t>:</a:t>
            </a:r>
          </a:p>
          <a:p>
            <a:pPr lvl="1"/>
            <a:r>
              <a:rPr lang="de-DE" dirty="0" smtClean="0"/>
              <a:t>Evaluation as XPath yields a value =&gt;  </a:t>
            </a:r>
          </a:p>
          <a:p>
            <a:pPr marL="344487" lvl="1" indent="0">
              <a:buNone/>
            </a:pPr>
            <a:r>
              <a:rPr lang="de-DE" dirty="0"/>
              <a:t> </a:t>
            </a:r>
            <a:r>
              <a:rPr lang="de-DE" dirty="0" smtClean="0"/>
              <a:t>     evaluation as FOXpath yields the same value</a:t>
            </a:r>
          </a:p>
          <a:p>
            <a:pPr lvl="1"/>
            <a:r>
              <a:rPr lang="de-DE" dirty="0" smtClean="0"/>
              <a:t>Evaluation as XPath yields a type error    </a:t>
            </a:r>
            <a:r>
              <a:rPr lang="de-DE" b="1" i="1" dirty="0" smtClean="0"/>
              <a:t>yet</a:t>
            </a:r>
            <a:r>
              <a:rPr lang="de-DE" dirty="0" smtClean="0"/>
              <a:t> </a:t>
            </a:r>
          </a:p>
          <a:p>
            <a:pPr marL="344487" lvl="1" indent="0">
              <a:buNone/>
            </a:pPr>
            <a:r>
              <a:rPr lang="de-DE" dirty="0"/>
              <a:t> </a:t>
            </a:r>
            <a:r>
              <a:rPr lang="de-DE" dirty="0" smtClean="0"/>
              <a:t>     evaluation as FOXpath yields a value</a:t>
            </a:r>
            <a:endParaRPr lang="de-DE" dirty="0"/>
          </a:p>
          <a:p>
            <a:endParaRPr lang="de-DE" dirty="0"/>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14</a:t>
            </a:fld>
            <a:endParaRPr lang="de-DE" altLang="en-US"/>
          </a:p>
        </p:txBody>
      </p:sp>
    </p:spTree>
    <p:extLst>
      <p:ext uri="{BB962C8B-B14F-4D97-AF65-F5344CB8AC3E}">
        <p14:creationId xmlns:p14="http://schemas.microsoft.com/office/powerpoint/2010/main" val="3938893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Extended semantics –</a:t>
            </a:r>
            <a:br>
              <a:rPr lang="de-DE" dirty="0" smtClean="0"/>
            </a:br>
            <a:r>
              <a:rPr lang="de-DE" dirty="0"/>
              <a:t> </a:t>
            </a:r>
            <a:r>
              <a:rPr lang="de-DE" dirty="0" smtClean="0"/>
              <a:t>                                  rules</a:t>
            </a:r>
            <a:endParaRPr lang="de-DE" dirty="0"/>
          </a:p>
        </p:txBody>
      </p:sp>
      <p:sp>
        <p:nvSpPr>
          <p:cNvPr id="3" name="Content Placeholder 2"/>
          <p:cNvSpPr>
            <a:spLocks noGrp="1"/>
          </p:cNvSpPr>
          <p:nvPr>
            <p:ph idx="1"/>
          </p:nvPr>
        </p:nvSpPr>
        <p:spPr>
          <a:xfrm>
            <a:off x="457200" y="1719263"/>
            <a:ext cx="8686800" cy="4411662"/>
          </a:xfrm>
        </p:spPr>
        <p:txBody>
          <a:bodyPr/>
          <a:lstStyle/>
          <a:p>
            <a:r>
              <a:rPr lang="de-DE" dirty="0"/>
              <a:t>Effective boolean value</a:t>
            </a:r>
          </a:p>
          <a:p>
            <a:pPr marL="344487" lvl="1" indent="0">
              <a:buNone/>
            </a:pPr>
            <a:r>
              <a:rPr lang="de-DE" dirty="0"/>
              <a:t>Case: value(E) = sequence of &gt;1 atomic items</a:t>
            </a:r>
          </a:p>
          <a:p>
            <a:pPr marL="344487" lvl="1" indent="0">
              <a:buNone/>
            </a:pPr>
            <a:r>
              <a:rPr lang="de-DE" dirty="0"/>
              <a:t>	XPath:	EBV(E) 	raises type error</a:t>
            </a:r>
          </a:p>
          <a:p>
            <a:pPr marL="344487" lvl="1" indent="0">
              <a:buNone/>
            </a:pPr>
            <a:r>
              <a:rPr lang="de-DE" dirty="0"/>
              <a:t>	FOXpath:	EBV(E) 	= EBV(E[1</a:t>
            </a:r>
            <a:r>
              <a:rPr lang="de-DE" dirty="0" smtClean="0"/>
              <a:t>])</a:t>
            </a:r>
          </a:p>
          <a:p>
            <a:pPr marL="344487" lvl="1" indent="0">
              <a:buNone/>
            </a:pPr>
            <a:endParaRPr lang="de-DE" dirty="0"/>
          </a:p>
          <a:p>
            <a:r>
              <a:rPr lang="de-DE" dirty="0" smtClean="0"/>
              <a:t>E1 or E2 contains atomic item =&gt;</a:t>
            </a:r>
          </a:p>
          <a:p>
            <a:pPr lvl="1"/>
            <a:r>
              <a:rPr lang="de-DE" dirty="0" smtClean="0"/>
              <a:t>E1 </a:t>
            </a:r>
            <a:r>
              <a:rPr lang="de-DE" sz="2400" dirty="0" smtClean="0"/>
              <a:t>union</a:t>
            </a:r>
            <a:r>
              <a:rPr lang="de-DE" dirty="0" smtClean="0"/>
              <a:t> E2	   = distinct-values  ((E1, E2))</a:t>
            </a:r>
          </a:p>
          <a:p>
            <a:pPr lvl="1"/>
            <a:r>
              <a:rPr lang="de-DE" dirty="0"/>
              <a:t>E1 </a:t>
            </a:r>
            <a:r>
              <a:rPr lang="de-DE" sz="2400" dirty="0"/>
              <a:t>except</a:t>
            </a:r>
            <a:r>
              <a:rPr lang="de-DE" dirty="0"/>
              <a:t> E2	</a:t>
            </a:r>
            <a:r>
              <a:rPr lang="de-DE" dirty="0" smtClean="0"/>
              <a:t>   = distinct-values  (</a:t>
            </a:r>
            <a:r>
              <a:rPr lang="de-DE" dirty="0"/>
              <a:t>E1[not(. = E2)])</a:t>
            </a:r>
          </a:p>
          <a:p>
            <a:pPr lvl="1"/>
            <a:r>
              <a:rPr lang="de-DE" dirty="0" smtClean="0"/>
              <a:t>E1 </a:t>
            </a:r>
            <a:r>
              <a:rPr lang="de-DE" sz="2400" dirty="0" smtClean="0"/>
              <a:t>intersect</a:t>
            </a:r>
            <a:r>
              <a:rPr lang="de-DE" dirty="0" smtClean="0"/>
              <a:t> E2  = distinct-values	  (E1[. = E2])</a:t>
            </a:r>
          </a:p>
          <a:p>
            <a:pPr marL="344487" lvl="1" indent="0">
              <a:buNone/>
            </a:pPr>
            <a:endParaRPr lang="de-DE" dirty="0" smtClean="0"/>
          </a:p>
          <a:p>
            <a:pPr marL="344487" lvl="1" indent="0">
              <a:buNone/>
            </a:pPr>
            <a:endParaRPr lang="de-DE" dirty="0" smtClean="0"/>
          </a:p>
          <a:p>
            <a:pPr marL="344487" lvl="1" indent="0">
              <a:buNone/>
            </a:pPr>
            <a:endParaRPr lang="de-DE" dirty="0" smtClean="0"/>
          </a:p>
          <a:p>
            <a:pPr marL="344487" lvl="1" indent="0">
              <a:buNone/>
            </a:pPr>
            <a:endParaRPr lang="de-DE" dirty="0" smtClean="0"/>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15</a:t>
            </a:fld>
            <a:endParaRPr lang="de-DE" altLang="en-US"/>
          </a:p>
        </p:txBody>
      </p:sp>
    </p:spTree>
    <p:extLst>
      <p:ext uri="{BB962C8B-B14F-4D97-AF65-F5344CB8AC3E}">
        <p14:creationId xmlns:p14="http://schemas.microsoft.com/office/powerpoint/2010/main" val="9623557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Function library</a:t>
            </a:r>
            <a:endParaRPr lang="de-DE" dirty="0"/>
          </a:p>
        </p:txBody>
      </p:sp>
      <p:sp>
        <p:nvSpPr>
          <p:cNvPr id="3" name="Content Placeholder 2"/>
          <p:cNvSpPr>
            <a:spLocks noGrp="1"/>
          </p:cNvSpPr>
          <p:nvPr>
            <p:ph idx="1"/>
          </p:nvPr>
        </p:nvSpPr>
        <p:spPr/>
        <p:txBody>
          <a:bodyPr/>
          <a:lstStyle/>
          <a:p>
            <a:r>
              <a:rPr lang="de-DE" dirty="0" smtClean="0"/>
              <a:t>All XPath 3.0 functions</a:t>
            </a:r>
          </a:p>
          <a:p>
            <a:r>
              <a:rPr lang="de-DE" dirty="0" smtClean="0"/>
              <a:t>Plus ...</a:t>
            </a:r>
          </a:p>
          <a:p>
            <a:pPr lvl="1"/>
            <a:r>
              <a:rPr lang="de-DE" dirty="0" smtClean="0"/>
              <a:t>is-dir(), is-file()</a:t>
            </a:r>
          </a:p>
          <a:p>
            <a:pPr lvl="1"/>
            <a:r>
              <a:rPr lang="de-DE" dirty="0" smtClean="0"/>
              <a:t>file-name(), file-date(), file-size(), file-info() ...</a:t>
            </a:r>
          </a:p>
          <a:p>
            <a:pPr lvl="1"/>
            <a:r>
              <a:rPr lang="de-DE" dirty="0" smtClean="0"/>
              <a:t>grep()</a:t>
            </a:r>
          </a:p>
          <a:p>
            <a:pPr lvl="1"/>
            <a:r>
              <a:rPr lang="de-DE" dirty="0" smtClean="0"/>
              <a:t>xpath()</a:t>
            </a:r>
          </a:p>
          <a:p>
            <a:pPr lvl="1"/>
            <a:r>
              <a:rPr lang="de-DE" dirty="0" smtClean="0"/>
              <a:t>xatt, xelem, xroot()</a:t>
            </a:r>
          </a:p>
          <a:p>
            <a:pPr lvl="1"/>
            <a:r>
              <a:rPr lang="de-DE" dirty="0" smtClean="0"/>
              <a:t>rpad(), lpad()</a:t>
            </a:r>
            <a:endParaRPr lang="de-DE" dirty="0"/>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16</a:t>
            </a:fld>
            <a:endParaRPr lang="de-DE" altLang="en-US"/>
          </a:p>
        </p:txBody>
      </p:sp>
    </p:spTree>
    <p:extLst>
      <p:ext uri="{BB962C8B-B14F-4D97-AF65-F5344CB8AC3E}">
        <p14:creationId xmlns:p14="http://schemas.microsoft.com/office/powerpoint/2010/main" val="20252436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Using functions ...</a:t>
            </a:r>
            <a:endParaRPr lang="de-DE" dirty="0"/>
          </a:p>
        </p:txBody>
      </p:sp>
      <p:sp>
        <p:nvSpPr>
          <p:cNvPr id="3" name="Content Placeholder 2"/>
          <p:cNvSpPr>
            <a:spLocks noGrp="1"/>
          </p:cNvSpPr>
          <p:nvPr>
            <p:ph idx="1"/>
          </p:nvPr>
        </p:nvSpPr>
        <p:spPr>
          <a:xfrm>
            <a:off x="457200" y="1700808"/>
            <a:ext cx="8229600" cy="4411662"/>
          </a:xfrm>
        </p:spPr>
        <p:txBody>
          <a:bodyPr/>
          <a:lstStyle/>
          <a:p>
            <a:pPr marL="0" indent="0">
              <a:buNone/>
            </a:pPr>
            <a:endParaRPr lang="de-DE" dirty="0"/>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17</a:t>
            </a:fld>
            <a:endParaRPr lang="de-DE" altLang="en-US"/>
          </a:p>
        </p:txBody>
      </p:sp>
      <p:sp>
        <p:nvSpPr>
          <p:cNvPr id="7" name="TextBox 6"/>
          <p:cNvSpPr txBox="1"/>
          <p:nvPr/>
        </p:nvSpPr>
        <p:spPr>
          <a:xfrm>
            <a:off x="467544" y="1700808"/>
            <a:ext cx="6340197" cy="5262979"/>
          </a:xfrm>
          <a:prstGeom prst="rect">
            <a:avLst/>
          </a:prstGeom>
          <a:noFill/>
        </p:spPr>
        <p:txBody>
          <a:bodyPr wrap="none" rtlCol="0">
            <a:spAutoFit/>
          </a:bodyPr>
          <a:lstStyle/>
          <a:p>
            <a:r>
              <a:rPr lang="en-US" sz="2400" dirty="0">
                <a:solidFill>
                  <a:schemeClr val="tx2">
                    <a:lumMod val="40000"/>
                    <a:lumOff val="60000"/>
                  </a:schemeClr>
                </a:solidFill>
              </a:rPr>
              <a:t>count</a:t>
            </a:r>
            <a:r>
              <a:rPr lang="en-US" sz="2400" dirty="0"/>
              <a:t>(/</a:t>
            </a:r>
            <a:r>
              <a:rPr lang="en-US" sz="2400" dirty="0" err="1"/>
              <a:t>xsdbase</a:t>
            </a:r>
            <a:r>
              <a:rPr lang="en-US" sz="2400" dirty="0"/>
              <a:t>/niem-3.0//*.</a:t>
            </a:r>
            <a:r>
              <a:rPr lang="en-US" sz="2400" dirty="0" err="1"/>
              <a:t>xsd</a:t>
            </a:r>
            <a:r>
              <a:rPr lang="en-US" sz="2400" dirty="0" smtClean="0"/>
              <a:t>)</a:t>
            </a:r>
          </a:p>
          <a:p>
            <a:endParaRPr lang="en-US" sz="2400" dirty="0"/>
          </a:p>
          <a:p>
            <a:endParaRPr lang="pt-BR" sz="2400" dirty="0" smtClean="0"/>
          </a:p>
          <a:p>
            <a:r>
              <a:rPr lang="en-US" sz="2400" dirty="0"/>
              <a:t>/</a:t>
            </a:r>
            <a:r>
              <a:rPr lang="en-US" sz="2400" dirty="0" err="1"/>
              <a:t>xsdbase</a:t>
            </a:r>
            <a:r>
              <a:rPr lang="en-US" sz="2400" dirty="0"/>
              <a:t>/niem-3.0//*.</a:t>
            </a:r>
            <a:r>
              <a:rPr lang="en-US" sz="2400" dirty="0" err="1"/>
              <a:t>xsd</a:t>
            </a:r>
            <a:endParaRPr lang="en-US" sz="2400" dirty="0"/>
          </a:p>
          <a:p>
            <a:r>
              <a:rPr lang="en-US" sz="2400" dirty="0"/>
              <a:t>   [</a:t>
            </a:r>
            <a:r>
              <a:rPr lang="en-US" sz="2400" dirty="0" err="1">
                <a:solidFill>
                  <a:srgbClr val="CCCC00"/>
                </a:solidFill>
              </a:rPr>
              <a:t>xatt</a:t>
            </a:r>
            <a:r>
              <a:rPr lang="en-US" sz="2400" dirty="0"/>
              <a:t>('</a:t>
            </a:r>
            <a:r>
              <a:rPr lang="en-US" sz="2400" dirty="0" err="1"/>
              <a:t>attributeFormDefault</a:t>
            </a:r>
            <a:r>
              <a:rPr lang="en-US" sz="2400" dirty="0"/>
              <a:t>' , 'qualified</a:t>
            </a:r>
            <a:r>
              <a:rPr lang="en-US" sz="2400" dirty="0" smtClean="0"/>
              <a:t>')]</a:t>
            </a:r>
            <a:endParaRPr lang="en-US" sz="2400" dirty="0"/>
          </a:p>
          <a:p>
            <a:r>
              <a:rPr lang="en-US" sz="2400" dirty="0"/>
              <a:t>   /</a:t>
            </a:r>
            <a:r>
              <a:rPr lang="en-US" sz="2400" dirty="0">
                <a:solidFill>
                  <a:srgbClr val="CCCC00"/>
                </a:solidFill>
              </a:rPr>
              <a:t>file-info</a:t>
            </a:r>
            <a:r>
              <a:rPr lang="en-US" sz="2400" dirty="0"/>
              <a:t>('n40. s10 d')“</a:t>
            </a:r>
          </a:p>
          <a:p>
            <a:endParaRPr lang="pt-BR" sz="2400" dirty="0" smtClean="0"/>
          </a:p>
          <a:p>
            <a:endParaRPr lang="pt-BR" sz="2400" dirty="0"/>
          </a:p>
          <a:p>
            <a:r>
              <a:rPr lang="pt-BR" sz="2400" dirty="0" smtClean="0"/>
              <a:t>/</a:t>
            </a:r>
            <a:r>
              <a:rPr lang="en-US" sz="2400" dirty="0">
                <a:solidFill>
                  <a:schemeClr val="tx2">
                    <a:lumMod val="40000"/>
                    <a:lumOff val="60000"/>
                  </a:schemeClr>
                </a:solidFill>
              </a:rPr>
              <a:t>sort</a:t>
            </a:r>
            <a:r>
              <a:rPr lang="en-US" sz="2400" dirty="0"/>
              <a:t>(</a:t>
            </a:r>
            <a:r>
              <a:rPr lang="en-US" sz="2400" dirty="0">
                <a:solidFill>
                  <a:schemeClr val="tx2">
                    <a:lumMod val="40000"/>
                    <a:lumOff val="60000"/>
                  </a:schemeClr>
                </a:solidFill>
              </a:rPr>
              <a:t>distinct-values</a:t>
            </a:r>
            <a:r>
              <a:rPr lang="en-US" sz="2400" dirty="0" smtClean="0"/>
              <a:t>(</a:t>
            </a:r>
          </a:p>
          <a:p>
            <a:r>
              <a:rPr lang="en-US" sz="2400" dirty="0"/>
              <a:t> </a:t>
            </a:r>
            <a:r>
              <a:rPr lang="en-US" sz="2400" dirty="0" smtClean="0"/>
              <a:t>  /</a:t>
            </a:r>
            <a:r>
              <a:rPr lang="en-US" sz="2400" dirty="0" err="1"/>
              <a:t>xsdbase</a:t>
            </a:r>
            <a:r>
              <a:rPr lang="en-US" sz="2400" dirty="0"/>
              <a:t>/niem-3.0</a:t>
            </a:r>
            <a:r>
              <a:rPr lang="en-US" sz="2400" dirty="0" smtClean="0"/>
              <a:t>//*[</a:t>
            </a:r>
            <a:r>
              <a:rPr lang="en-US" sz="2400" dirty="0">
                <a:solidFill>
                  <a:srgbClr val="CCCC00"/>
                </a:solidFill>
              </a:rPr>
              <a:t>is-file</a:t>
            </a:r>
            <a:r>
              <a:rPr lang="en-US" sz="2400" dirty="0" smtClean="0"/>
              <a:t>()]</a:t>
            </a:r>
          </a:p>
          <a:p>
            <a:r>
              <a:rPr lang="en-US" sz="2400" dirty="0"/>
              <a:t> </a:t>
            </a:r>
            <a:r>
              <a:rPr lang="en-US" sz="2400" dirty="0" smtClean="0"/>
              <a:t>  /</a:t>
            </a:r>
            <a:r>
              <a:rPr lang="en-US" sz="2400" dirty="0">
                <a:solidFill>
                  <a:schemeClr val="tx2">
                    <a:lumMod val="40000"/>
                    <a:lumOff val="60000"/>
                  </a:schemeClr>
                </a:solidFill>
              </a:rPr>
              <a:t>replace</a:t>
            </a:r>
            <a:r>
              <a:rPr lang="en-US" sz="2400" dirty="0"/>
              <a:t>(</a:t>
            </a:r>
            <a:r>
              <a:rPr lang="en-US" sz="2400" dirty="0">
                <a:solidFill>
                  <a:srgbClr val="CCCC00"/>
                </a:solidFill>
              </a:rPr>
              <a:t>file-name</a:t>
            </a:r>
            <a:r>
              <a:rPr lang="en-US" sz="2400" dirty="0"/>
              <a:t>(),'.*\.', </a:t>
            </a:r>
            <a:r>
              <a:rPr lang="en-US" sz="2400" dirty="0" smtClean="0"/>
              <a:t>'')</a:t>
            </a:r>
          </a:p>
          <a:p>
            <a:r>
              <a:rPr lang="en-US" sz="2400" dirty="0" smtClean="0"/>
              <a:t>), </a:t>
            </a:r>
            <a:r>
              <a:rPr lang="en-US" sz="2400" dirty="0">
                <a:solidFill>
                  <a:schemeClr val="tx2">
                    <a:lumMod val="40000"/>
                    <a:lumOff val="60000"/>
                  </a:schemeClr>
                </a:solidFill>
              </a:rPr>
              <a:t>lower-case#1</a:t>
            </a:r>
            <a:r>
              <a:rPr lang="en-US" sz="2400" dirty="0" smtClean="0"/>
              <a:t>)</a:t>
            </a:r>
          </a:p>
          <a:p>
            <a:endParaRPr lang="en-US" sz="2400" dirty="0" smtClean="0"/>
          </a:p>
          <a:p>
            <a:endParaRPr lang="en-US" sz="2400" dirty="0" smtClean="0"/>
          </a:p>
        </p:txBody>
      </p:sp>
    </p:spTree>
    <p:extLst>
      <p:ext uri="{BB962C8B-B14F-4D97-AF65-F5344CB8AC3E}">
        <p14:creationId xmlns:p14="http://schemas.microsoft.com/office/powerpoint/2010/main" val="6081767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latin typeface="AR BERKLEY" panose="02000000000000000000" pitchFamily="2" charset="0"/>
              </a:rPr>
              <a:t>Bringing It All Back Home</a:t>
            </a:r>
            <a:endParaRPr lang="de-DE" dirty="0">
              <a:latin typeface="AR BERKLEY" panose="02000000000000000000" pitchFamily="2" charset="0"/>
            </a:endParaRPr>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630892" y="1719263"/>
            <a:ext cx="5882216" cy="4411662"/>
          </a:xfrm>
        </p:spPr>
      </p:pic>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18</a:t>
            </a:fld>
            <a:endParaRPr lang="de-DE" altLang="en-US"/>
          </a:p>
        </p:txBody>
      </p:sp>
    </p:spTree>
    <p:extLst>
      <p:ext uri="{BB962C8B-B14F-4D97-AF65-F5344CB8AC3E}">
        <p14:creationId xmlns:p14="http://schemas.microsoft.com/office/powerpoint/2010/main" val="31359141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rgbClr val="C00000"/>
                </a:solidFill>
              </a:rPr>
              <a:t>FOXpath</a:t>
            </a:r>
            <a:r>
              <a:rPr lang="de-DE" dirty="0" smtClean="0"/>
              <a:t> 3.0 – </a:t>
            </a:r>
            <a:br>
              <a:rPr lang="de-DE" dirty="0" smtClean="0"/>
            </a:br>
            <a:r>
              <a:rPr lang="de-DE" dirty="0" smtClean="0"/>
              <a:t>	foxpath merged into XPath</a:t>
            </a:r>
            <a:endParaRPr lang="de-DE" dirty="0"/>
          </a:p>
        </p:txBody>
      </p:sp>
      <p:sp>
        <p:nvSpPr>
          <p:cNvPr id="3" name="Content Placeholder 2"/>
          <p:cNvSpPr>
            <a:spLocks noGrp="1"/>
          </p:cNvSpPr>
          <p:nvPr>
            <p:ph idx="1"/>
          </p:nvPr>
        </p:nvSpPr>
        <p:spPr>
          <a:xfrm>
            <a:off x="457200" y="1719263"/>
            <a:ext cx="8686800" cy="4411662"/>
          </a:xfrm>
        </p:spPr>
        <p:txBody>
          <a:bodyPr/>
          <a:lstStyle/>
          <a:p>
            <a:r>
              <a:rPr lang="de-DE" dirty="0" smtClean="0"/>
              <a:t>Concept</a:t>
            </a:r>
          </a:p>
          <a:p>
            <a:pPr lvl="1"/>
            <a:r>
              <a:rPr lang="de-DE" dirty="0" smtClean="0"/>
              <a:t>Do not </a:t>
            </a:r>
            <a:r>
              <a:rPr lang="de-DE" i="1" dirty="0" smtClean="0"/>
              <a:t>replace</a:t>
            </a:r>
            <a:r>
              <a:rPr lang="de-DE" dirty="0" smtClean="0"/>
              <a:t> path expression by fox path expr</a:t>
            </a:r>
          </a:p>
          <a:p>
            <a:pPr lvl="1"/>
            <a:r>
              <a:rPr lang="de-DE" i="1" dirty="0" smtClean="0"/>
              <a:t>Extend</a:t>
            </a:r>
            <a:r>
              <a:rPr lang="de-DE" dirty="0" smtClean="0"/>
              <a:t> path expression:</a:t>
            </a:r>
          </a:p>
          <a:p>
            <a:pPr lvl="2"/>
            <a:r>
              <a:rPr lang="de-DE" dirty="0" smtClean="0"/>
              <a:t>Step: 		postfix expr | axis step</a:t>
            </a:r>
            <a:r>
              <a:rPr lang="de-DE" dirty="0" smtClean="0">
                <a:solidFill>
                  <a:srgbClr val="C00000"/>
                </a:solidFill>
              </a:rPr>
              <a:t> | fox axis step</a:t>
            </a:r>
          </a:p>
          <a:p>
            <a:pPr lvl="2"/>
            <a:r>
              <a:rPr lang="de-DE" dirty="0" smtClean="0"/>
              <a:t>Operator: 	path operator </a:t>
            </a:r>
            <a:r>
              <a:rPr lang="de-DE" dirty="0" smtClean="0">
                <a:solidFill>
                  <a:srgbClr val="C00000"/>
                </a:solidFill>
              </a:rPr>
              <a:t>| fox path operator</a:t>
            </a:r>
          </a:p>
          <a:p>
            <a:endParaRPr lang="de-DE" dirty="0" smtClean="0"/>
          </a:p>
          <a:p>
            <a:r>
              <a:rPr lang="de-DE" dirty="0" smtClean="0"/>
              <a:t>Syntax changes</a:t>
            </a:r>
          </a:p>
          <a:p>
            <a:pPr lvl="1"/>
            <a:r>
              <a:rPr lang="de-DE" dirty="0" smtClean="0"/>
              <a:t>fox path operator: \ (not /)</a:t>
            </a:r>
          </a:p>
          <a:p>
            <a:pPr lvl="1"/>
            <a:r>
              <a:rPr lang="de-DE" dirty="0" smtClean="0"/>
              <a:t>fox name test: constrain use of abbreviated syntax</a:t>
            </a:r>
          </a:p>
          <a:p>
            <a:pPr marL="344487" lvl="1" indent="0">
              <a:buNone/>
            </a:pPr>
            <a:r>
              <a:rPr lang="de-DE" i="1" dirty="0"/>
              <a:t>	</a:t>
            </a:r>
            <a:r>
              <a:rPr lang="de-DE" i="1" dirty="0" smtClean="0"/>
              <a:t>(</a:t>
            </a:r>
            <a:r>
              <a:rPr lang="de-DE" i="1" dirty="0" smtClean="0">
                <a:latin typeface="Courier New" panose="02070309020205020404" pitchFamily="49" charset="0"/>
                <a:cs typeface="Courier New" panose="02070309020205020404" pitchFamily="49" charset="0"/>
              </a:rPr>
              <a:t>HelloWorld</a:t>
            </a:r>
            <a:r>
              <a:rPr lang="de-DE" i="1" dirty="0" smtClean="0"/>
              <a:t> – an axis step or a fox axis step ?)</a:t>
            </a:r>
            <a:endParaRPr lang="de-DE" i="1" dirty="0"/>
          </a:p>
          <a:p>
            <a:endParaRPr lang="de-DE" dirty="0"/>
          </a:p>
        </p:txBody>
      </p:sp>
    </p:spTree>
    <p:extLst>
      <p:ext uri="{BB962C8B-B14F-4D97-AF65-F5344CB8AC3E}">
        <p14:creationId xmlns:p14="http://schemas.microsoft.com/office/powerpoint/2010/main" val="1120696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Outline</a:t>
            </a:r>
            <a:endParaRPr lang="de-DE" dirty="0"/>
          </a:p>
        </p:txBody>
      </p:sp>
      <p:sp>
        <p:nvSpPr>
          <p:cNvPr id="3" name="Content Placeholder 2"/>
          <p:cNvSpPr>
            <a:spLocks noGrp="1"/>
          </p:cNvSpPr>
          <p:nvPr>
            <p:ph idx="1"/>
          </p:nvPr>
        </p:nvSpPr>
        <p:spPr/>
        <p:txBody>
          <a:bodyPr/>
          <a:lstStyle/>
          <a:p>
            <a:r>
              <a:rPr lang="de-DE" dirty="0" smtClean="0"/>
              <a:t>XPath – a model for file system navigation?</a:t>
            </a:r>
          </a:p>
          <a:p>
            <a:endParaRPr lang="de-DE" dirty="0" smtClean="0"/>
          </a:p>
          <a:p>
            <a:r>
              <a:rPr lang="de-DE" dirty="0" smtClean="0"/>
              <a:t>FOXpath 1.0 – an expression language</a:t>
            </a:r>
          </a:p>
          <a:p>
            <a:pPr marL="0" indent="0">
              <a:buNone/>
            </a:pPr>
            <a:r>
              <a:rPr lang="de-DE" dirty="0"/>
              <a:t>	</a:t>
            </a:r>
            <a:r>
              <a:rPr lang="de-DE" dirty="0" smtClean="0"/>
              <a:t>for navigating the file system</a:t>
            </a:r>
          </a:p>
          <a:p>
            <a:pPr marL="0" indent="0">
              <a:buNone/>
            </a:pPr>
            <a:endParaRPr lang="de-DE" dirty="0" smtClean="0"/>
          </a:p>
          <a:p>
            <a:r>
              <a:rPr lang="de-DE" dirty="0" smtClean="0"/>
              <a:t>FOXpath 3.0 </a:t>
            </a:r>
            <a:r>
              <a:rPr lang="de-DE" dirty="0"/>
              <a:t>– </a:t>
            </a:r>
            <a:r>
              <a:rPr lang="de-DE" dirty="0" smtClean="0"/>
              <a:t>FOXpath merged into XPath</a:t>
            </a:r>
          </a:p>
          <a:p>
            <a:pPr marL="0" indent="0">
              <a:buNone/>
            </a:pPr>
            <a:endParaRPr lang="de-DE" dirty="0" smtClean="0"/>
          </a:p>
          <a:p>
            <a:r>
              <a:rPr lang="de-DE" dirty="0" smtClean="0"/>
              <a:t>Beyond the file system ...</a:t>
            </a:r>
            <a:endParaRPr lang="de-DE" dirty="0"/>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a:t>
            </a:fld>
            <a:endParaRPr lang="de-DE" altLang="en-US"/>
          </a:p>
        </p:txBody>
      </p:sp>
    </p:spTree>
    <p:extLst>
      <p:ext uri="{BB962C8B-B14F-4D97-AF65-F5344CB8AC3E}">
        <p14:creationId xmlns:p14="http://schemas.microsoft.com/office/powerpoint/2010/main" val="32663711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bwMode="auto">
          <a:xfrm>
            <a:off x="1043608" y="2852936"/>
            <a:ext cx="7341488" cy="914400"/>
          </a:xfrm>
          <a:prstGeom prst="roundRect">
            <a:avLst/>
          </a:prstGeom>
          <a:solidFill>
            <a:schemeClr val="bg1"/>
          </a:solidFill>
          <a:ln w="38100"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de-DE" dirty="0" smtClean="0"/>
              <a:t>Mixing axis &amp; fox axis steps</a:t>
            </a:r>
            <a:endParaRPr lang="de-DE" dirty="0"/>
          </a:p>
        </p:txBody>
      </p:sp>
      <p:sp>
        <p:nvSpPr>
          <p:cNvPr id="3" name="Content Placeholder 2"/>
          <p:cNvSpPr>
            <a:spLocks noGrp="1"/>
          </p:cNvSpPr>
          <p:nvPr>
            <p:ph idx="1"/>
          </p:nvPr>
        </p:nvSpPr>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20</a:t>
            </a:fld>
            <a:endParaRPr lang="de-DE" altLang="en-US"/>
          </a:p>
        </p:txBody>
      </p:sp>
      <p:sp>
        <p:nvSpPr>
          <p:cNvPr id="7" name="TextBox 6"/>
          <p:cNvSpPr txBox="1"/>
          <p:nvPr/>
        </p:nvSpPr>
        <p:spPr>
          <a:xfrm>
            <a:off x="467544" y="1988840"/>
            <a:ext cx="8132354" cy="3539430"/>
          </a:xfrm>
          <a:prstGeom prst="rect">
            <a:avLst/>
          </a:prstGeom>
          <a:noFill/>
        </p:spPr>
        <p:txBody>
          <a:bodyPr wrap="none" rtlCol="0">
            <a:spAutoFit/>
          </a:bodyPr>
          <a:lstStyle/>
          <a:p>
            <a:r>
              <a:rPr lang="en-US" sz="2800" dirty="0" smtClean="0">
                <a:latin typeface="Courier New" panose="02070309020205020404" pitchFamily="49" charset="0"/>
                <a:cs typeface="Courier New" panose="02070309020205020404" pitchFamily="49" charset="0"/>
              </a:rPr>
              <a:t>sort(distinct-values(</a:t>
            </a:r>
          </a:p>
          <a:p>
            <a:endParaRPr lang="en-US" sz="2800" dirty="0" smtClean="0">
              <a:latin typeface="Courier New" panose="02070309020205020404" pitchFamily="49" charset="0"/>
              <a:cs typeface="Courier New" panose="02070309020205020404" pitchFamily="49" charset="0"/>
            </a:endParaRPr>
          </a:p>
          <a:p>
            <a:r>
              <a:rPr lang="en-US" sz="2800" dirty="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  </a:t>
            </a:r>
            <a:r>
              <a:rPr lang="en-US" sz="2800" dirty="0" smtClean="0">
                <a:solidFill>
                  <a:srgbClr val="FF0000"/>
                </a:solidFill>
                <a:latin typeface="Courier New" panose="02070309020205020404" pitchFamily="49" charset="0"/>
                <a:cs typeface="Courier New" panose="02070309020205020404" pitchFamily="49" charset="0"/>
              </a:rPr>
              <a:t>\</a:t>
            </a:r>
            <a:r>
              <a:rPr lang="en-US" sz="2800" dirty="0" smtClean="0">
                <a:latin typeface="Courier New" panose="02070309020205020404" pitchFamily="49" charset="0"/>
                <a:cs typeface="Courier New" panose="02070309020205020404" pitchFamily="49" charset="0"/>
              </a:rPr>
              <a:t>projects</a:t>
            </a:r>
            <a:r>
              <a:rPr lang="en-US" sz="2800" dirty="0" smtClean="0">
                <a:solidFill>
                  <a:srgbClr val="FF0000"/>
                </a:solidFill>
                <a:latin typeface="Courier New" panose="02070309020205020404" pitchFamily="49" charset="0"/>
                <a:cs typeface="Courier New" panose="02070309020205020404" pitchFamily="49" charset="0"/>
              </a:rPr>
              <a:t>\</a:t>
            </a:r>
            <a:r>
              <a:rPr lang="en-US" sz="2800" dirty="0" err="1" smtClean="0">
                <a:latin typeface="Courier New" panose="02070309020205020404" pitchFamily="49" charset="0"/>
                <a:cs typeface="Courier New" panose="02070309020205020404" pitchFamily="49" charset="0"/>
              </a:rPr>
              <a:t>xsd</a:t>
            </a:r>
            <a:r>
              <a:rPr lang="en-US" sz="2800" dirty="0" smtClean="0">
                <a:solidFill>
                  <a:srgbClr val="FF0000"/>
                </a:solidFill>
                <a:latin typeface="Courier New" panose="02070309020205020404" pitchFamily="49" charset="0"/>
                <a:cs typeface="Courier New" panose="02070309020205020404" pitchFamily="49" charset="0"/>
              </a:rPr>
              <a:t>\</a:t>
            </a:r>
            <a:r>
              <a:rPr lang="en-US" sz="2800" dirty="0" err="1" smtClean="0">
                <a:latin typeface="Courier New" panose="02070309020205020404" pitchFamily="49" charset="0"/>
                <a:cs typeface="Courier New" panose="02070309020205020404" pitchFamily="49" charset="0"/>
              </a:rPr>
              <a:t>niem</a:t>
            </a:r>
            <a:r>
              <a:rPr lang="en-US" sz="2800" dirty="0" smtClean="0">
                <a:latin typeface="Courier New" panose="02070309020205020404" pitchFamily="49" charset="0"/>
                <a:cs typeface="Courier New" panose="02070309020205020404" pitchFamily="49" charset="0"/>
              </a:rPr>
              <a:t>*</a:t>
            </a:r>
            <a:r>
              <a:rPr lang="en-US" sz="2800" dirty="0" smtClean="0">
                <a:solidFill>
                  <a:srgbClr val="FF0000"/>
                </a:solidFill>
                <a:latin typeface="Courier New" panose="02070309020205020404" pitchFamily="49" charset="0"/>
                <a:cs typeface="Courier New" panose="02070309020205020404" pitchFamily="49" charset="0"/>
              </a:rPr>
              <a:t>\\</a:t>
            </a:r>
            <a:r>
              <a:rPr lang="en-US" sz="2800" dirty="0" smtClean="0">
                <a:latin typeface="Courier New" panose="02070309020205020404" pitchFamily="49" charset="0"/>
                <a:cs typeface="Courier New" panose="02070309020205020404" pitchFamily="49" charset="0"/>
              </a:rPr>
              <a:t>*.</a:t>
            </a:r>
            <a:r>
              <a:rPr lang="en-US" sz="2800" dirty="0" err="1" smtClean="0">
                <a:latin typeface="Courier New" panose="02070309020205020404" pitchFamily="49" charset="0"/>
                <a:cs typeface="Courier New" panose="02070309020205020404" pitchFamily="49" charset="0"/>
              </a:rPr>
              <a:t>xsd</a:t>
            </a:r>
            <a:r>
              <a:rPr lang="en-US" sz="2800" dirty="0" smtClean="0">
                <a:solidFill>
                  <a:srgbClr val="FF0000"/>
                </a:solidFill>
                <a:latin typeface="Courier New" panose="02070309020205020404" pitchFamily="49" charset="0"/>
                <a:cs typeface="Courier New" panose="02070309020205020404" pitchFamily="49" charset="0"/>
              </a:rPr>
              <a:t>\</a:t>
            </a:r>
            <a:r>
              <a:rPr lang="en-US" sz="2800" dirty="0" smtClean="0">
                <a:latin typeface="Courier New" panose="02070309020205020404" pitchFamily="49" charset="0"/>
                <a:cs typeface="Courier New" panose="02070309020205020404" pitchFamily="49" charset="0"/>
              </a:rPr>
              <a:t>doc(.)</a:t>
            </a:r>
          </a:p>
          <a:p>
            <a:r>
              <a:rPr lang="en-US" sz="2800" dirty="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  </a:t>
            </a:r>
            <a:r>
              <a:rPr lang="en-US" sz="2800" dirty="0" smtClean="0">
                <a:solidFill>
                  <a:schemeClr val="accent1">
                    <a:lumMod val="75000"/>
                  </a:schemeClr>
                </a:solidFill>
                <a:latin typeface="Courier New" panose="02070309020205020404" pitchFamily="49" charset="0"/>
                <a:cs typeface="Courier New" panose="02070309020205020404" pitchFamily="49" charset="0"/>
              </a:rPr>
              <a:t>//</a:t>
            </a:r>
            <a:r>
              <a:rPr lang="en-US" sz="2800" dirty="0" err="1" smtClean="0">
                <a:latin typeface="Courier New" panose="02070309020205020404" pitchFamily="49" charset="0"/>
                <a:cs typeface="Courier New" panose="02070309020205020404" pitchFamily="49" charset="0"/>
              </a:rPr>
              <a:t>xs:element</a:t>
            </a:r>
            <a:r>
              <a:rPr lang="en-US" sz="2800" dirty="0" smtClean="0">
                <a:solidFill>
                  <a:schemeClr val="accent1">
                    <a:lumMod val="75000"/>
                  </a:schemeClr>
                </a:solidFill>
                <a:latin typeface="Courier New" panose="02070309020205020404" pitchFamily="49" charset="0"/>
                <a:cs typeface="Courier New" panose="02070309020205020404" pitchFamily="49" charset="0"/>
              </a:rPr>
              <a:t>/</a:t>
            </a:r>
            <a:r>
              <a:rPr lang="en-US" sz="2800" dirty="0" smtClean="0">
                <a:latin typeface="Courier New" panose="02070309020205020404" pitchFamily="49" charset="0"/>
                <a:cs typeface="Courier New" panose="02070309020205020404" pitchFamily="49" charset="0"/>
              </a:rPr>
              <a:t>@name</a:t>
            </a:r>
          </a:p>
          <a:p>
            <a:endParaRPr lang="en-US" sz="2800" dirty="0">
              <a:latin typeface="Courier New" panose="02070309020205020404" pitchFamily="49" charset="0"/>
              <a:cs typeface="Courier New" panose="02070309020205020404" pitchFamily="49" charset="0"/>
            </a:endParaRPr>
          </a:p>
          <a:p>
            <a:r>
              <a:rPr lang="en-US" sz="2800" dirty="0" smtClean="0">
                <a:latin typeface="Courier New" panose="02070309020205020404" pitchFamily="49" charset="0"/>
                <a:cs typeface="Courier New" panose="02070309020205020404" pitchFamily="49" charset="0"/>
              </a:rPr>
              <a:t>		</a:t>
            </a:r>
          </a:p>
          <a:p>
            <a:endParaRPr lang="en-US" sz="2800" dirty="0" smtClean="0">
              <a:latin typeface="Courier New" panose="02070309020205020404" pitchFamily="49" charset="0"/>
              <a:cs typeface="Courier New" panose="02070309020205020404" pitchFamily="49" charset="0"/>
            </a:endParaRPr>
          </a:p>
          <a:p>
            <a:r>
              <a:rPr lang="en-US" sz="2800" dirty="0" smtClean="0">
                <a:latin typeface="Courier New" panose="02070309020205020404" pitchFamily="49" charset="0"/>
                <a:cs typeface="Courier New" panose="02070309020205020404" pitchFamily="49" charset="0"/>
              </a:rPr>
              <a:t>   ), lower-case#1)</a:t>
            </a:r>
            <a:endParaRPr lang="de-DE" sz="2800" dirty="0">
              <a:latin typeface="Courier New" panose="02070309020205020404" pitchFamily="49" charset="0"/>
              <a:cs typeface="Courier New" panose="02070309020205020404" pitchFamily="49" charset="0"/>
            </a:endParaRPr>
          </a:p>
        </p:txBody>
      </p:sp>
      <p:sp>
        <p:nvSpPr>
          <p:cNvPr id="9" name="Rounded Rectangular Callout 8"/>
          <p:cNvSpPr/>
          <p:nvPr/>
        </p:nvSpPr>
        <p:spPr bwMode="auto">
          <a:xfrm>
            <a:off x="5724128" y="3933056"/>
            <a:ext cx="2276872" cy="504056"/>
          </a:xfrm>
          <a:prstGeom prst="wedgeRoundRectCallout">
            <a:avLst>
              <a:gd name="adj1" fmla="val -73014"/>
              <a:gd name="adj2" fmla="val -104189"/>
              <a:gd name="adj3" fmla="val 16667"/>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dirty="0" smtClean="0">
                <a:ln>
                  <a:noFill/>
                </a:ln>
                <a:solidFill>
                  <a:schemeClr val="bg1"/>
                </a:solidFill>
                <a:effectLst/>
                <a:latin typeface="Arial" panose="020B0604020202020204" pitchFamily="34" charset="0"/>
              </a:rPr>
              <a:t>axis steps</a:t>
            </a:r>
          </a:p>
        </p:txBody>
      </p:sp>
      <p:sp>
        <p:nvSpPr>
          <p:cNvPr id="12" name="Rounded Rectangular Callout 11"/>
          <p:cNvSpPr/>
          <p:nvPr/>
        </p:nvSpPr>
        <p:spPr bwMode="auto">
          <a:xfrm>
            <a:off x="5724128" y="2156920"/>
            <a:ext cx="2276872" cy="504056"/>
          </a:xfrm>
          <a:prstGeom prst="wedgeRoundRectCallout">
            <a:avLst>
              <a:gd name="adj1" fmla="val -73542"/>
              <a:gd name="adj2" fmla="val 98702"/>
              <a:gd name="adj3" fmla="val 16667"/>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2400" dirty="0" smtClean="0">
                <a:solidFill>
                  <a:schemeClr val="bg1"/>
                </a:solidFill>
              </a:rPr>
              <a:t>fox </a:t>
            </a:r>
            <a:r>
              <a:rPr kumimoji="0" lang="de-DE" sz="2400" b="1" i="0" u="none" strike="noStrike" cap="none" normalizeH="0" baseline="0" dirty="0" smtClean="0">
                <a:ln>
                  <a:noFill/>
                </a:ln>
                <a:solidFill>
                  <a:schemeClr val="bg1"/>
                </a:solidFill>
                <a:effectLst/>
                <a:latin typeface="Arial" panose="020B0604020202020204" pitchFamily="34" charset="0"/>
              </a:rPr>
              <a:t>axis steps</a:t>
            </a:r>
          </a:p>
        </p:txBody>
      </p:sp>
      <p:sp>
        <p:nvSpPr>
          <p:cNvPr id="13" name="Rounded Rectangular Callout 12"/>
          <p:cNvSpPr/>
          <p:nvPr/>
        </p:nvSpPr>
        <p:spPr bwMode="auto">
          <a:xfrm>
            <a:off x="755576" y="4365104"/>
            <a:ext cx="2736304" cy="504056"/>
          </a:xfrm>
          <a:prstGeom prst="wedgeRoundRectCallout">
            <a:avLst>
              <a:gd name="adj1" fmla="val -35037"/>
              <a:gd name="adj2" fmla="val -163863"/>
              <a:gd name="adj3" fmla="val 16667"/>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dirty="0" smtClean="0">
                <a:ln>
                  <a:noFill/>
                </a:ln>
                <a:solidFill>
                  <a:schemeClr val="bg1">
                    <a:lumMod val="50000"/>
                  </a:schemeClr>
                </a:solidFill>
                <a:effectLst/>
                <a:latin typeface="Arial" panose="020B0604020202020204" pitchFamily="34" charset="0"/>
              </a:rPr>
              <a:t>path expression</a:t>
            </a:r>
          </a:p>
        </p:txBody>
      </p:sp>
    </p:spTree>
    <p:extLst>
      <p:ext uri="{BB962C8B-B14F-4D97-AF65-F5344CB8AC3E}">
        <p14:creationId xmlns:p14="http://schemas.microsoft.com/office/powerpoint/2010/main" val="15030505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bwMode="auto">
          <a:xfrm>
            <a:off x="1043608" y="2852936"/>
            <a:ext cx="7341488" cy="914400"/>
          </a:xfrm>
          <a:prstGeom prst="roundRect">
            <a:avLst/>
          </a:prstGeom>
          <a:solidFill>
            <a:schemeClr val="bg1"/>
          </a:solidFill>
          <a:ln w="38100"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de-DE" dirty="0" smtClean="0"/>
              <a:t>Mixing axis &amp; fox axis steps 2</a:t>
            </a:r>
            <a:endParaRPr lang="de-DE" dirty="0"/>
          </a:p>
        </p:txBody>
      </p:sp>
      <p:sp>
        <p:nvSpPr>
          <p:cNvPr id="3" name="Content Placeholder 2"/>
          <p:cNvSpPr>
            <a:spLocks noGrp="1"/>
          </p:cNvSpPr>
          <p:nvPr>
            <p:ph idx="1"/>
          </p:nvPr>
        </p:nvSpPr>
        <p:spPr/>
        <p:txBody>
          <a:bodyPr/>
          <a:lstStyle/>
          <a:p>
            <a:endParaRPr lang="de-DE" dirty="0" smtClean="0"/>
          </a:p>
          <a:p>
            <a:endParaRPr lang="de-DE" dirty="0"/>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21</a:t>
            </a:fld>
            <a:endParaRPr lang="de-DE" altLang="en-US"/>
          </a:p>
        </p:txBody>
      </p:sp>
      <p:sp>
        <p:nvSpPr>
          <p:cNvPr id="7" name="TextBox 6"/>
          <p:cNvSpPr txBox="1"/>
          <p:nvPr/>
        </p:nvSpPr>
        <p:spPr>
          <a:xfrm>
            <a:off x="467544" y="1988840"/>
            <a:ext cx="7487947" cy="3108543"/>
          </a:xfrm>
          <a:prstGeom prst="rect">
            <a:avLst/>
          </a:prstGeom>
          <a:noFill/>
        </p:spPr>
        <p:txBody>
          <a:bodyPr wrap="none" rtlCol="0">
            <a:spAutoFit/>
          </a:bodyPr>
          <a:lstStyle/>
          <a:p>
            <a:endParaRPr lang="en-US" sz="2800" dirty="0" smtClean="0">
              <a:latin typeface="Courier New" panose="02070309020205020404" pitchFamily="49" charset="0"/>
              <a:cs typeface="Courier New" panose="02070309020205020404" pitchFamily="49" charset="0"/>
            </a:endParaRPr>
          </a:p>
          <a:p>
            <a:endParaRPr lang="en-US" sz="2800" dirty="0" smtClean="0">
              <a:latin typeface="Courier New" panose="02070309020205020404" pitchFamily="49" charset="0"/>
              <a:cs typeface="Courier New" panose="02070309020205020404" pitchFamily="49" charset="0"/>
            </a:endParaRPr>
          </a:p>
          <a:p>
            <a:r>
              <a:rPr lang="en-US" sz="2800" dirty="0" smtClean="0">
                <a:latin typeface="Courier New" panose="02070309020205020404" pitchFamily="49" charset="0"/>
                <a:cs typeface="Courier New" panose="02070309020205020404" pitchFamily="49" charset="0"/>
              </a:rPr>
              <a:t>   </a:t>
            </a:r>
            <a:r>
              <a:rPr lang="en-US" sz="2800" dirty="0">
                <a:solidFill>
                  <a:srgbClr val="FF0000"/>
                </a:solidFill>
                <a:latin typeface="Courier New" panose="02070309020205020404" pitchFamily="49" charset="0"/>
                <a:cs typeface="Courier New" panose="02070309020205020404" pitchFamily="49" charset="0"/>
              </a:rPr>
              <a:t>\</a:t>
            </a:r>
            <a:r>
              <a:rPr lang="en-US" sz="2800" dirty="0">
                <a:latin typeface="Courier New" panose="02070309020205020404" pitchFamily="49" charset="0"/>
                <a:cs typeface="Courier New" panose="02070309020205020404" pitchFamily="49" charset="0"/>
              </a:rPr>
              <a:t>projects</a:t>
            </a:r>
            <a:r>
              <a:rPr lang="en-US" sz="2800" dirty="0">
                <a:solidFill>
                  <a:srgbClr val="FF0000"/>
                </a:solidFill>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xsd</a:t>
            </a:r>
            <a:r>
              <a:rPr lang="en-US" sz="2800" dirty="0">
                <a:solidFill>
                  <a:srgbClr val="FF0000"/>
                </a:solidFill>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niem</a:t>
            </a:r>
            <a:r>
              <a:rPr lang="en-US" sz="2800" dirty="0">
                <a:latin typeface="Courier New" panose="02070309020205020404" pitchFamily="49" charset="0"/>
                <a:cs typeface="Courier New" panose="02070309020205020404" pitchFamily="49" charset="0"/>
              </a:rPr>
              <a:t>*\\*.</a:t>
            </a:r>
            <a:r>
              <a:rPr lang="en-US" sz="2800" dirty="0" err="1" smtClean="0">
                <a:latin typeface="Courier New" panose="02070309020205020404" pitchFamily="49" charset="0"/>
                <a:cs typeface="Courier New" panose="02070309020205020404" pitchFamily="49" charset="0"/>
              </a:rPr>
              <a:t>xsd</a:t>
            </a:r>
            <a:endParaRPr lang="en-US" sz="2800" dirty="0" smtClean="0">
              <a:latin typeface="Courier New" panose="02070309020205020404" pitchFamily="49" charset="0"/>
              <a:cs typeface="Courier New" panose="02070309020205020404" pitchFamily="49" charset="0"/>
            </a:endParaRPr>
          </a:p>
          <a:p>
            <a:r>
              <a:rPr lang="en-US" sz="2800" dirty="0">
                <a:latin typeface="Courier New" panose="02070309020205020404" pitchFamily="49" charset="0"/>
                <a:cs typeface="Courier New" panose="02070309020205020404" pitchFamily="49" charset="0"/>
              </a:rPr>
              <a:t> </a:t>
            </a:r>
            <a:r>
              <a:rPr lang="en-US" sz="2800" dirty="0" smtClean="0">
                <a:latin typeface="Courier New" panose="02070309020205020404" pitchFamily="49" charset="0"/>
                <a:cs typeface="Courier New" panose="02070309020205020404" pitchFamily="49" charset="0"/>
              </a:rPr>
              <a:t>  [</a:t>
            </a:r>
            <a:r>
              <a:rPr lang="en-US" sz="2800" dirty="0">
                <a:latin typeface="Courier New" panose="02070309020205020404" pitchFamily="49" charset="0"/>
                <a:cs typeface="Courier New" panose="02070309020205020404" pitchFamily="49" charset="0"/>
              </a:rPr>
              <a:t>not(doc(.)</a:t>
            </a:r>
            <a:r>
              <a:rPr lang="en-US" sz="2800" dirty="0">
                <a:solidFill>
                  <a:schemeClr val="accent1">
                    <a:lumMod val="75000"/>
                  </a:schemeClr>
                </a:solidFill>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xs:documentation</a:t>
            </a:r>
            <a:r>
              <a:rPr lang="en-US" sz="2800" dirty="0" smtClean="0">
                <a:latin typeface="Courier New" panose="02070309020205020404" pitchFamily="49" charset="0"/>
                <a:cs typeface="Courier New" panose="02070309020205020404" pitchFamily="49" charset="0"/>
              </a:rPr>
              <a:t>)]</a:t>
            </a:r>
          </a:p>
          <a:p>
            <a:endParaRPr lang="en-US" sz="2800" dirty="0">
              <a:latin typeface="Courier New" panose="02070309020205020404" pitchFamily="49" charset="0"/>
              <a:cs typeface="Courier New" panose="02070309020205020404" pitchFamily="49" charset="0"/>
            </a:endParaRPr>
          </a:p>
          <a:p>
            <a:endParaRPr lang="en-US" sz="2800" dirty="0" smtClean="0">
              <a:latin typeface="Courier New" panose="02070309020205020404" pitchFamily="49" charset="0"/>
              <a:cs typeface="Courier New" panose="02070309020205020404" pitchFamily="49" charset="0"/>
            </a:endParaRPr>
          </a:p>
          <a:p>
            <a:r>
              <a:rPr lang="en-US" sz="2800" dirty="0" smtClean="0">
                <a:latin typeface="Courier New" panose="02070309020205020404" pitchFamily="49" charset="0"/>
                <a:cs typeface="Courier New" panose="02070309020205020404" pitchFamily="49" charset="0"/>
              </a:rPr>
              <a:t>   </a:t>
            </a:r>
          </a:p>
        </p:txBody>
      </p:sp>
      <p:sp>
        <p:nvSpPr>
          <p:cNvPr id="8" name="Rounded Rectangular Callout 7"/>
          <p:cNvSpPr/>
          <p:nvPr/>
        </p:nvSpPr>
        <p:spPr bwMode="auto">
          <a:xfrm>
            <a:off x="5724128" y="2156920"/>
            <a:ext cx="2276872" cy="504056"/>
          </a:xfrm>
          <a:prstGeom prst="wedgeRoundRectCallout">
            <a:avLst>
              <a:gd name="adj1" fmla="val -73542"/>
              <a:gd name="adj2" fmla="val 98702"/>
              <a:gd name="adj3" fmla="val 16667"/>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2400" dirty="0" smtClean="0">
                <a:solidFill>
                  <a:schemeClr val="bg1"/>
                </a:solidFill>
              </a:rPr>
              <a:t>fox </a:t>
            </a:r>
            <a:r>
              <a:rPr kumimoji="0" lang="de-DE" sz="2400" b="1" i="0" u="none" strike="noStrike" cap="none" normalizeH="0" baseline="0" dirty="0" smtClean="0">
                <a:ln>
                  <a:noFill/>
                </a:ln>
                <a:solidFill>
                  <a:schemeClr val="bg1"/>
                </a:solidFill>
                <a:effectLst/>
                <a:latin typeface="Arial" panose="020B0604020202020204" pitchFamily="34" charset="0"/>
              </a:rPr>
              <a:t>axis steps</a:t>
            </a:r>
          </a:p>
        </p:txBody>
      </p:sp>
      <p:sp>
        <p:nvSpPr>
          <p:cNvPr id="9" name="Rounded Rectangular Callout 8"/>
          <p:cNvSpPr/>
          <p:nvPr/>
        </p:nvSpPr>
        <p:spPr bwMode="auto">
          <a:xfrm>
            <a:off x="4572000" y="3933056"/>
            <a:ext cx="3429000" cy="504056"/>
          </a:xfrm>
          <a:prstGeom prst="wedgeRoundRectCallout">
            <a:avLst>
              <a:gd name="adj1" fmla="val -73014"/>
              <a:gd name="adj2" fmla="val -104189"/>
              <a:gd name="adj3" fmla="val 16667"/>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dirty="0" smtClean="0">
                <a:ln>
                  <a:noFill/>
                </a:ln>
                <a:solidFill>
                  <a:schemeClr val="bg1"/>
                </a:solidFill>
                <a:effectLst/>
                <a:latin typeface="Arial" panose="020B0604020202020204" pitchFamily="34" charset="0"/>
              </a:rPr>
              <a:t>predicate: axis steps</a:t>
            </a:r>
          </a:p>
        </p:txBody>
      </p:sp>
      <p:sp>
        <p:nvSpPr>
          <p:cNvPr id="12" name="Rounded Rectangular Callout 11"/>
          <p:cNvSpPr/>
          <p:nvPr/>
        </p:nvSpPr>
        <p:spPr bwMode="auto">
          <a:xfrm>
            <a:off x="755576" y="4365104"/>
            <a:ext cx="2736304" cy="504056"/>
          </a:xfrm>
          <a:prstGeom prst="wedgeRoundRectCallout">
            <a:avLst>
              <a:gd name="adj1" fmla="val -35037"/>
              <a:gd name="adj2" fmla="val -163863"/>
              <a:gd name="adj3" fmla="val 16667"/>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dirty="0" smtClean="0">
                <a:ln>
                  <a:noFill/>
                </a:ln>
                <a:solidFill>
                  <a:schemeClr val="bg1">
                    <a:lumMod val="50000"/>
                  </a:schemeClr>
                </a:solidFill>
                <a:effectLst/>
                <a:latin typeface="Arial" panose="020B0604020202020204" pitchFamily="34" charset="0"/>
              </a:rPr>
              <a:t>path expression</a:t>
            </a:r>
          </a:p>
        </p:txBody>
      </p:sp>
    </p:spTree>
    <p:extLst>
      <p:ext uri="{BB962C8B-B14F-4D97-AF65-F5344CB8AC3E}">
        <p14:creationId xmlns:p14="http://schemas.microsoft.com/office/powerpoint/2010/main" val="21672139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FOXpath 3.0 - implementation</a:t>
            </a:r>
            <a:endParaRPr lang="de-DE" dirty="0"/>
          </a:p>
        </p:txBody>
      </p:sp>
      <p:sp>
        <p:nvSpPr>
          <p:cNvPr id="3" name="Content Placeholder 2"/>
          <p:cNvSpPr>
            <a:spLocks noGrp="1"/>
          </p:cNvSpPr>
          <p:nvPr>
            <p:ph idx="1"/>
          </p:nvPr>
        </p:nvSpPr>
        <p:spPr/>
        <p:txBody>
          <a:bodyPr/>
          <a:lstStyle/>
          <a:p>
            <a:r>
              <a:rPr lang="de-DE" dirty="0" smtClean="0"/>
              <a:t>Reference implementation: </a:t>
            </a:r>
          </a:p>
          <a:p>
            <a:pPr marL="0" indent="0">
              <a:buNone/>
            </a:pPr>
            <a:r>
              <a:rPr lang="de-DE" dirty="0"/>
              <a:t>	</a:t>
            </a:r>
            <a:r>
              <a:rPr lang="de-DE" dirty="0" smtClean="0"/>
              <a:t>written in XQuery 3.1   	(5331 LOC)</a:t>
            </a:r>
          </a:p>
          <a:p>
            <a:endParaRPr lang="de-DE" dirty="0" smtClean="0"/>
          </a:p>
          <a:p>
            <a:r>
              <a:rPr lang="de-DE" dirty="0" smtClean="0"/>
              <a:t>Dependency on XQuery processor</a:t>
            </a:r>
          </a:p>
          <a:p>
            <a:pPr marL="0" indent="0">
              <a:buNone/>
            </a:pPr>
            <a:r>
              <a:rPr lang="de-DE" dirty="0"/>
              <a:t>	</a:t>
            </a:r>
            <a:r>
              <a:rPr lang="de-DE" dirty="0" smtClean="0"/>
              <a:t>Currently: BaseX 8.5 or greater</a:t>
            </a:r>
          </a:p>
          <a:p>
            <a:endParaRPr lang="de-DE" dirty="0" smtClean="0"/>
          </a:p>
          <a:p>
            <a:r>
              <a:rPr lang="de-DE" dirty="0" smtClean="0"/>
              <a:t>https://github-com/hrennau/foxpath</a:t>
            </a:r>
          </a:p>
          <a:p>
            <a:pPr marL="0" indent="0">
              <a:buNone/>
            </a:pPr>
            <a:endParaRPr lang="de-DE" dirty="0"/>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22</a:t>
            </a:fld>
            <a:endParaRPr lang="de-DE" altLang="en-US"/>
          </a:p>
        </p:txBody>
      </p:sp>
    </p:spTree>
    <p:extLst>
      <p:ext uri="{BB962C8B-B14F-4D97-AF65-F5344CB8AC3E}">
        <p14:creationId xmlns:p14="http://schemas.microsoft.com/office/powerpoint/2010/main" val="14582233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Moving beyond the file system</a:t>
            </a:r>
            <a:endParaRPr lang="de-DE" dirty="0"/>
          </a:p>
        </p:txBody>
      </p:sp>
      <p:sp>
        <p:nvSpPr>
          <p:cNvPr id="3" name="Content Placeholder 2"/>
          <p:cNvSpPr>
            <a:spLocks noGrp="1"/>
          </p:cNvSpPr>
          <p:nvPr>
            <p:ph idx="1"/>
          </p:nvPr>
        </p:nvSpPr>
        <p:spPr>
          <a:xfrm>
            <a:off x="457200" y="1719263"/>
            <a:ext cx="8686800" cy="4411662"/>
          </a:xfrm>
        </p:spPr>
        <p:txBody>
          <a:bodyPr/>
          <a:lstStyle/>
          <a:p>
            <a:r>
              <a:rPr lang="de-DE" dirty="0" smtClean="0"/>
              <a:t>File system – 	tree of resource URIs</a:t>
            </a:r>
          </a:p>
          <a:p>
            <a:r>
              <a:rPr lang="de-DE" dirty="0" smtClean="0"/>
              <a:t>Other types of resource trees:</a:t>
            </a:r>
          </a:p>
          <a:p>
            <a:pPr lvl="1"/>
            <a:r>
              <a:rPr lang="de-DE" dirty="0" smtClean="0"/>
              <a:t>Resource URIs exposed by a REST-ful web service</a:t>
            </a:r>
          </a:p>
          <a:p>
            <a:pPr lvl="1"/>
            <a:r>
              <a:rPr lang="de-DE" dirty="0" smtClean="0"/>
              <a:t>URIs of documents stored in a NOSQL database</a:t>
            </a:r>
          </a:p>
          <a:p>
            <a:pPr lvl="1"/>
            <a:r>
              <a:rPr lang="de-DE" dirty="0" smtClean="0"/>
              <a:t>URIs of resources managed by version control</a:t>
            </a:r>
          </a:p>
          <a:p>
            <a:pPr lvl="1"/>
            <a:r>
              <a:rPr lang="de-DE" dirty="0" smtClean="0"/>
              <a:t>...</a:t>
            </a:r>
          </a:p>
          <a:p>
            <a:r>
              <a:rPr lang="de-DE" dirty="0" smtClean="0">
                <a:solidFill>
                  <a:srgbClr val="C00000"/>
                </a:solidFill>
              </a:rPr>
              <a:t>Folder navigation</a:t>
            </a:r>
            <a:r>
              <a:rPr lang="de-DE" dirty="0" smtClean="0"/>
              <a:t> defined by FOXpath –</a:t>
            </a:r>
          </a:p>
          <a:p>
            <a:pPr marL="0" indent="0">
              <a:buNone/>
            </a:pPr>
            <a:r>
              <a:rPr lang="de-DE" dirty="0"/>
              <a:t>	</a:t>
            </a:r>
            <a:r>
              <a:rPr lang="de-DE" i="1" dirty="0" smtClean="0">
                <a:solidFill>
                  <a:srgbClr val="C00000"/>
                </a:solidFill>
              </a:rPr>
              <a:t>not restricted to the file system!</a:t>
            </a:r>
            <a:endParaRPr lang="de-DE" i="1" dirty="0">
              <a:solidFill>
                <a:srgbClr val="C00000"/>
              </a:solidFill>
            </a:endParaRPr>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23</a:t>
            </a:fld>
            <a:endParaRPr lang="de-DE" altLang="en-US"/>
          </a:p>
        </p:txBody>
      </p:sp>
    </p:spTree>
    <p:extLst>
      <p:ext uri="{BB962C8B-B14F-4D97-AF65-F5344CB8AC3E}">
        <p14:creationId xmlns:p14="http://schemas.microsoft.com/office/powerpoint/2010/main" val="11209446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Folder navigation</a:t>
            </a:r>
            <a:endParaRPr lang="de-DE" dirty="0"/>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24</a:t>
            </a:fld>
            <a:endParaRPr lang="de-DE" altLang="en-US"/>
          </a:p>
        </p:txBody>
      </p:sp>
      <p:sp>
        <p:nvSpPr>
          <p:cNvPr id="10" name="Content Placeholder 9"/>
          <p:cNvSpPr>
            <a:spLocks noGrp="1"/>
          </p:cNvSpPr>
          <p:nvPr>
            <p:ph idx="1"/>
          </p:nvPr>
        </p:nvSpPr>
        <p:spPr/>
        <p:txBody>
          <a:bodyPr/>
          <a:lstStyle/>
          <a:p>
            <a:endParaRPr lang="de-DE" dirty="0"/>
          </a:p>
        </p:txBody>
      </p:sp>
      <p:sp>
        <p:nvSpPr>
          <p:cNvPr id="7" name="TextBox 6"/>
          <p:cNvSpPr txBox="1"/>
          <p:nvPr/>
        </p:nvSpPr>
        <p:spPr>
          <a:xfrm>
            <a:off x="683568" y="2276872"/>
            <a:ext cx="8329524" cy="1569660"/>
          </a:xfrm>
          <a:prstGeom prst="rect">
            <a:avLst/>
          </a:prstGeom>
          <a:noFill/>
        </p:spPr>
        <p:txBody>
          <a:bodyPr wrap="none" rtlCol="0">
            <a:spAutoFit/>
          </a:bodyPr>
          <a:lstStyle/>
          <a:p>
            <a:r>
              <a:rPr lang="de-DE" sz="3200" dirty="0" smtClean="0"/>
              <a:t>Basic building block of folder navigation:</a:t>
            </a:r>
          </a:p>
          <a:p>
            <a:endParaRPr lang="de-DE" sz="3200" dirty="0" smtClean="0"/>
          </a:p>
          <a:p>
            <a:r>
              <a:rPr lang="de-DE" sz="3200" dirty="0" smtClean="0"/>
              <a:t>	              </a:t>
            </a:r>
            <a:r>
              <a:rPr lang="de-DE" sz="3200" dirty="0" smtClean="0">
                <a:solidFill>
                  <a:schemeClr val="bg1">
                    <a:lumMod val="50000"/>
                  </a:schemeClr>
                </a:solidFill>
              </a:rPr>
              <a:t>fox axis step</a:t>
            </a:r>
            <a:endParaRPr lang="de-DE" sz="3200" dirty="0">
              <a:solidFill>
                <a:schemeClr val="bg1">
                  <a:lumMod val="50000"/>
                </a:schemeClr>
              </a:solidFill>
            </a:endParaRPr>
          </a:p>
        </p:txBody>
      </p:sp>
      <p:pic>
        <p:nvPicPr>
          <p:cNvPr id="9" name="Picture 8"/>
          <p:cNvPicPr>
            <a:picLocks noChangeAspect="1"/>
          </p:cNvPicPr>
          <p:nvPr/>
        </p:nvPicPr>
        <p:blipFill rotWithShape="1">
          <a:blip r:embed="rId3" cstate="print">
            <a:extLst>
              <a:ext uri="{28A0092B-C50C-407E-A947-70E740481C1C}">
                <a14:useLocalDpi xmlns:a14="http://schemas.microsoft.com/office/drawing/2010/main" val="0"/>
              </a:ext>
            </a:extLst>
          </a:blip>
          <a:srcRect l="2532" b="12137"/>
          <a:stretch/>
        </p:blipFill>
        <p:spPr>
          <a:xfrm>
            <a:off x="2720118" y="3742406"/>
            <a:ext cx="3292042" cy="2301049"/>
          </a:xfrm>
          <a:prstGeom prst="rect">
            <a:avLst/>
          </a:prstGeom>
        </p:spPr>
      </p:pic>
    </p:spTree>
    <p:extLst>
      <p:ext uri="{BB962C8B-B14F-4D97-AF65-F5344CB8AC3E}">
        <p14:creationId xmlns:p14="http://schemas.microsoft.com/office/powerpoint/2010/main" val="878125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a:off x="5364088" y="3068960"/>
            <a:ext cx="2376264" cy="1224136"/>
          </a:xfrm>
          <a:prstGeom prst="rect">
            <a:avLst/>
          </a:prstGeom>
          <a:solidFill>
            <a:schemeClr val="bg1"/>
          </a:solidFill>
          <a:ln w="1016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de-DE" dirty="0" smtClean="0">
                <a:solidFill>
                  <a:schemeClr val="bg1">
                    <a:lumMod val="50000"/>
                  </a:schemeClr>
                </a:solidFill>
              </a:rPr>
              <a:t>fox axis step: </a:t>
            </a:r>
            <a:r>
              <a:rPr lang="de-DE" dirty="0" smtClean="0"/>
              <a:t>implementation</a:t>
            </a:r>
            <a:endParaRPr lang="de-DE" dirty="0"/>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25</a:t>
            </a:fld>
            <a:endParaRPr lang="de-DE" altLang="en-US"/>
          </a:p>
        </p:txBody>
      </p:sp>
      <p:pic>
        <p:nvPicPr>
          <p:cNvPr id="9"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952184" y="3212976"/>
            <a:ext cx="1147270" cy="802462"/>
          </a:xfrm>
        </p:spPr>
      </p:pic>
      <p:sp>
        <p:nvSpPr>
          <p:cNvPr id="11" name="Rounded Rectangle 10"/>
          <p:cNvSpPr/>
          <p:nvPr/>
        </p:nvSpPr>
        <p:spPr bwMode="auto">
          <a:xfrm>
            <a:off x="539552" y="3380964"/>
            <a:ext cx="2376264" cy="540060"/>
          </a:xfrm>
          <a:prstGeom prst="roundRect">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dirty="0" smtClean="0">
                <a:ln>
                  <a:noFill/>
                </a:ln>
                <a:solidFill>
                  <a:schemeClr val="bg1"/>
                </a:solidFill>
                <a:effectLst/>
                <a:latin typeface="Arial" panose="020B0604020202020204" pitchFamily="34" charset="0"/>
              </a:rPr>
              <a:t>fox axis step</a:t>
            </a:r>
          </a:p>
        </p:txBody>
      </p:sp>
      <p:sp>
        <p:nvSpPr>
          <p:cNvPr id="14" name="Rounded Rectangle 13"/>
          <p:cNvSpPr/>
          <p:nvPr/>
        </p:nvSpPr>
        <p:spPr bwMode="auto">
          <a:xfrm>
            <a:off x="1259632" y="5074096"/>
            <a:ext cx="6552728" cy="1019200"/>
          </a:xfrm>
          <a:prstGeom prst="roundRect">
            <a:avLst/>
          </a:prstGeom>
          <a:solidFill>
            <a:schemeClr val="bg1"/>
          </a:solidFill>
          <a:ln w="381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r>
              <a:rPr lang="de-DE" dirty="0"/>
              <a:t>fox:</a:t>
            </a:r>
            <a:r>
              <a:rPr lang="de-DE" dirty="0">
                <a:solidFill>
                  <a:srgbClr val="C00000"/>
                </a:solidFill>
              </a:rPr>
              <a:t>child-uri-collection</a:t>
            </a:r>
            <a:r>
              <a:rPr lang="de-DE" dirty="0"/>
              <a:t>($uri, </a:t>
            </a:r>
            <a:r>
              <a:rPr lang="de-DE" dirty="0">
                <a:solidFill>
                  <a:srgbClr val="0070C0"/>
                </a:solidFill>
              </a:rPr>
              <a:t>$name</a:t>
            </a:r>
            <a:r>
              <a:rPr lang="de-DE" dirty="0"/>
              <a:t>) as xs:anyURI*</a:t>
            </a:r>
          </a:p>
          <a:p>
            <a:r>
              <a:rPr lang="de-DE" dirty="0"/>
              <a:t>fox:</a:t>
            </a:r>
            <a:r>
              <a:rPr lang="de-DE" dirty="0">
                <a:solidFill>
                  <a:srgbClr val="C00000"/>
                </a:solidFill>
              </a:rPr>
              <a:t>descendant-uri-collection</a:t>
            </a:r>
            <a:r>
              <a:rPr lang="de-DE" dirty="0"/>
              <a:t>($uri, </a:t>
            </a:r>
            <a:r>
              <a:rPr lang="de-DE" dirty="0">
                <a:solidFill>
                  <a:srgbClr val="0070C0"/>
                </a:solidFill>
              </a:rPr>
              <a:t>$name</a:t>
            </a:r>
            <a:r>
              <a:rPr lang="de-DE" dirty="0"/>
              <a:t>) as xs:anyURI*</a:t>
            </a:r>
          </a:p>
          <a:p>
            <a:r>
              <a:rPr lang="de-DE" dirty="0"/>
              <a:t>fox:</a:t>
            </a:r>
            <a:r>
              <a:rPr lang="de-DE" dirty="0">
                <a:solidFill>
                  <a:srgbClr val="C00000"/>
                </a:solidFill>
              </a:rPr>
              <a:t>root-uri</a:t>
            </a:r>
            <a:r>
              <a:rPr lang="de-DE" dirty="0"/>
              <a:t>($uri) as xs:anyURI?</a:t>
            </a:r>
          </a:p>
        </p:txBody>
      </p:sp>
      <p:sp>
        <p:nvSpPr>
          <p:cNvPr id="15" name="Rectangle 14"/>
          <p:cNvSpPr/>
          <p:nvPr/>
        </p:nvSpPr>
        <p:spPr bwMode="auto">
          <a:xfrm>
            <a:off x="2361456" y="2276872"/>
            <a:ext cx="3794720" cy="504056"/>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3200" b="1" i="0" u="none" strike="noStrike" cap="none" normalizeH="0" baseline="0" dirty="0" smtClean="0">
                <a:ln>
                  <a:noFill/>
                </a:ln>
                <a:solidFill>
                  <a:srgbClr val="C00000"/>
                </a:solidFill>
                <a:effectLst/>
                <a:latin typeface="Lucida Handwriting" panose="03010101010101010101" pitchFamily="66" charset="0"/>
              </a:rPr>
              <a:t>tree  interface</a:t>
            </a:r>
          </a:p>
        </p:txBody>
      </p:sp>
      <p:sp>
        <p:nvSpPr>
          <p:cNvPr id="16" name="Oval 15"/>
          <p:cNvSpPr/>
          <p:nvPr/>
        </p:nvSpPr>
        <p:spPr bwMode="auto">
          <a:xfrm>
            <a:off x="5133108" y="3398975"/>
            <a:ext cx="180000" cy="180000"/>
          </a:xfrm>
          <a:prstGeom prst="ellipse">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3" name="Oval 22"/>
          <p:cNvSpPr/>
          <p:nvPr/>
        </p:nvSpPr>
        <p:spPr bwMode="auto">
          <a:xfrm>
            <a:off x="5133108" y="3560371"/>
            <a:ext cx="180000" cy="180000"/>
          </a:xfrm>
          <a:prstGeom prst="ellipse">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4" name="Oval 23"/>
          <p:cNvSpPr/>
          <p:nvPr/>
        </p:nvSpPr>
        <p:spPr bwMode="auto">
          <a:xfrm>
            <a:off x="5133108" y="3721767"/>
            <a:ext cx="180000" cy="180000"/>
          </a:xfrm>
          <a:prstGeom prst="ellipse">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5" name="Right Arrow 24"/>
          <p:cNvSpPr/>
          <p:nvPr/>
        </p:nvSpPr>
        <p:spPr bwMode="auto">
          <a:xfrm>
            <a:off x="3602907" y="3607590"/>
            <a:ext cx="1053133" cy="133322"/>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pic>
        <p:nvPicPr>
          <p:cNvPr id="28" name="Picture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05052" y="4346031"/>
            <a:ext cx="1271268" cy="715089"/>
          </a:xfrm>
          <a:prstGeom prst="rect">
            <a:avLst/>
          </a:prstGeom>
        </p:spPr>
      </p:pic>
    </p:spTree>
    <p:extLst>
      <p:ext uri="{BB962C8B-B14F-4D97-AF65-F5344CB8AC3E}">
        <p14:creationId xmlns:p14="http://schemas.microsoft.com/office/powerpoint/2010/main" val="21936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1" grpId="0" animBg="1"/>
      <p:bldP spid="14" grpId="0" animBg="1"/>
      <p:bldP spid="15" grpId="0" animBg="1"/>
      <p:bldP spid="16" grpId="0" animBg="1"/>
      <p:bldP spid="23" grpId="0" animBg="1"/>
      <p:bldP spid="24" grpId="0" animBg="1"/>
      <p:bldP spid="2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40"/>
          <p:cNvSpPr/>
          <p:nvPr/>
        </p:nvSpPr>
        <p:spPr bwMode="auto">
          <a:xfrm>
            <a:off x="3563888" y="4845280"/>
            <a:ext cx="1204323" cy="383920"/>
          </a:xfrm>
          <a:prstGeom prst="round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smtClean="0">
                <a:ln>
                  <a:noFill/>
                </a:ln>
                <a:solidFill>
                  <a:srgbClr val="00B050"/>
                </a:solidFill>
                <a:effectLst/>
                <a:latin typeface="Arial" panose="020B0604020202020204" pitchFamily="34" charset="0"/>
              </a:rPr>
              <a:t>RTType3</a:t>
            </a:r>
          </a:p>
        </p:txBody>
      </p:sp>
      <p:sp>
        <p:nvSpPr>
          <p:cNvPr id="40" name="Rounded Rectangle 39"/>
          <p:cNvSpPr/>
          <p:nvPr/>
        </p:nvSpPr>
        <p:spPr bwMode="auto">
          <a:xfrm>
            <a:off x="3563585" y="3333112"/>
            <a:ext cx="1204323" cy="383920"/>
          </a:xfrm>
          <a:prstGeom prst="round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smtClean="0">
                <a:ln>
                  <a:noFill/>
                </a:ln>
                <a:solidFill>
                  <a:srgbClr val="00B050"/>
                </a:solidFill>
                <a:effectLst/>
                <a:latin typeface="Arial" panose="020B0604020202020204" pitchFamily="34" charset="0"/>
              </a:rPr>
              <a:t>RTType2</a:t>
            </a:r>
          </a:p>
        </p:txBody>
      </p:sp>
      <p:sp>
        <p:nvSpPr>
          <p:cNvPr id="39" name="Rounded Rectangle 38"/>
          <p:cNvSpPr/>
          <p:nvPr/>
        </p:nvSpPr>
        <p:spPr bwMode="auto">
          <a:xfrm>
            <a:off x="3583701" y="1820944"/>
            <a:ext cx="1204323" cy="383920"/>
          </a:xfrm>
          <a:prstGeom prst="round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smtClean="0">
                <a:ln>
                  <a:noFill/>
                </a:ln>
                <a:solidFill>
                  <a:srgbClr val="00B050"/>
                </a:solidFill>
                <a:effectLst/>
                <a:latin typeface="Arial" panose="020B0604020202020204" pitchFamily="34" charset="0"/>
              </a:rPr>
              <a:t>RTType1</a:t>
            </a:r>
          </a:p>
        </p:txBody>
      </p:sp>
      <p:sp>
        <p:nvSpPr>
          <p:cNvPr id="27" name="Rectangle 26"/>
          <p:cNvSpPr/>
          <p:nvPr/>
        </p:nvSpPr>
        <p:spPr bwMode="auto">
          <a:xfrm>
            <a:off x="5397077" y="1556792"/>
            <a:ext cx="2376264" cy="1224136"/>
          </a:xfrm>
          <a:prstGeom prst="rect">
            <a:avLst/>
          </a:prstGeom>
          <a:solidFill>
            <a:schemeClr val="bg1"/>
          </a:solidFill>
          <a:ln w="1016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 name="Title 1"/>
          <p:cNvSpPr>
            <a:spLocks noGrp="1"/>
          </p:cNvSpPr>
          <p:nvPr>
            <p:ph type="title"/>
          </p:nvPr>
        </p:nvSpPr>
        <p:spPr/>
        <p:txBody>
          <a:bodyPr/>
          <a:lstStyle/>
          <a:p>
            <a:r>
              <a:rPr lang="de-DE" dirty="0" smtClean="0"/>
              <a:t>Parallel support for multiple resource tree types</a:t>
            </a:r>
            <a:endParaRPr lang="de-DE" dirty="0"/>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a:xfrm>
            <a:off x="6553200" y="6284168"/>
            <a:ext cx="2133600" cy="457200"/>
          </a:xfrm>
        </p:spPr>
        <p:txBody>
          <a:bodyPr/>
          <a:lstStyle/>
          <a:p>
            <a:pPr>
              <a:defRPr/>
            </a:pPr>
            <a:fld id="{F031B2F4-27D1-4E53-97CF-1947CD75B185}" type="slidenum">
              <a:rPr lang="de-DE" altLang="en-US" smtClean="0"/>
              <a:pPr>
                <a:defRPr/>
              </a:pPr>
              <a:t>26</a:t>
            </a:fld>
            <a:endParaRPr lang="de-DE" altLang="en-US" dirty="0"/>
          </a:p>
        </p:txBody>
      </p:sp>
      <p:pic>
        <p:nvPicPr>
          <p:cNvPr id="9"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985173" y="1700808"/>
            <a:ext cx="1147270" cy="802462"/>
          </a:xfrm>
        </p:spPr>
      </p:pic>
      <p:sp>
        <p:nvSpPr>
          <p:cNvPr id="11" name="Rounded Rectangle 10"/>
          <p:cNvSpPr/>
          <p:nvPr/>
        </p:nvSpPr>
        <p:spPr bwMode="auto">
          <a:xfrm>
            <a:off x="539552" y="3380964"/>
            <a:ext cx="2376264" cy="540060"/>
          </a:xfrm>
          <a:prstGeom prst="roundRect">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dirty="0" smtClean="0">
                <a:ln>
                  <a:noFill/>
                </a:ln>
                <a:solidFill>
                  <a:schemeClr val="bg1"/>
                </a:solidFill>
                <a:effectLst/>
                <a:latin typeface="Arial" panose="020B0604020202020204" pitchFamily="34" charset="0"/>
              </a:rPr>
              <a:t>fox axis step</a:t>
            </a:r>
          </a:p>
        </p:txBody>
      </p:sp>
      <p:sp>
        <p:nvSpPr>
          <p:cNvPr id="16" name="Oval 15"/>
          <p:cNvSpPr/>
          <p:nvPr/>
        </p:nvSpPr>
        <p:spPr bwMode="auto">
          <a:xfrm>
            <a:off x="5166097" y="1886807"/>
            <a:ext cx="180000" cy="180000"/>
          </a:xfrm>
          <a:prstGeom prst="ellipse">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3" name="Oval 22"/>
          <p:cNvSpPr/>
          <p:nvPr/>
        </p:nvSpPr>
        <p:spPr bwMode="auto">
          <a:xfrm>
            <a:off x="5166097" y="2048203"/>
            <a:ext cx="180000" cy="180000"/>
          </a:xfrm>
          <a:prstGeom prst="ellipse">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4" name="Oval 23"/>
          <p:cNvSpPr/>
          <p:nvPr/>
        </p:nvSpPr>
        <p:spPr bwMode="auto">
          <a:xfrm>
            <a:off x="5166097" y="2209599"/>
            <a:ext cx="180000" cy="180000"/>
          </a:xfrm>
          <a:prstGeom prst="ellipse">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5" name="Right Arrow 24"/>
          <p:cNvSpPr/>
          <p:nvPr/>
        </p:nvSpPr>
        <p:spPr bwMode="auto">
          <a:xfrm>
            <a:off x="3635896" y="2095422"/>
            <a:ext cx="1053133" cy="133322"/>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17" name="Rectangle 16"/>
          <p:cNvSpPr/>
          <p:nvPr/>
        </p:nvSpPr>
        <p:spPr bwMode="auto">
          <a:xfrm>
            <a:off x="5397077" y="3068960"/>
            <a:ext cx="2376264" cy="1224136"/>
          </a:xfrm>
          <a:prstGeom prst="rect">
            <a:avLst/>
          </a:prstGeom>
          <a:solidFill>
            <a:schemeClr val="bg1"/>
          </a:solidFill>
          <a:ln w="1016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pic>
        <p:nvPicPr>
          <p:cNvPr id="18" name="Content Placeholder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985173" y="3212976"/>
            <a:ext cx="1147270" cy="80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 name="Oval 18"/>
          <p:cNvSpPr/>
          <p:nvPr/>
        </p:nvSpPr>
        <p:spPr bwMode="auto">
          <a:xfrm>
            <a:off x="5166097" y="3398975"/>
            <a:ext cx="180000" cy="180000"/>
          </a:xfrm>
          <a:prstGeom prst="ellipse">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0" name="Oval 19"/>
          <p:cNvSpPr/>
          <p:nvPr/>
        </p:nvSpPr>
        <p:spPr bwMode="auto">
          <a:xfrm>
            <a:off x="5166097" y="3560371"/>
            <a:ext cx="180000" cy="180000"/>
          </a:xfrm>
          <a:prstGeom prst="ellipse">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1" name="Oval 20"/>
          <p:cNvSpPr/>
          <p:nvPr/>
        </p:nvSpPr>
        <p:spPr bwMode="auto">
          <a:xfrm>
            <a:off x="5166097" y="3721767"/>
            <a:ext cx="180000" cy="180000"/>
          </a:xfrm>
          <a:prstGeom prst="ellipse">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2" name="Right Arrow 21"/>
          <p:cNvSpPr/>
          <p:nvPr/>
        </p:nvSpPr>
        <p:spPr bwMode="auto">
          <a:xfrm>
            <a:off x="3635896" y="3607590"/>
            <a:ext cx="1053133" cy="133322"/>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26" name="Rectangle 25"/>
          <p:cNvSpPr/>
          <p:nvPr/>
        </p:nvSpPr>
        <p:spPr bwMode="auto">
          <a:xfrm>
            <a:off x="5397077" y="4581128"/>
            <a:ext cx="2376264" cy="1224136"/>
          </a:xfrm>
          <a:prstGeom prst="rect">
            <a:avLst/>
          </a:prstGeom>
          <a:solidFill>
            <a:schemeClr val="bg1"/>
          </a:solidFill>
          <a:ln w="1016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pic>
        <p:nvPicPr>
          <p:cNvPr id="29" name="Content Placeholder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985173" y="4725144"/>
            <a:ext cx="1147270" cy="80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 name="Oval 29"/>
          <p:cNvSpPr/>
          <p:nvPr/>
        </p:nvSpPr>
        <p:spPr bwMode="auto">
          <a:xfrm>
            <a:off x="5166097" y="4911143"/>
            <a:ext cx="180000" cy="180000"/>
          </a:xfrm>
          <a:prstGeom prst="ellipse">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1" name="Oval 30"/>
          <p:cNvSpPr/>
          <p:nvPr/>
        </p:nvSpPr>
        <p:spPr bwMode="auto">
          <a:xfrm>
            <a:off x="5166097" y="5072539"/>
            <a:ext cx="180000" cy="180000"/>
          </a:xfrm>
          <a:prstGeom prst="ellipse">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2" name="Oval 31"/>
          <p:cNvSpPr/>
          <p:nvPr/>
        </p:nvSpPr>
        <p:spPr bwMode="auto">
          <a:xfrm>
            <a:off x="5166097" y="5233935"/>
            <a:ext cx="180000" cy="180000"/>
          </a:xfrm>
          <a:prstGeom prst="ellipse">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
        <p:nvSpPr>
          <p:cNvPr id="33" name="Right Arrow 32"/>
          <p:cNvSpPr/>
          <p:nvPr/>
        </p:nvSpPr>
        <p:spPr bwMode="auto">
          <a:xfrm>
            <a:off x="3635896" y="5119758"/>
            <a:ext cx="1053133" cy="133322"/>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pic>
        <p:nvPicPr>
          <p:cNvPr id="34" name="Pictur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22097" y="1849815"/>
            <a:ext cx="1271268" cy="715089"/>
          </a:xfrm>
          <a:prstGeom prst="rect">
            <a:avLst/>
          </a:prstGeom>
        </p:spPr>
      </p:pic>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21285" y="3361983"/>
            <a:ext cx="1271268" cy="715089"/>
          </a:xfrm>
          <a:prstGeom prst="rect">
            <a:avLst/>
          </a:prstGeom>
        </p:spPr>
      </p:pic>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20473" y="4874151"/>
            <a:ext cx="1271268" cy="715089"/>
          </a:xfrm>
          <a:prstGeom prst="rect">
            <a:avLst/>
          </a:prstGeom>
        </p:spPr>
      </p:pic>
      <p:sp>
        <p:nvSpPr>
          <p:cNvPr id="3" name="Rounded Rectangle 2"/>
          <p:cNvSpPr/>
          <p:nvPr/>
        </p:nvSpPr>
        <p:spPr bwMode="auto">
          <a:xfrm>
            <a:off x="504056" y="1760171"/>
            <a:ext cx="2339752" cy="732725"/>
          </a:xfrm>
          <a:prstGeom prst="round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de-DE" i="1" dirty="0" smtClean="0">
                <a:solidFill>
                  <a:srgbClr val="C00000"/>
                </a:solidFill>
              </a:rPr>
              <a:t>URI =&gt; </a:t>
            </a:r>
            <a:r>
              <a:rPr lang="de-DE" i="1" dirty="0" smtClean="0">
                <a:solidFill>
                  <a:srgbClr val="00B050"/>
                </a:solidFill>
              </a:rPr>
              <a:t>ResourceTreeType</a:t>
            </a:r>
            <a:endParaRPr kumimoji="0" lang="de-DE" sz="1800" b="1" i="1" u="none" strike="noStrike" cap="none" normalizeH="0" baseline="0" dirty="0" smtClean="0">
              <a:ln>
                <a:noFill/>
              </a:ln>
              <a:solidFill>
                <a:srgbClr val="00B050"/>
              </a:solidFill>
              <a:effectLst/>
            </a:endParaRPr>
          </a:p>
        </p:txBody>
      </p:sp>
      <p:sp>
        <p:nvSpPr>
          <p:cNvPr id="37" name="Right Arrow 36"/>
          <p:cNvSpPr/>
          <p:nvPr/>
        </p:nvSpPr>
        <p:spPr bwMode="auto">
          <a:xfrm rot="16200000">
            <a:off x="1286791" y="2868246"/>
            <a:ext cx="737587" cy="144016"/>
          </a:xfrm>
          <a:prstGeom prst="rightArrow">
            <a:avLst/>
          </a:prstGeom>
          <a:solidFill>
            <a:srgbClr val="C0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cxnSp>
        <p:nvCxnSpPr>
          <p:cNvPr id="8" name="Straight Connector 7"/>
          <p:cNvCxnSpPr>
            <a:stCxn id="3" idx="3"/>
            <a:endCxn id="39" idx="1"/>
          </p:cNvCxnSpPr>
          <p:nvPr/>
        </p:nvCxnSpPr>
        <p:spPr bwMode="auto">
          <a:xfrm flipV="1">
            <a:off x="2843808" y="2012904"/>
            <a:ext cx="739893" cy="11363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Connector 11"/>
          <p:cNvCxnSpPr>
            <a:stCxn id="3" idx="3"/>
          </p:cNvCxnSpPr>
          <p:nvPr/>
        </p:nvCxnSpPr>
        <p:spPr bwMode="auto">
          <a:xfrm>
            <a:off x="2843808" y="2126534"/>
            <a:ext cx="792088" cy="127244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p:cNvCxnSpPr>
            <a:stCxn id="3" idx="3"/>
          </p:cNvCxnSpPr>
          <p:nvPr/>
        </p:nvCxnSpPr>
        <p:spPr bwMode="auto">
          <a:xfrm>
            <a:off x="2843808" y="2126534"/>
            <a:ext cx="792088" cy="278460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571318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0" grpId="0" animBg="1"/>
      <p:bldP spid="39" grpId="0" animBg="1"/>
      <p:bldP spid="27" grpId="0" animBg="1"/>
      <p:bldP spid="11" grpId="0" animBg="1"/>
      <p:bldP spid="16" grpId="0" animBg="1"/>
      <p:bldP spid="23" grpId="0" animBg="1"/>
      <p:bldP spid="24" grpId="0" animBg="1"/>
      <p:bldP spid="25" grpId="0" animBg="1"/>
      <p:bldP spid="17" grpId="0" animBg="1"/>
      <p:bldP spid="19" grpId="0" animBg="1"/>
      <p:bldP spid="20" grpId="0" animBg="1"/>
      <p:bldP spid="21" grpId="0" animBg="1"/>
      <p:bldP spid="22" grpId="0" animBg="1"/>
      <p:bldP spid="26" grpId="0" animBg="1"/>
      <p:bldP spid="30" grpId="0" animBg="1"/>
      <p:bldP spid="31" grpId="0" animBg="1"/>
      <p:bldP spid="32" grpId="0" animBg="1"/>
      <p:bldP spid="33" grpId="0" animBg="1"/>
      <p:bldP spid="3" grpId="0" animBg="1"/>
      <p:bldP spid="3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Formal integration</a:t>
            </a:r>
            <a:endParaRPr lang="de-DE" dirty="0"/>
          </a:p>
        </p:txBody>
      </p:sp>
      <p:sp>
        <p:nvSpPr>
          <p:cNvPr id="3" name="Content Placeholder 2"/>
          <p:cNvSpPr>
            <a:spLocks noGrp="1"/>
          </p:cNvSpPr>
          <p:nvPr>
            <p:ph idx="1"/>
          </p:nvPr>
        </p:nvSpPr>
        <p:spPr>
          <a:xfrm>
            <a:off x="457200" y="1719263"/>
            <a:ext cx="8686800" cy="4411662"/>
          </a:xfrm>
        </p:spPr>
        <p:txBody>
          <a:bodyPr/>
          <a:lstStyle/>
          <a:p>
            <a:pPr marL="0" indent="0">
              <a:buNone/>
            </a:pPr>
            <a:r>
              <a:rPr lang="de-DE" u="sng" dirty="0" smtClean="0"/>
              <a:t>Problem</a:t>
            </a:r>
            <a:r>
              <a:rPr lang="de-DE" dirty="0" smtClean="0"/>
              <a:t>: set of navigation-supported resource tree types is implementation-defined!</a:t>
            </a:r>
          </a:p>
          <a:p>
            <a:pPr marL="0" indent="0">
              <a:buNone/>
            </a:pPr>
            <a:endParaRPr lang="de-DE" dirty="0"/>
          </a:p>
          <a:p>
            <a:pPr marL="0" indent="0">
              <a:buNone/>
            </a:pPr>
            <a:r>
              <a:rPr lang="de-DE" u="sng" dirty="0" smtClean="0"/>
              <a:t>Solution</a:t>
            </a:r>
            <a:r>
              <a:rPr lang="de-DE" dirty="0" smtClean="0"/>
              <a:t>: New component of the </a:t>
            </a:r>
            <a:r>
              <a:rPr lang="de-DE" dirty="0" smtClean="0">
                <a:solidFill>
                  <a:srgbClr val="C00000"/>
                </a:solidFill>
              </a:rPr>
              <a:t>dynamic context</a:t>
            </a:r>
            <a:r>
              <a:rPr lang="de-DE" dirty="0" smtClean="0"/>
              <a:t>: </a:t>
            </a:r>
          </a:p>
          <a:p>
            <a:pPr marL="0" indent="0">
              <a:buNone/>
            </a:pPr>
            <a:endParaRPr lang="de-DE" dirty="0"/>
          </a:p>
          <a:p>
            <a:pPr marL="0" indent="0">
              <a:buNone/>
            </a:pPr>
            <a:r>
              <a:rPr lang="de-DE" i="1" dirty="0" smtClean="0"/>
              <a:t>[Definition: </a:t>
            </a:r>
            <a:r>
              <a:rPr lang="de-DE" b="1" i="1" dirty="0" smtClean="0"/>
              <a:t>Available navigation primitives.</a:t>
            </a:r>
            <a:r>
              <a:rPr lang="de-DE" i="1" dirty="0" smtClean="0"/>
              <a:t> This is a mapping of strings to function items representing the three </a:t>
            </a:r>
            <a:r>
              <a:rPr lang="de-DE" i="1" u="sng" dirty="0" smtClean="0">
                <a:solidFill>
                  <a:srgbClr val="0070C0"/>
                </a:solidFill>
              </a:rPr>
              <a:t>navigation primitives</a:t>
            </a:r>
            <a:r>
              <a:rPr lang="de-DE" i="1" dirty="0" smtClean="0"/>
              <a:t>.]</a:t>
            </a:r>
            <a:endParaRPr lang="de-DE" i="1" dirty="0"/>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27</a:t>
            </a:fld>
            <a:endParaRPr lang="de-DE" altLang="en-US"/>
          </a:p>
        </p:txBody>
      </p:sp>
    </p:spTree>
    <p:extLst>
      <p:ext uri="{BB962C8B-B14F-4D97-AF65-F5344CB8AC3E}">
        <p14:creationId xmlns:p14="http://schemas.microsoft.com/office/powerpoint/2010/main" val="7772858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latin typeface="Lucida Handwriting" panose="03010101010101010101" pitchFamily="66" charset="0"/>
              </a:rPr>
              <a:t>FOXpath – </a:t>
            </a:r>
            <a:br>
              <a:rPr lang="de-DE" dirty="0" smtClean="0">
                <a:latin typeface="Lucida Handwriting" panose="03010101010101010101" pitchFamily="66" charset="0"/>
              </a:rPr>
            </a:br>
            <a:r>
              <a:rPr lang="de-DE" dirty="0">
                <a:latin typeface="Lucida Handwriting" panose="03010101010101010101" pitchFamily="66" charset="0"/>
              </a:rPr>
              <a:t>	</a:t>
            </a:r>
            <a:r>
              <a:rPr lang="de-DE" dirty="0" smtClean="0">
                <a:latin typeface="Lucida Handwriting" panose="03010101010101010101" pitchFamily="66" charset="0"/>
              </a:rPr>
              <a:t>	    an afterthought</a:t>
            </a:r>
            <a:endParaRPr lang="de-DE" dirty="0">
              <a:latin typeface="Lucida Handwriting" panose="03010101010101010101" pitchFamily="66" charset="0"/>
            </a:endParaRPr>
          </a:p>
        </p:txBody>
      </p:sp>
      <p:sp>
        <p:nvSpPr>
          <p:cNvPr id="3" name="Content Placeholder 2"/>
          <p:cNvSpPr>
            <a:spLocks noGrp="1"/>
          </p:cNvSpPr>
          <p:nvPr>
            <p:ph idx="1"/>
          </p:nvPr>
        </p:nvSpPr>
        <p:spPr/>
        <p:txBody>
          <a:bodyPr/>
          <a:lstStyle/>
          <a:p>
            <a:pPr marL="0" indent="0">
              <a:buNone/>
            </a:pPr>
            <a:endParaRPr lang="de-DE" dirty="0">
              <a:latin typeface="Lucida Handwriting" panose="03010101010101010101" pitchFamily="66" charset="0"/>
            </a:endParaRPr>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28</a:t>
            </a:fld>
            <a:endParaRPr lang="de-DE" altLang="en-US"/>
          </a:p>
        </p:txBody>
      </p:sp>
      <p:sp>
        <p:nvSpPr>
          <p:cNvPr id="9" name="TextBox 8"/>
          <p:cNvSpPr txBox="1"/>
          <p:nvPr/>
        </p:nvSpPr>
        <p:spPr>
          <a:xfrm>
            <a:off x="539552" y="2049810"/>
            <a:ext cx="8387232" cy="3970318"/>
          </a:xfrm>
          <a:prstGeom prst="rect">
            <a:avLst/>
          </a:prstGeom>
          <a:noFill/>
        </p:spPr>
        <p:txBody>
          <a:bodyPr wrap="none" rtlCol="0">
            <a:spAutoFit/>
          </a:bodyPr>
          <a:lstStyle/>
          <a:p>
            <a:r>
              <a:rPr lang="de-DE" sz="2800" dirty="0" smtClean="0">
                <a:latin typeface="Lucida Handwriting" panose="03010101010101010101" pitchFamily="66" charset="0"/>
              </a:rPr>
              <a:t>Nested forest:</a:t>
            </a:r>
          </a:p>
          <a:p>
            <a:r>
              <a:rPr lang="de-DE" sz="2800" dirty="0">
                <a:latin typeface="Lucida Handwriting" panose="03010101010101010101" pitchFamily="66" charset="0"/>
              </a:rPr>
              <a:t>	</a:t>
            </a:r>
            <a:r>
              <a:rPr lang="de-DE" sz="2800" dirty="0" smtClean="0">
                <a:latin typeface="Lucida Handwriting" panose="03010101010101010101" pitchFamily="66" charset="0"/>
              </a:rPr>
              <a:t>outer forest = resource trees</a:t>
            </a:r>
          </a:p>
          <a:p>
            <a:r>
              <a:rPr lang="de-DE" sz="2800" dirty="0">
                <a:latin typeface="Lucida Handwriting" panose="03010101010101010101" pitchFamily="66" charset="0"/>
              </a:rPr>
              <a:t>	</a:t>
            </a:r>
            <a:r>
              <a:rPr lang="de-DE" sz="2800" dirty="0" smtClean="0">
                <a:latin typeface="Lucida Handwriting" panose="03010101010101010101" pitchFamily="66" charset="0"/>
              </a:rPr>
              <a:t>inner forest = node trees </a:t>
            </a:r>
          </a:p>
          <a:p>
            <a:endParaRPr lang="de-DE" sz="2800" dirty="0">
              <a:latin typeface="Lucida Handwriting" panose="03010101010101010101" pitchFamily="66" charset="0"/>
            </a:endParaRPr>
          </a:p>
          <a:p>
            <a:r>
              <a:rPr lang="de-DE" sz="2800" dirty="0" smtClean="0">
                <a:latin typeface="Lucida Handwriting" panose="03010101010101010101" pitchFamily="66" charset="0"/>
              </a:rPr>
              <a:t>Seamless navigation of  the nested forest</a:t>
            </a:r>
          </a:p>
          <a:p>
            <a:endParaRPr lang="de-DE" sz="2800" dirty="0">
              <a:latin typeface="Lucida Handwriting" panose="03010101010101010101" pitchFamily="66" charset="0"/>
            </a:endParaRPr>
          </a:p>
          <a:p>
            <a:r>
              <a:rPr lang="de-DE" sz="2800" dirty="0" smtClean="0">
                <a:latin typeface="Lucida Handwriting" panose="03010101010101010101" pitchFamily="66" charset="0"/>
              </a:rPr>
              <a:t>Emerges: </a:t>
            </a:r>
          </a:p>
          <a:p>
            <a:r>
              <a:rPr lang="de-DE" sz="2800" dirty="0">
                <a:latin typeface="Lucida Handwriting" panose="03010101010101010101" pitchFamily="66" charset="0"/>
              </a:rPr>
              <a:t>	</a:t>
            </a:r>
            <a:r>
              <a:rPr lang="de-DE" sz="2800" dirty="0" smtClean="0">
                <a:latin typeface="Lucida Handwriting" panose="03010101010101010101" pitchFamily="66" charset="0"/>
              </a:rPr>
              <a:t>a continuous space of information</a:t>
            </a:r>
          </a:p>
          <a:p>
            <a:pPr lvl="1"/>
            <a:r>
              <a:rPr lang="de-DE" sz="2800" dirty="0" smtClean="0">
                <a:latin typeface="Lucida Handwriting" panose="03010101010101010101" pitchFamily="66" charset="0"/>
              </a:rPr>
              <a:t>		(the </a:t>
            </a:r>
            <a:r>
              <a:rPr lang="de-DE" sz="2800" dirty="0" smtClean="0">
                <a:solidFill>
                  <a:srgbClr val="FF0000"/>
                </a:solidFill>
                <a:latin typeface="Lucida Handwriting" panose="03010101010101010101" pitchFamily="66" charset="0"/>
              </a:rPr>
              <a:t>info space</a:t>
            </a:r>
            <a:r>
              <a:rPr lang="de-DE" sz="2800" dirty="0" smtClean="0">
                <a:latin typeface="Lucida Handwriting" panose="03010101010101010101" pitchFamily="66" charset="0"/>
              </a:rPr>
              <a:t>)</a:t>
            </a:r>
          </a:p>
        </p:txBody>
      </p:sp>
    </p:spTree>
    <p:extLst>
      <p:ext uri="{BB962C8B-B14F-4D97-AF65-F5344CB8AC3E}">
        <p14:creationId xmlns:p14="http://schemas.microsoft.com/office/powerpoint/2010/main" val="36542550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rgbClr val="C00000"/>
                </a:solidFill>
                <a:latin typeface="Lucida Handwriting" panose="03010101010101010101" pitchFamily="66" charset="0"/>
              </a:rPr>
              <a:t>Bye, bye!</a:t>
            </a:r>
            <a:endParaRPr lang="de-DE" dirty="0">
              <a:solidFill>
                <a:srgbClr val="C00000"/>
              </a:solidFill>
              <a:latin typeface="Lucida Handwriting" panose="03010101010101010101" pitchFamily="66" charset="0"/>
            </a:endParaRPr>
          </a:p>
        </p:txBody>
      </p:sp>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30892" y="1719263"/>
            <a:ext cx="5882216" cy="4411662"/>
          </a:xfrm>
        </p:spPr>
      </p:pic>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29</a:t>
            </a:fld>
            <a:endParaRPr lang="de-DE" altLang="en-US"/>
          </a:p>
        </p:txBody>
      </p:sp>
    </p:spTree>
    <p:extLst>
      <p:ext uri="{BB962C8B-B14F-4D97-AF65-F5344CB8AC3E}">
        <p14:creationId xmlns:p14="http://schemas.microsoft.com/office/powerpoint/2010/main" val="3260017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            XPath – a model for </a:t>
            </a:r>
            <a:br>
              <a:rPr lang="de-DE" dirty="0" smtClean="0"/>
            </a:br>
            <a:r>
              <a:rPr lang="de-DE" dirty="0"/>
              <a:t> </a:t>
            </a:r>
            <a:r>
              <a:rPr lang="de-DE" dirty="0" smtClean="0"/>
              <a:t>      </a:t>
            </a:r>
            <a:r>
              <a:rPr lang="de-DE" i="1" dirty="0" smtClean="0"/>
              <a:t>file system investigation</a:t>
            </a:r>
            <a:r>
              <a:rPr lang="de-DE" dirty="0" smtClean="0"/>
              <a:t>?</a:t>
            </a:r>
            <a:endParaRPr lang="de-DE" dirty="0"/>
          </a:p>
        </p:txBody>
      </p:sp>
      <p:pic>
        <p:nvPicPr>
          <p:cNvPr id="7" name="Content Placeholder 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83568" y="3212976"/>
            <a:ext cx="2627521" cy="1837829"/>
          </a:xfrm>
        </p:spPr>
      </p:pic>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3</a:t>
            </a:fld>
            <a:endParaRPr lang="de-DE" altLang="en-US"/>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53970" y="1414519"/>
            <a:ext cx="1669960" cy="1252470"/>
          </a:xfrm>
          <a:prstGeom prst="rect">
            <a:avLst/>
          </a:prstGeom>
          <a:ln>
            <a:noFill/>
          </a:ln>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4414208" y="1412776"/>
            <a:ext cx="1669960" cy="1252470"/>
          </a:xfrm>
          <a:prstGeom prst="rect">
            <a:avLst/>
          </a:prstGeom>
          <a:ln>
            <a:noFill/>
          </a:ln>
        </p:spPr>
      </p:pic>
      <p:pic>
        <p:nvPicPr>
          <p:cNvPr id="10" name="Content Placeholder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flipH="1">
            <a:off x="5436096" y="3212976"/>
            <a:ext cx="2627521" cy="1837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9752" y="2348880"/>
            <a:ext cx="846000" cy="846000"/>
          </a:xfrm>
          <a:prstGeom prst="rect">
            <a:avLst/>
          </a:prstGeom>
        </p:spPr>
      </p:pic>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6084168" y="2348880"/>
            <a:ext cx="846000" cy="846000"/>
          </a:xfrm>
          <a:prstGeom prst="rect">
            <a:avLst/>
          </a:prstGeom>
        </p:spPr>
      </p:pic>
      <p:sp>
        <p:nvSpPr>
          <p:cNvPr id="15" name="Rectangle 14"/>
          <p:cNvSpPr/>
          <p:nvPr/>
        </p:nvSpPr>
        <p:spPr bwMode="auto">
          <a:xfrm>
            <a:off x="1769752" y="1988840"/>
            <a:ext cx="838800" cy="36004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smtClean="0">
                <a:ln>
                  <a:noFill/>
                </a:ln>
                <a:solidFill>
                  <a:schemeClr val="bg1"/>
                </a:solidFill>
                <a:effectLst/>
                <a:latin typeface="Arial" panose="020B0604020202020204" pitchFamily="34" charset="0"/>
              </a:rPr>
              <a:t>XPath!</a:t>
            </a:r>
          </a:p>
        </p:txBody>
      </p:sp>
      <p:sp>
        <p:nvSpPr>
          <p:cNvPr id="16" name="Rectangle 15"/>
          <p:cNvSpPr/>
          <p:nvPr/>
        </p:nvSpPr>
        <p:spPr bwMode="auto">
          <a:xfrm>
            <a:off x="6078200" y="1988840"/>
            <a:ext cx="838800" cy="360040"/>
          </a:xfrm>
          <a:prstGeom prst="rect">
            <a:avLst/>
          </a:prstGeom>
          <a:solidFill>
            <a:schemeClr val="tx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smtClean="0">
                <a:ln>
                  <a:noFill/>
                </a:ln>
                <a:solidFill>
                  <a:schemeClr val="bg1"/>
                </a:solidFill>
                <a:effectLst/>
                <a:latin typeface="Arial" panose="020B0604020202020204" pitchFamily="34" charset="0"/>
              </a:rPr>
              <a:t>XPath </a:t>
            </a:r>
          </a:p>
          <a:p>
            <a:pPr marL="0" marR="0" indent="0" algn="l" defTabSz="914400" rtl="0" eaLnBrk="1" fontAlgn="base" latinLnBrk="0" hangingPunct="1">
              <a:lnSpc>
                <a:spcPct val="100000"/>
              </a:lnSpc>
              <a:spcBef>
                <a:spcPct val="0"/>
              </a:spcBef>
              <a:spcAft>
                <a:spcPct val="0"/>
              </a:spcAft>
              <a:buClrTx/>
              <a:buSzTx/>
              <a:buFontTx/>
              <a:buNone/>
              <a:tabLst/>
            </a:pPr>
            <a:r>
              <a:rPr lang="de-DE" dirty="0">
                <a:solidFill>
                  <a:schemeClr val="bg1"/>
                </a:solidFill>
              </a:rPr>
              <a:t> </a:t>
            </a:r>
            <a:r>
              <a:rPr lang="de-DE" dirty="0" smtClean="0">
                <a:solidFill>
                  <a:schemeClr val="bg1"/>
                </a:solidFill>
              </a:rPr>
              <a:t>       </a:t>
            </a:r>
            <a:r>
              <a:rPr kumimoji="0" lang="de-DE" sz="1800" b="1" i="0" u="none" strike="noStrike" cap="none" normalizeH="0" baseline="0" dirty="0" smtClean="0">
                <a:ln>
                  <a:noFill/>
                </a:ln>
                <a:solidFill>
                  <a:schemeClr val="bg1"/>
                </a:solidFill>
                <a:effectLst/>
                <a:latin typeface="Arial" panose="020B0604020202020204" pitchFamily="34" charset="0"/>
              </a:rPr>
              <a:t>? </a:t>
            </a:r>
          </a:p>
        </p:txBody>
      </p:sp>
      <p:sp>
        <p:nvSpPr>
          <p:cNvPr id="17" name="Rectangle 16"/>
          <p:cNvSpPr/>
          <p:nvPr/>
        </p:nvSpPr>
        <p:spPr bwMode="auto">
          <a:xfrm>
            <a:off x="3729608" y="3861048"/>
            <a:ext cx="1274440" cy="504056"/>
          </a:xfrm>
          <a:prstGeom prst="rec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3200" b="1" i="0" u="none" strike="noStrike" cap="none" normalizeH="0" baseline="0" dirty="0" smtClean="0">
                <a:ln>
                  <a:noFill/>
                </a:ln>
                <a:solidFill>
                  <a:schemeClr val="bg1"/>
                </a:solidFill>
                <a:effectLst/>
                <a:latin typeface="Lucida Handwriting" panose="03010101010101010101" pitchFamily="66" charset="0"/>
              </a:rPr>
              <a:t>tree</a:t>
            </a:r>
          </a:p>
        </p:txBody>
      </p:sp>
      <p:sp>
        <p:nvSpPr>
          <p:cNvPr id="18" name="Rectangle 17"/>
          <p:cNvSpPr/>
          <p:nvPr/>
        </p:nvSpPr>
        <p:spPr bwMode="auto">
          <a:xfrm>
            <a:off x="5472870" y="5415853"/>
            <a:ext cx="2987561" cy="504056"/>
          </a:xfrm>
          <a:prstGeom prst="rec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3200" dirty="0" smtClean="0">
                <a:solidFill>
                  <a:schemeClr val="bg1"/>
                </a:solidFill>
                <a:latin typeface="Lucida Handwriting" panose="03010101010101010101" pitchFamily="66" charset="0"/>
              </a:rPr>
              <a:t>file  system</a:t>
            </a:r>
            <a:endParaRPr kumimoji="0" lang="de-DE" sz="3200" b="1" i="0" u="none" strike="noStrike" cap="none" normalizeH="0" baseline="0" dirty="0" smtClean="0">
              <a:ln>
                <a:noFill/>
              </a:ln>
              <a:solidFill>
                <a:schemeClr val="bg1"/>
              </a:solidFill>
              <a:effectLst/>
              <a:latin typeface="Lucida Handwriting" panose="03010101010101010101" pitchFamily="66" charset="0"/>
            </a:endParaRPr>
          </a:p>
        </p:txBody>
      </p:sp>
      <p:sp>
        <p:nvSpPr>
          <p:cNvPr id="19" name="Rectangle 18"/>
          <p:cNvSpPr/>
          <p:nvPr/>
        </p:nvSpPr>
        <p:spPr bwMode="auto">
          <a:xfrm>
            <a:off x="683568" y="5415853"/>
            <a:ext cx="2676508" cy="504056"/>
          </a:xfrm>
          <a:prstGeom prst="rect">
            <a:avLst/>
          </a:prstGeom>
          <a:solidFill>
            <a:srgbClr val="00B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de-DE" sz="3200" dirty="0" smtClean="0">
                <a:solidFill>
                  <a:schemeClr val="bg1"/>
                </a:solidFill>
                <a:latin typeface="Lucida Handwriting" panose="03010101010101010101" pitchFamily="66" charset="0"/>
              </a:rPr>
              <a:t>XML </a:t>
            </a:r>
            <a:endParaRPr kumimoji="0" lang="de-DE" sz="3200" b="1" i="0" u="none" strike="noStrike" cap="none" normalizeH="0" baseline="0" dirty="0" smtClean="0">
              <a:ln>
                <a:noFill/>
              </a:ln>
              <a:solidFill>
                <a:schemeClr val="bg1"/>
              </a:solidFill>
              <a:effectLst/>
              <a:latin typeface="Lucida Handwriting" panose="03010101010101010101" pitchFamily="66" charset="0"/>
            </a:endParaRPr>
          </a:p>
        </p:txBody>
      </p:sp>
    </p:spTree>
    <p:extLst>
      <p:ext uri="{BB962C8B-B14F-4D97-AF65-F5344CB8AC3E}">
        <p14:creationId xmlns:p14="http://schemas.microsoft.com/office/powerpoint/2010/main" val="3380140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Goal: examples</a:t>
            </a:r>
            <a:endParaRPr lang="de-DE" dirty="0"/>
          </a:p>
        </p:txBody>
      </p:sp>
      <p:sp>
        <p:nvSpPr>
          <p:cNvPr id="3" name="Content Placeholder 2"/>
          <p:cNvSpPr>
            <a:spLocks noGrp="1"/>
          </p:cNvSpPr>
          <p:nvPr>
            <p:ph idx="1"/>
          </p:nvPr>
        </p:nvSpPr>
        <p:spPr/>
        <p:txBody>
          <a:bodyPr/>
          <a:lstStyle/>
          <a:p>
            <a:endParaRPr lang="de-DE" dirty="0"/>
          </a:p>
        </p:txBody>
      </p:sp>
      <p:sp>
        <p:nvSpPr>
          <p:cNvPr id="7" name="TextBox 6"/>
          <p:cNvSpPr txBox="1"/>
          <p:nvPr/>
        </p:nvSpPr>
        <p:spPr>
          <a:xfrm>
            <a:off x="179512" y="1628800"/>
            <a:ext cx="8964488" cy="3785652"/>
          </a:xfrm>
          <a:prstGeom prst="rect">
            <a:avLst/>
          </a:prstGeom>
          <a:noFill/>
        </p:spPr>
        <p:txBody>
          <a:bodyPr wrap="square" rtlCol="0">
            <a:spAutoFit/>
          </a:bodyPr>
          <a:lstStyle/>
          <a:p>
            <a:r>
              <a:rPr lang="de-DE" sz="2400" dirty="0" smtClean="0"/>
              <a:t>   /xsdbase/niem-3.0/</a:t>
            </a:r>
            <a:r>
              <a:rPr lang="de-DE" sz="2400" dirty="0" smtClean="0">
                <a:solidFill>
                  <a:srgbClr val="C00000"/>
                </a:solidFill>
              </a:rPr>
              <a:t>descendant~::</a:t>
            </a:r>
            <a:r>
              <a:rPr lang="de-DE" sz="2400" dirty="0" smtClean="0"/>
              <a:t>*iso*.xsd/</a:t>
            </a:r>
            <a:r>
              <a:rPr lang="de-DE" sz="2400" dirty="0" smtClean="0">
                <a:solidFill>
                  <a:srgbClr val="C00000"/>
                </a:solidFill>
              </a:rPr>
              <a:t>parent~::</a:t>
            </a:r>
            <a:r>
              <a:rPr lang="de-DE" sz="2400" dirty="0" smtClean="0"/>
              <a:t>*</a:t>
            </a:r>
          </a:p>
          <a:p>
            <a:endParaRPr lang="de-DE" sz="2400" dirty="0" smtClean="0"/>
          </a:p>
          <a:p>
            <a:r>
              <a:rPr lang="de-DE" sz="2400" dirty="0" smtClean="0"/>
              <a:t>   /</a:t>
            </a:r>
            <a:r>
              <a:rPr lang="de-DE" sz="2400" dirty="0"/>
              <a:t>xsdbase/niem-3.0//</a:t>
            </a:r>
            <a:r>
              <a:rPr lang="de-DE" sz="2400" dirty="0">
                <a:solidFill>
                  <a:srgbClr val="FF0000"/>
                </a:solidFill>
              </a:rPr>
              <a:t>(</a:t>
            </a:r>
            <a:r>
              <a:rPr lang="de-DE" sz="2400" dirty="0"/>
              <a:t>*.xlsx</a:t>
            </a:r>
            <a:r>
              <a:rPr lang="de-DE" sz="2400" dirty="0">
                <a:solidFill>
                  <a:srgbClr val="FF0000"/>
                </a:solidFill>
              </a:rPr>
              <a:t>,</a:t>
            </a:r>
            <a:r>
              <a:rPr lang="de-DE" sz="2400" dirty="0"/>
              <a:t> *.txt</a:t>
            </a:r>
            <a:r>
              <a:rPr lang="de-DE" sz="2400" dirty="0">
                <a:solidFill>
                  <a:srgbClr val="FF0000"/>
                </a:solidFill>
              </a:rPr>
              <a:t>,</a:t>
            </a:r>
            <a:r>
              <a:rPr lang="de-DE" sz="2400" dirty="0"/>
              <a:t> *.</a:t>
            </a:r>
            <a:r>
              <a:rPr lang="de-DE" sz="2400" dirty="0" smtClean="0"/>
              <a:t>xml</a:t>
            </a:r>
            <a:r>
              <a:rPr lang="de-DE" sz="2400" dirty="0" smtClean="0">
                <a:solidFill>
                  <a:srgbClr val="FF0000"/>
                </a:solidFill>
              </a:rPr>
              <a:t>)</a:t>
            </a:r>
            <a:endParaRPr lang="de-DE" sz="2400" dirty="0">
              <a:solidFill>
                <a:srgbClr val="FF0000"/>
              </a:solidFill>
            </a:endParaRPr>
          </a:p>
          <a:p>
            <a:endParaRPr lang="de-DE" sz="2400" dirty="0" smtClean="0"/>
          </a:p>
          <a:p>
            <a:r>
              <a:rPr lang="de-DE" sz="2400" dirty="0" smtClean="0"/>
              <a:t>   /xsdbase/niem-3.0//*</a:t>
            </a:r>
            <a:r>
              <a:rPr lang="de-DE" sz="2400" dirty="0" smtClean="0">
                <a:solidFill>
                  <a:srgbClr val="006600"/>
                </a:solidFill>
              </a:rPr>
              <a:t>[</a:t>
            </a:r>
            <a:r>
              <a:rPr lang="de-DE" sz="2400" dirty="0">
                <a:solidFill>
                  <a:srgbClr val="006600"/>
                </a:solidFill>
              </a:rPr>
              <a:t>is-dir()][not</a:t>
            </a:r>
            <a:r>
              <a:rPr lang="de-DE" sz="2400" dirty="0" smtClean="0">
                <a:solidFill>
                  <a:srgbClr val="006600"/>
                </a:solidFill>
              </a:rPr>
              <a:t>(*)]</a:t>
            </a:r>
          </a:p>
          <a:p>
            <a:endParaRPr lang="de-DE" sz="2400" dirty="0" smtClean="0"/>
          </a:p>
          <a:p>
            <a:r>
              <a:rPr lang="de-DE" sz="2400" dirty="0" smtClean="0"/>
              <a:t>   </a:t>
            </a:r>
            <a:r>
              <a:rPr lang="de-DE" sz="2400" dirty="0" smtClean="0">
                <a:solidFill>
                  <a:schemeClr val="bg1">
                    <a:lumMod val="50000"/>
                  </a:schemeClr>
                </a:solidFill>
              </a:rPr>
              <a:t>sort(distinct-values</a:t>
            </a:r>
            <a:r>
              <a:rPr lang="de-DE" sz="2400" dirty="0" smtClean="0"/>
              <a:t>(/xsdbase/niem-3.0</a:t>
            </a:r>
            <a:r>
              <a:rPr lang="de-DE" sz="2400" dirty="0"/>
              <a:t>//*.</a:t>
            </a:r>
            <a:r>
              <a:rPr lang="de-DE" sz="2400" dirty="0" smtClean="0"/>
              <a:t>xml/xroot()</a:t>
            </a:r>
            <a:r>
              <a:rPr lang="de-DE" sz="2400" dirty="0" smtClean="0">
                <a:solidFill>
                  <a:schemeClr val="bg1">
                    <a:lumMod val="50000"/>
                  </a:schemeClr>
                </a:solidFill>
              </a:rPr>
              <a:t>))</a:t>
            </a:r>
          </a:p>
          <a:p>
            <a:endParaRPr lang="de-DE" sz="2400" dirty="0"/>
          </a:p>
          <a:p>
            <a:r>
              <a:rPr lang="de-DE" sz="2400" dirty="0" smtClean="0"/>
              <a:t>   /</a:t>
            </a:r>
            <a:r>
              <a:rPr lang="de-DE" sz="2400" dirty="0"/>
              <a:t>xsdbase/niem-3.0//*.xsd/file-name() </a:t>
            </a:r>
            <a:r>
              <a:rPr lang="de-DE" sz="2400" dirty="0">
                <a:solidFill>
                  <a:srgbClr val="FF0000"/>
                </a:solidFill>
              </a:rPr>
              <a:t>except</a:t>
            </a:r>
            <a:r>
              <a:rPr lang="de-DE" sz="2400" dirty="0"/>
              <a:t> </a:t>
            </a:r>
            <a:endParaRPr lang="de-DE" sz="2400" dirty="0" smtClean="0"/>
          </a:p>
          <a:p>
            <a:r>
              <a:rPr lang="de-DE" sz="2400" dirty="0" smtClean="0"/>
              <a:t>    /</a:t>
            </a:r>
            <a:r>
              <a:rPr lang="de-DE" sz="2400" dirty="0"/>
              <a:t>xsdbase/niem-2.1//*.xsd/file-name()</a:t>
            </a:r>
            <a:endParaRPr lang="de-DE" sz="2400" dirty="0" smtClean="0"/>
          </a:p>
        </p:txBody>
      </p:sp>
    </p:spTree>
    <p:extLst>
      <p:ext uri="{BB962C8B-B14F-4D97-AF65-F5344CB8AC3E}">
        <p14:creationId xmlns:p14="http://schemas.microsoft.com/office/powerpoint/2010/main" val="15122468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The AFFe principle</a:t>
            </a:r>
            <a:endParaRPr lang="de-DE" dirty="0"/>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5</a:t>
            </a:fld>
            <a:endParaRPr lang="de-DE" altLang="en-US"/>
          </a:p>
        </p:txBody>
      </p:sp>
      <p:sp>
        <p:nvSpPr>
          <p:cNvPr id="7" name="Content Placeholder 6"/>
          <p:cNvSpPr>
            <a:spLocks noGrp="1"/>
          </p:cNvSpPr>
          <p:nvPr>
            <p:ph idx="1"/>
          </p:nvPr>
        </p:nvSpPr>
        <p:spPr>
          <a:xfrm>
            <a:off x="2557105" y="3284984"/>
            <a:ext cx="2971711" cy="1200329"/>
          </a:xfrm>
          <a:prstGeom prst="rect">
            <a:avLst/>
          </a:prstGeom>
          <a:noFill/>
        </p:spPr>
        <p:txBody>
          <a:bodyPr wrap="none" lIns="91440" tIns="45720" rIns="91440" bIns="45720">
            <a:spAutoFit/>
          </a:bodyPr>
          <a:lstStyle/>
          <a:p>
            <a:pPr marL="0" indent="0" algn="ctr">
              <a:buNone/>
            </a:pPr>
            <a:r>
              <a:rPr lang="en-US" sz="7200" b="1" cap="none" spc="0" dirty="0" smtClean="0">
                <a:ln w="6600">
                  <a:solidFill>
                    <a:schemeClr val="accent2"/>
                  </a:solidFill>
                  <a:prstDash val="solid"/>
                </a:ln>
                <a:solidFill>
                  <a:srgbClr val="C00000"/>
                </a:solidFill>
                <a:effectLst>
                  <a:outerShdw dist="38100" dir="2700000" algn="tl" rotWithShape="0">
                    <a:schemeClr val="accent2"/>
                  </a:outerShdw>
                </a:effectLst>
              </a:rPr>
              <a:t>A </a:t>
            </a:r>
            <a:r>
              <a:rPr lang="en-US" sz="7200" b="1" cap="none" spc="0" dirty="0" smtClean="0">
                <a:ln w="6600">
                  <a:solidFill>
                    <a:schemeClr val="accent2"/>
                  </a:solidFill>
                  <a:prstDash val="solid"/>
                </a:ln>
                <a:solidFill>
                  <a:srgbClr val="0070C0"/>
                </a:solidFill>
                <a:effectLst>
                  <a:outerShdw dist="38100" dir="2700000" algn="tl" rotWithShape="0">
                    <a:schemeClr val="accent2"/>
                  </a:outerShdw>
                </a:effectLst>
              </a:rPr>
              <a:t>F</a:t>
            </a:r>
            <a:r>
              <a:rPr lang="en-US" sz="7200" b="1" cap="none" spc="0" dirty="0" smtClean="0">
                <a:ln w="6600">
                  <a:solidFill>
                    <a:schemeClr val="accent2"/>
                  </a:solidFill>
                  <a:prstDash val="solid"/>
                </a:ln>
                <a:solidFill>
                  <a:srgbClr val="C00000"/>
                </a:solidFill>
                <a:effectLst>
                  <a:outerShdw dist="38100" dir="2700000" algn="tl" rotWithShape="0">
                    <a:schemeClr val="accent2"/>
                  </a:outerShdw>
                </a:effectLst>
              </a:rPr>
              <a:t> </a:t>
            </a:r>
            <a:r>
              <a:rPr lang="en-US" sz="7200" b="1" cap="none" spc="0" dirty="0" smtClean="0">
                <a:ln w="6600">
                  <a:solidFill>
                    <a:schemeClr val="accent2"/>
                  </a:solidFill>
                  <a:prstDash val="solid"/>
                </a:ln>
                <a:solidFill>
                  <a:srgbClr val="006600"/>
                </a:solidFill>
                <a:effectLst>
                  <a:outerShdw dist="38100" dir="2700000" algn="tl" rotWithShape="0">
                    <a:schemeClr val="accent2"/>
                  </a:outerShdw>
                </a:effectLst>
              </a:rPr>
              <a:t>Fe</a:t>
            </a:r>
            <a:endParaRPr lang="en-US" sz="7200" b="1" cap="none" spc="0" dirty="0">
              <a:ln w="6600">
                <a:solidFill>
                  <a:schemeClr val="accent2"/>
                </a:solidFill>
                <a:prstDash val="solid"/>
              </a:ln>
              <a:solidFill>
                <a:srgbClr val="006600"/>
              </a:solidFill>
              <a:effectLst>
                <a:outerShdw dist="38100" dir="2700000" algn="tl" rotWithShape="0">
                  <a:schemeClr val="accent2"/>
                </a:outerShdw>
              </a:effectLst>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0072" y="-15352"/>
            <a:ext cx="3923928" cy="2207210"/>
          </a:xfrm>
          <a:prstGeom prst="rect">
            <a:avLst/>
          </a:prstGeom>
        </p:spPr>
      </p:pic>
      <p:sp>
        <p:nvSpPr>
          <p:cNvPr id="8" name="Rounded Rectangular Callout 7"/>
          <p:cNvSpPr/>
          <p:nvPr/>
        </p:nvSpPr>
        <p:spPr bwMode="auto">
          <a:xfrm>
            <a:off x="1547664" y="3068960"/>
            <a:ext cx="914400" cy="504056"/>
          </a:xfrm>
          <a:prstGeom prst="wedgeRoundRectCallout">
            <a:avLst>
              <a:gd name="adj1" fmla="val 81799"/>
              <a:gd name="adj2" fmla="val 60536"/>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de-DE" sz="2400" dirty="0" smtClean="0">
                <a:solidFill>
                  <a:srgbClr val="C00000"/>
                </a:solidFill>
              </a:rPr>
              <a:t>A</a:t>
            </a:r>
            <a:r>
              <a:rPr lang="de-DE" sz="2400" dirty="0" smtClean="0"/>
              <a:t>xis</a:t>
            </a:r>
            <a:endParaRPr kumimoji="0" lang="de-DE" sz="2400" b="1" i="0" u="none" strike="noStrike" cap="none" normalizeH="0" baseline="0" dirty="0" smtClean="0">
              <a:ln>
                <a:noFill/>
              </a:ln>
              <a:solidFill>
                <a:schemeClr val="tx1"/>
              </a:solidFill>
              <a:effectLst/>
            </a:endParaRPr>
          </a:p>
        </p:txBody>
      </p:sp>
      <p:sp>
        <p:nvSpPr>
          <p:cNvPr id="9" name="Rounded Rectangular Callout 8"/>
          <p:cNvSpPr/>
          <p:nvPr/>
        </p:nvSpPr>
        <p:spPr bwMode="auto">
          <a:xfrm>
            <a:off x="3369568" y="4725144"/>
            <a:ext cx="986408" cy="504056"/>
          </a:xfrm>
          <a:prstGeom prst="wedgeRoundRectCallout">
            <a:avLst>
              <a:gd name="adj1" fmla="val -14254"/>
              <a:gd name="adj2" fmla="val -132807"/>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de-DE" sz="2400" dirty="0" smtClean="0">
                <a:solidFill>
                  <a:srgbClr val="0070C0"/>
                </a:solidFill>
              </a:rPr>
              <a:t>F</a:t>
            </a:r>
            <a:r>
              <a:rPr lang="de-DE" sz="2400" dirty="0" smtClean="0"/>
              <a:t>ilter</a:t>
            </a:r>
            <a:endParaRPr kumimoji="0" lang="de-DE" sz="2400" b="1" i="0" u="none" strike="noStrike" cap="none" normalizeH="0" baseline="0" dirty="0" smtClean="0">
              <a:ln>
                <a:noFill/>
              </a:ln>
              <a:solidFill>
                <a:schemeClr val="tx1"/>
              </a:solidFill>
              <a:effectLst/>
            </a:endParaRPr>
          </a:p>
        </p:txBody>
      </p:sp>
      <p:sp>
        <p:nvSpPr>
          <p:cNvPr id="10" name="Rounded Rectangular Callout 9"/>
          <p:cNvSpPr/>
          <p:nvPr/>
        </p:nvSpPr>
        <p:spPr bwMode="auto">
          <a:xfrm>
            <a:off x="6105872" y="3068960"/>
            <a:ext cx="2858616" cy="504056"/>
          </a:xfrm>
          <a:prstGeom prst="wedgeRoundRectCallout">
            <a:avLst>
              <a:gd name="adj1" fmla="val -84312"/>
              <a:gd name="adj2" fmla="val 55762"/>
              <a:gd name="adj3" fmla="val 16667"/>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de-DE" sz="2400" dirty="0" smtClean="0">
                <a:solidFill>
                  <a:srgbClr val="006600"/>
                </a:solidFill>
              </a:rPr>
              <a:t>F</a:t>
            </a:r>
            <a:r>
              <a:rPr lang="de-DE" sz="2400" dirty="0" smtClean="0"/>
              <a:t>ilter </a:t>
            </a:r>
            <a:r>
              <a:rPr lang="de-DE" sz="2400" dirty="0" smtClean="0">
                <a:solidFill>
                  <a:srgbClr val="006600"/>
                </a:solidFill>
              </a:rPr>
              <a:t>e</a:t>
            </a:r>
            <a:r>
              <a:rPr lang="de-DE" sz="2400" dirty="0" smtClean="0"/>
              <a:t>xpressions</a:t>
            </a:r>
            <a:endParaRPr kumimoji="0" lang="de-DE" sz="2400" b="1" i="0" u="none" strike="noStrike" cap="none" normalizeH="0" baseline="0" dirty="0" smtClean="0">
              <a:ln>
                <a:noFill/>
              </a:ln>
              <a:solidFill>
                <a:schemeClr val="tx1"/>
              </a:solidFill>
              <a:effectLst/>
            </a:endParaRPr>
          </a:p>
        </p:txBody>
      </p:sp>
      <p:sp>
        <p:nvSpPr>
          <p:cNvPr id="11" name="Rounded Rectangle 10"/>
          <p:cNvSpPr/>
          <p:nvPr/>
        </p:nvSpPr>
        <p:spPr bwMode="auto">
          <a:xfrm>
            <a:off x="35496" y="2420888"/>
            <a:ext cx="2426568" cy="593932"/>
          </a:xfrm>
          <a:prstGeom prst="roundRect">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1" u="none" strike="noStrike" cap="none" normalizeH="0" baseline="0" dirty="0" smtClean="0">
                <a:ln>
                  <a:noFill/>
                </a:ln>
                <a:solidFill>
                  <a:schemeClr val="bg1"/>
                </a:solidFill>
                <a:effectLst/>
                <a:latin typeface="Arial" panose="020B0604020202020204" pitchFamily="34" charset="0"/>
              </a:rPr>
              <a:t>XPath</a:t>
            </a:r>
            <a:r>
              <a:rPr kumimoji="0" lang="de-DE" sz="1800" b="1" i="0" u="none" strike="noStrike" cap="none" normalizeH="0" baseline="0" dirty="0" smtClean="0">
                <a:ln>
                  <a:noFill/>
                </a:ln>
                <a:solidFill>
                  <a:schemeClr val="bg1"/>
                </a:solidFill>
                <a:effectLst/>
                <a:latin typeface="Arial" panose="020B0604020202020204" pitchFamily="34" charset="0"/>
              </a:rPr>
              <a:t>: </a:t>
            </a:r>
          </a:p>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smtClean="0">
                <a:ln>
                  <a:noFill/>
                </a:ln>
                <a:solidFill>
                  <a:schemeClr val="bg1"/>
                </a:solidFill>
                <a:effectLst/>
                <a:latin typeface="Arial" panose="020B0604020202020204" pitchFamily="34" charset="0"/>
              </a:rPr>
              <a:t>within-tree direction</a:t>
            </a:r>
          </a:p>
        </p:txBody>
      </p:sp>
      <p:sp>
        <p:nvSpPr>
          <p:cNvPr id="12" name="Rounded Rectangle 11"/>
          <p:cNvSpPr/>
          <p:nvPr/>
        </p:nvSpPr>
        <p:spPr bwMode="auto">
          <a:xfrm>
            <a:off x="827584" y="4653136"/>
            <a:ext cx="2486544" cy="593932"/>
          </a:xfrm>
          <a:prstGeom prst="roundRect">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1" u="none" strike="noStrike" cap="none" normalizeH="0" baseline="0" dirty="0" smtClean="0">
                <a:ln>
                  <a:noFill/>
                </a:ln>
                <a:solidFill>
                  <a:schemeClr val="bg1"/>
                </a:solidFill>
                <a:effectLst/>
                <a:latin typeface="Arial" panose="020B0604020202020204" pitchFamily="34" charset="0"/>
              </a:rPr>
              <a:t>XPath</a:t>
            </a:r>
            <a:r>
              <a:rPr kumimoji="0" lang="de-DE" sz="1800" b="1" i="0" u="none" strike="noStrike" cap="none" normalizeH="0" baseline="0" dirty="0" smtClean="0">
                <a:ln>
                  <a:noFill/>
                </a:ln>
                <a:solidFill>
                  <a:schemeClr val="bg1"/>
                </a:solidFill>
                <a:effectLst/>
                <a:latin typeface="Arial" panose="020B0604020202020204" pitchFamily="34" charset="0"/>
              </a:rPr>
              <a:t>: </a:t>
            </a:r>
          </a:p>
          <a:p>
            <a:pPr marL="0" marR="0" indent="0" algn="l" defTabSz="914400" rtl="0" eaLnBrk="1" fontAlgn="base" latinLnBrk="0" hangingPunct="1">
              <a:lnSpc>
                <a:spcPct val="100000"/>
              </a:lnSpc>
              <a:spcBef>
                <a:spcPct val="0"/>
              </a:spcBef>
              <a:spcAft>
                <a:spcPct val="0"/>
              </a:spcAft>
              <a:buClrTx/>
              <a:buSzTx/>
              <a:buFontTx/>
              <a:buNone/>
              <a:tabLst/>
            </a:pPr>
            <a:r>
              <a:rPr kumimoji="0" lang="de-DE" sz="1800" b="1" i="0" u="none" strike="noStrike" cap="none" normalizeH="0" baseline="0" dirty="0" smtClean="0">
                <a:ln>
                  <a:noFill/>
                </a:ln>
                <a:solidFill>
                  <a:schemeClr val="bg1"/>
                </a:solidFill>
                <a:effectLst/>
                <a:latin typeface="Arial" panose="020B0604020202020204" pitchFamily="34" charset="0"/>
              </a:rPr>
              <a:t>name test | kind test</a:t>
            </a:r>
          </a:p>
        </p:txBody>
      </p:sp>
      <p:sp>
        <p:nvSpPr>
          <p:cNvPr id="13" name="Rounded Rectangle 12"/>
          <p:cNvSpPr/>
          <p:nvPr/>
        </p:nvSpPr>
        <p:spPr bwMode="auto">
          <a:xfrm>
            <a:off x="6105872" y="3622878"/>
            <a:ext cx="2858616" cy="1030258"/>
          </a:xfrm>
          <a:prstGeom prst="roundRect">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1" u="none" strike="noStrike" cap="none" normalizeH="0" baseline="0" dirty="0" smtClean="0">
                <a:ln>
                  <a:noFill/>
                </a:ln>
                <a:solidFill>
                  <a:schemeClr val="bg1"/>
                </a:solidFill>
                <a:effectLst/>
                <a:latin typeface="Arial" panose="020B0604020202020204" pitchFamily="34" charset="0"/>
              </a:rPr>
              <a:t>XPath</a:t>
            </a:r>
            <a:r>
              <a:rPr kumimoji="0" lang="de-DE" sz="1800" b="1" i="0" u="none" strike="noStrike" cap="none" normalizeH="0" baseline="0" dirty="0" smtClean="0">
                <a:ln>
                  <a:noFill/>
                </a:ln>
                <a:solidFill>
                  <a:schemeClr val="bg1"/>
                </a:solidFill>
                <a:effectLst/>
                <a:latin typeface="Arial" panose="020B0604020202020204" pitchFamily="34" charset="0"/>
              </a:rPr>
              <a:t>: </a:t>
            </a:r>
          </a:p>
          <a:p>
            <a:pPr marL="0" marR="0" indent="0" algn="l" defTabSz="914400" rtl="0" eaLnBrk="1" fontAlgn="base" latinLnBrk="0" hangingPunct="1">
              <a:lnSpc>
                <a:spcPct val="100000"/>
              </a:lnSpc>
              <a:spcBef>
                <a:spcPct val="0"/>
              </a:spcBef>
              <a:spcAft>
                <a:spcPct val="0"/>
              </a:spcAft>
              <a:buClrTx/>
              <a:buSzTx/>
              <a:buFontTx/>
              <a:buNone/>
              <a:tabLst/>
            </a:pPr>
            <a:r>
              <a:rPr kumimoji="0" lang="de-DE" sz="1800" b="1" i="1" u="none" strike="noStrike" cap="none" normalizeH="0" baseline="0" dirty="0" smtClean="0">
                <a:ln>
                  <a:noFill/>
                </a:ln>
                <a:solidFill>
                  <a:schemeClr val="bg1"/>
                </a:solidFill>
                <a:effectLst/>
                <a:latin typeface="Arial" panose="020B0604020202020204" pitchFamily="34" charset="0"/>
              </a:rPr>
              <a:t>effective boolean value</a:t>
            </a:r>
            <a:r>
              <a:rPr kumimoji="0" lang="de-DE" sz="1800" b="1" i="0" u="none" strike="noStrike" cap="none" normalizeH="0" baseline="0" dirty="0" smtClean="0">
                <a:ln>
                  <a:noFill/>
                </a:ln>
                <a:solidFill>
                  <a:schemeClr val="bg1"/>
                </a:solidFill>
                <a:effectLst/>
                <a:latin typeface="Arial" panose="020B0604020202020204" pitchFamily="34" charset="0"/>
              </a:rPr>
              <a:t> of arbitrary expression</a:t>
            </a:r>
          </a:p>
        </p:txBody>
      </p:sp>
      <p:sp>
        <p:nvSpPr>
          <p:cNvPr id="14" name="TextBox 13"/>
          <p:cNvSpPr txBox="1"/>
          <p:nvPr/>
        </p:nvSpPr>
        <p:spPr>
          <a:xfrm>
            <a:off x="1597319" y="5602014"/>
            <a:ext cx="5976829" cy="923330"/>
          </a:xfrm>
          <a:prstGeom prst="rect">
            <a:avLst/>
          </a:prstGeom>
          <a:noFill/>
        </p:spPr>
        <p:txBody>
          <a:bodyPr wrap="none" rtlCol="0">
            <a:spAutoFit/>
          </a:bodyPr>
          <a:lstStyle/>
          <a:p>
            <a:r>
              <a:rPr lang="de-DE" dirty="0">
                <a:solidFill>
                  <a:srgbClr val="C00000"/>
                </a:solidFill>
              </a:rPr>
              <a:t>descendant</a:t>
            </a:r>
            <a:r>
              <a:rPr lang="de-DE" dirty="0"/>
              <a:t>::</a:t>
            </a:r>
            <a:r>
              <a:rPr lang="de-DE" dirty="0" smtClean="0">
                <a:solidFill>
                  <a:srgbClr val="0070C0"/>
                </a:solidFill>
              </a:rPr>
              <a:t>employees </a:t>
            </a:r>
            <a:r>
              <a:rPr lang="de-DE" dirty="0" smtClean="0">
                <a:solidFill>
                  <a:srgbClr val="006600"/>
                </a:solidFill>
              </a:rPr>
              <a:t>[</a:t>
            </a:r>
            <a:r>
              <a:rPr lang="de-DE" dirty="0">
                <a:solidFill>
                  <a:srgbClr val="006600"/>
                </a:solidFill>
              </a:rPr>
              <a:t>address/city eq </a:t>
            </a:r>
            <a:r>
              <a:rPr lang="de-DE" dirty="0" smtClean="0">
                <a:solidFill>
                  <a:srgbClr val="006600"/>
                </a:solidFill>
              </a:rPr>
              <a:t>'NewYork']</a:t>
            </a:r>
          </a:p>
          <a:p>
            <a:r>
              <a:rPr lang="de-DE" dirty="0" smtClean="0">
                <a:solidFill>
                  <a:srgbClr val="C00000"/>
                </a:solidFill>
              </a:rPr>
              <a:t>ancestor</a:t>
            </a:r>
            <a:r>
              <a:rPr lang="de-DE" dirty="0" smtClean="0"/>
              <a:t>::</a:t>
            </a:r>
            <a:r>
              <a:rPr lang="de-DE" dirty="0" smtClean="0">
                <a:solidFill>
                  <a:srgbClr val="0070C0"/>
                </a:solidFill>
              </a:rPr>
              <a:t>element()        </a:t>
            </a:r>
            <a:r>
              <a:rPr lang="de-DE" dirty="0" smtClean="0">
                <a:solidFill>
                  <a:srgbClr val="006600"/>
                </a:solidFill>
              </a:rPr>
              <a:t>[metaData]</a:t>
            </a:r>
            <a:endParaRPr lang="de-DE" dirty="0">
              <a:solidFill>
                <a:srgbClr val="006600"/>
              </a:solidFill>
            </a:endParaRPr>
          </a:p>
          <a:p>
            <a:endParaRPr lang="de-DE" dirty="0">
              <a:solidFill>
                <a:srgbClr val="006600"/>
              </a:solidFill>
            </a:endParaRPr>
          </a:p>
        </p:txBody>
      </p:sp>
    </p:spTree>
    <p:extLst>
      <p:ext uri="{BB962C8B-B14F-4D97-AF65-F5344CB8AC3E}">
        <p14:creationId xmlns:p14="http://schemas.microsoft.com/office/powerpoint/2010/main" val="41683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solidFill>
                  <a:srgbClr val="C00000"/>
                </a:solidFill>
              </a:rPr>
              <a:t>FOXpath 1.0</a:t>
            </a:r>
            <a:r>
              <a:rPr lang="de-DE" dirty="0" smtClean="0"/>
              <a:t> = </a:t>
            </a:r>
            <a:br>
              <a:rPr lang="de-DE" dirty="0" smtClean="0"/>
            </a:br>
            <a:r>
              <a:rPr lang="de-DE" dirty="0"/>
              <a:t>	</a:t>
            </a:r>
            <a:r>
              <a:rPr lang="de-DE" dirty="0" smtClean="0"/>
              <a:t>modified copy of XPath 3.0</a:t>
            </a:r>
            <a:endParaRPr lang="de-DE" dirty="0"/>
          </a:p>
        </p:txBody>
      </p:sp>
      <p:sp>
        <p:nvSpPr>
          <p:cNvPr id="3" name="Content Placeholder 2"/>
          <p:cNvSpPr>
            <a:spLocks noGrp="1"/>
          </p:cNvSpPr>
          <p:nvPr>
            <p:ph idx="1"/>
          </p:nvPr>
        </p:nvSpPr>
        <p:spPr>
          <a:xfrm>
            <a:off x="457200" y="1719263"/>
            <a:ext cx="8435280" cy="4411662"/>
          </a:xfrm>
        </p:spPr>
        <p:txBody>
          <a:bodyPr/>
          <a:lstStyle/>
          <a:p>
            <a:r>
              <a:rPr lang="de-DE" dirty="0" smtClean="0"/>
              <a:t>Expression language</a:t>
            </a:r>
          </a:p>
          <a:p>
            <a:r>
              <a:rPr lang="de-DE" dirty="0" smtClean="0"/>
              <a:t>Data model 	= </a:t>
            </a:r>
            <a:r>
              <a:rPr lang="de-DE" dirty="0" smtClean="0">
                <a:solidFill>
                  <a:schemeClr val="bg1">
                    <a:lumMod val="50000"/>
                  </a:schemeClr>
                </a:solidFill>
              </a:rPr>
              <a:t>XPath data model</a:t>
            </a:r>
          </a:p>
          <a:p>
            <a:r>
              <a:rPr lang="de-DE" dirty="0" smtClean="0"/>
              <a:t>Grammar 	= </a:t>
            </a:r>
            <a:r>
              <a:rPr lang="de-DE" dirty="0" smtClean="0">
                <a:solidFill>
                  <a:schemeClr val="bg1">
                    <a:lumMod val="50000"/>
                  </a:schemeClr>
                </a:solidFill>
              </a:rPr>
              <a:t>XPath grammar </a:t>
            </a:r>
          </a:p>
          <a:p>
            <a:endParaRPr lang="de-DE" dirty="0" smtClean="0"/>
          </a:p>
          <a:p>
            <a:endParaRPr lang="de-DE" dirty="0"/>
          </a:p>
          <a:p>
            <a:r>
              <a:rPr lang="de-DE" dirty="0" smtClean="0"/>
              <a:t>Semantics 	= </a:t>
            </a:r>
            <a:r>
              <a:rPr lang="de-DE" dirty="0" smtClean="0">
                <a:solidFill>
                  <a:schemeClr val="bg1">
                    <a:lumMod val="50000"/>
                  </a:schemeClr>
                </a:solidFill>
              </a:rPr>
              <a:t>XPath semantics      </a:t>
            </a:r>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6</a:t>
            </a:fld>
            <a:endParaRPr lang="de-DE" altLang="en-US"/>
          </a:p>
        </p:txBody>
      </p:sp>
      <p:sp>
        <p:nvSpPr>
          <p:cNvPr id="8" name="Rounded Rectangle 7"/>
          <p:cNvSpPr/>
          <p:nvPr/>
        </p:nvSpPr>
        <p:spPr bwMode="auto">
          <a:xfrm>
            <a:off x="3600400" y="3356992"/>
            <a:ext cx="3059832" cy="1080120"/>
          </a:xfrm>
          <a:prstGeom prst="roundRect">
            <a:avLst/>
          </a:prstGeom>
          <a:solidFill>
            <a:schemeClr val="bg1"/>
          </a:solidFill>
          <a:ln w="381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0"/>
              </a:spcBef>
              <a:spcAft>
                <a:spcPct val="0"/>
              </a:spcAft>
              <a:buClrTx/>
              <a:buSzTx/>
              <a:tabLst/>
            </a:pPr>
            <a:r>
              <a:rPr kumimoji="0" lang="de-DE" sz="2800" b="0" i="1" u="none" strike="noStrike" cap="none" normalizeH="0" baseline="0" dirty="0" smtClean="0">
                <a:ln>
                  <a:noFill/>
                </a:ln>
                <a:solidFill>
                  <a:srgbClr val="C00000"/>
                </a:solidFill>
                <a:effectLst/>
              </a:rPr>
              <a:t>-    PathExpr</a:t>
            </a:r>
          </a:p>
          <a:p>
            <a:pPr marR="0" algn="l" defTabSz="914400" rtl="0" eaLnBrk="1" fontAlgn="base" latinLnBrk="0" hangingPunct="1">
              <a:lnSpc>
                <a:spcPct val="100000"/>
              </a:lnSpc>
              <a:spcBef>
                <a:spcPct val="0"/>
              </a:spcBef>
              <a:spcAft>
                <a:spcPct val="0"/>
              </a:spcAft>
              <a:buClrTx/>
              <a:buSzTx/>
              <a:tabLst/>
            </a:pPr>
            <a:r>
              <a:rPr lang="de-DE" sz="2800" b="0" i="1" dirty="0" smtClean="0">
                <a:solidFill>
                  <a:srgbClr val="C00000"/>
                </a:solidFill>
              </a:rPr>
              <a:t>+   FoxpathExpr</a:t>
            </a:r>
            <a:endParaRPr kumimoji="0" lang="de-DE" sz="2800" b="0" i="1" u="none" strike="noStrike" cap="none" normalizeH="0" baseline="0" dirty="0" smtClean="0">
              <a:ln>
                <a:noFill/>
              </a:ln>
              <a:solidFill>
                <a:srgbClr val="C00000"/>
              </a:solidFill>
              <a:effectLst/>
            </a:endParaRPr>
          </a:p>
        </p:txBody>
      </p:sp>
      <p:sp>
        <p:nvSpPr>
          <p:cNvPr id="9" name="Rounded Rectangle 8"/>
          <p:cNvSpPr/>
          <p:nvPr/>
        </p:nvSpPr>
        <p:spPr bwMode="auto">
          <a:xfrm>
            <a:off x="3582938" y="5085184"/>
            <a:ext cx="4877494" cy="1080120"/>
          </a:xfrm>
          <a:prstGeom prst="roundRect">
            <a:avLst/>
          </a:prstGeom>
          <a:solidFill>
            <a:schemeClr val="bg1"/>
          </a:solidFill>
          <a:ln w="38100" cap="flat" cmpd="sng" algn="ctr">
            <a:solidFill>
              <a:srgbClr val="C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R="0" algn="l" defTabSz="914400" rtl="0" eaLnBrk="1" fontAlgn="base" latinLnBrk="0" hangingPunct="1">
              <a:lnSpc>
                <a:spcPct val="100000"/>
              </a:lnSpc>
              <a:spcBef>
                <a:spcPct val="0"/>
              </a:spcBef>
              <a:spcAft>
                <a:spcPct val="0"/>
              </a:spcAft>
              <a:buClrTx/>
              <a:buSzTx/>
              <a:tabLst/>
            </a:pPr>
            <a:r>
              <a:rPr kumimoji="0" lang="de-DE" sz="2800" b="0" i="1" u="none" strike="noStrike" cap="none" normalizeH="0" baseline="0" dirty="0" smtClean="0">
                <a:ln>
                  <a:noFill/>
                </a:ln>
                <a:solidFill>
                  <a:srgbClr val="C00000"/>
                </a:solidFill>
                <a:effectLst/>
              </a:rPr>
              <a:t>-    semantics (PathExpr)</a:t>
            </a:r>
          </a:p>
          <a:p>
            <a:pPr marR="0" algn="l" defTabSz="914400" rtl="0" eaLnBrk="1" fontAlgn="base" latinLnBrk="0" hangingPunct="1">
              <a:lnSpc>
                <a:spcPct val="100000"/>
              </a:lnSpc>
              <a:spcBef>
                <a:spcPct val="0"/>
              </a:spcBef>
              <a:spcAft>
                <a:spcPct val="0"/>
              </a:spcAft>
              <a:buClrTx/>
              <a:buSzTx/>
              <a:tabLst/>
            </a:pPr>
            <a:r>
              <a:rPr lang="de-DE" sz="2800" b="0" i="1" dirty="0" smtClean="0">
                <a:solidFill>
                  <a:srgbClr val="C00000"/>
                </a:solidFill>
              </a:rPr>
              <a:t>+   semantics (FoxpathExpr)</a:t>
            </a:r>
            <a:endParaRPr kumimoji="0" lang="de-DE" sz="2800" b="0" i="1" u="none" strike="noStrike" cap="none" normalizeH="0" baseline="0" dirty="0" smtClean="0">
              <a:ln>
                <a:noFill/>
              </a:ln>
              <a:solidFill>
                <a:srgbClr val="C00000"/>
              </a:solidFill>
              <a:effectLst/>
            </a:endParaRPr>
          </a:p>
        </p:txBody>
      </p:sp>
    </p:spTree>
    <p:extLst>
      <p:ext uri="{BB962C8B-B14F-4D97-AF65-F5344CB8AC3E}">
        <p14:creationId xmlns:p14="http://schemas.microsoft.com/office/powerpoint/2010/main" val="28510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fox path expression - example</a:t>
            </a:r>
            <a:endParaRPr lang="de-DE" dirty="0"/>
          </a:p>
        </p:txBody>
      </p:sp>
      <p:sp>
        <p:nvSpPr>
          <p:cNvPr id="3" name="Content Placeholder 2"/>
          <p:cNvSpPr>
            <a:spLocks noGrp="1"/>
          </p:cNvSpPr>
          <p:nvPr>
            <p:ph idx="1"/>
          </p:nvPr>
        </p:nvSpPr>
        <p:spPr/>
        <p:txBody>
          <a:bodyPr/>
          <a:lstStyle/>
          <a:p>
            <a:endParaRPr lang="de-DE" dirty="0"/>
          </a:p>
        </p:txBody>
      </p:sp>
      <p:sp>
        <p:nvSpPr>
          <p:cNvPr id="4" name="Date Placeholder 3"/>
          <p:cNvSpPr>
            <a:spLocks noGrp="1"/>
          </p:cNvSpPr>
          <p:nvPr>
            <p:ph type="dt" sz="half" idx="10"/>
          </p:nvPr>
        </p:nvSpPr>
        <p:spPr/>
        <p:txBody>
          <a:bodyPr/>
          <a:lstStyle/>
          <a:p>
            <a:pPr>
              <a:defRPr/>
            </a:pPr>
            <a:r>
              <a:rPr lang="de-DE" altLang="de-DE" smtClean="0"/>
              <a:t>2016-08-03</a:t>
            </a:r>
            <a:endParaRPr lang="de-DE" altLang="en-US"/>
          </a:p>
        </p:txBody>
      </p:sp>
      <p:sp>
        <p:nvSpPr>
          <p:cNvPr id="5" name="Footer Placeholder 4"/>
          <p:cNvSpPr>
            <a:spLocks noGrp="1"/>
          </p:cNvSpPr>
          <p:nvPr>
            <p:ph type="ftr" sz="quarter" idx="11"/>
          </p:nvPr>
        </p:nvSpPr>
        <p:spPr/>
        <p:txBody>
          <a:bodyPr/>
          <a:lstStyle/>
          <a:p>
            <a:pPr>
              <a:defRPr/>
            </a:pPr>
            <a:r>
              <a:rPr lang="de-DE" altLang="en-US" smtClean="0"/>
              <a:t>FOXpath - an expression language</a:t>
            </a:r>
            <a:endParaRPr lang="de-DE" altLang="en-US"/>
          </a:p>
        </p:txBody>
      </p:sp>
      <p:sp>
        <p:nvSpPr>
          <p:cNvPr id="6" name="Slide Number Placeholder 5"/>
          <p:cNvSpPr>
            <a:spLocks noGrp="1"/>
          </p:cNvSpPr>
          <p:nvPr>
            <p:ph type="sldNum" sz="quarter" idx="12"/>
          </p:nvPr>
        </p:nvSpPr>
        <p:spPr/>
        <p:txBody>
          <a:bodyPr/>
          <a:lstStyle/>
          <a:p>
            <a:pPr>
              <a:defRPr/>
            </a:pPr>
            <a:fld id="{F031B2F4-27D1-4E53-97CF-1947CD75B185}" type="slidenum">
              <a:rPr lang="de-DE" altLang="en-US" smtClean="0"/>
              <a:pPr>
                <a:defRPr/>
              </a:pPr>
              <a:t>7</a:t>
            </a:fld>
            <a:endParaRPr lang="de-DE" altLang="en-US"/>
          </a:p>
        </p:txBody>
      </p:sp>
      <p:sp>
        <p:nvSpPr>
          <p:cNvPr id="7" name="TextBox 6"/>
          <p:cNvSpPr txBox="1"/>
          <p:nvPr/>
        </p:nvSpPr>
        <p:spPr>
          <a:xfrm>
            <a:off x="323528" y="1700808"/>
            <a:ext cx="8664551" cy="4955203"/>
          </a:xfrm>
          <a:prstGeom prst="rect">
            <a:avLst/>
          </a:prstGeom>
          <a:noFill/>
        </p:spPr>
        <p:txBody>
          <a:bodyPr wrap="none" rtlCol="0">
            <a:spAutoFit/>
          </a:bodyPr>
          <a:lstStyle/>
          <a:p>
            <a:r>
              <a:rPr lang="en-US" sz="2800" dirty="0" smtClean="0"/>
              <a:t>/</a:t>
            </a:r>
            <a:r>
              <a:rPr lang="en-US" sz="2800" dirty="0" err="1">
                <a:solidFill>
                  <a:srgbClr val="0070C0"/>
                </a:solidFill>
              </a:rPr>
              <a:t>xsdbase</a:t>
            </a:r>
            <a:r>
              <a:rPr lang="en-US" sz="2800" dirty="0" smtClean="0"/>
              <a:t>/</a:t>
            </a:r>
          </a:p>
          <a:p>
            <a:r>
              <a:rPr lang="en-US" sz="2800" dirty="0" smtClean="0"/>
              <a:t> </a:t>
            </a:r>
            <a:r>
              <a:rPr lang="en-US" sz="2800" dirty="0" smtClean="0">
                <a:solidFill>
                  <a:srgbClr val="0070C0"/>
                </a:solidFill>
              </a:rPr>
              <a:t>niem-3.0</a:t>
            </a:r>
            <a:r>
              <a:rPr lang="en-US" sz="2800" dirty="0" smtClean="0"/>
              <a:t>/</a:t>
            </a:r>
          </a:p>
          <a:p>
            <a:r>
              <a:rPr lang="en-US" sz="2800" dirty="0"/>
              <a:t> </a:t>
            </a:r>
            <a:r>
              <a:rPr lang="en-US" sz="2800" dirty="0" smtClean="0">
                <a:solidFill>
                  <a:srgbClr val="C00000"/>
                </a:solidFill>
              </a:rPr>
              <a:t>descendant~::</a:t>
            </a:r>
            <a:r>
              <a:rPr lang="en-US" sz="2800" dirty="0" smtClean="0">
                <a:solidFill>
                  <a:srgbClr val="0070C0"/>
                </a:solidFill>
              </a:rPr>
              <a:t>*.</a:t>
            </a:r>
            <a:r>
              <a:rPr lang="en-US" sz="2800" dirty="0" err="1" smtClean="0">
                <a:solidFill>
                  <a:srgbClr val="0070C0"/>
                </a:solidFill>
              </a:rPr>
              <a:t>xsd</a:t>
            </a:r>
            <a:endParaRPr lang="en-US" sz="2800" dirty="0" smtClean="0">
              <a:solidFill>
                <a:srgbClr val="0070C0"/>
              </a:solidFill>
            </a:endParaRPr>
          </a:p>
          <a:p>
            <a:r>
              <a:rPr lang="en-US" sz="2800" dirty="0"/>
              <a:t> </a:t>
            </a:r>
            <a:r>
              <a:rPr lang="en-US" sz="2800" dirty="0" smtClean="0"/>
              <a:t>     </a:t>
            </a:r>
            <a:r>
              <a:rPr lang="en-US" sz="2800" dirty="0" smtClean="0">
                <a:solidFill>
                  <a:srgbClr val="006600"/>
                </a:solidFill>
              </a:rPr>
              <a:t>[</a:t>
            </a:r>
            <a:r>
              <a:rPr lang="en-US" sz="2800" dirty="0" err="1" smtClean="0">
                <a:solidFill>
                  <a:srgbClr val="006600"/>
                </a:solidFill>
              </a:rPr>
              <a:t>xpath</a:t>
            </a:r>
            <a:r>
              <a:rPr lang="en-US" sz="2800" dirty="0">
                <a:solidFill>
                  <a:srgbClr val="006600"/>
                </a:solidFill>
              </a:rPr>
              <a:t>('not(//</a:t>
            </a:r>
            <a:r>
              <a:rPr lang="en-US" sz="2800" dirty="0" err="1">
                <a:solidFill>
                  <a:srgbClr val="006600"/>
                </a:solidFill>
              </a:rPr>
              <a:t>xs:documentation</a:t>
            </a:r>
            <a:r>
              <a:rPr lang="en-US" sz="2800" dirty="0" smtClean="0">
                <a:solidFill>
                  <a:srgbClr val="006600"/>
                </a:solidFill>
              </a:rPr>
              <a:t>)')]</a:t>
            </a:r>
            <a:r>
              <a:rPr lang="en-US" sz="2800" dirty="0" smtClean="0"/>
              <a:t>/</a:t>
            </a:r>
          </a:p>
          <a:p>
            <a:r>
              <a:rPr lang="en-US" sz="2800" dirty="0"/>
              <a:t> </a:t>
            </a:r>
            <a:r>
              <a:rPr lang="en-US" sz="2800" dirty="0" smtClean="0">
                <a:solidFill>
                  <a:schemeClr val="tx2">
                    <a:lumMod val="60000"/>
                    <a:lumOff val="40000"/>
                  </a:schemeClr>
                </a:solidFill>
              </a:rPr>
              <a:t>file-info</a:t>
            </a:r>
            <a:r>
              <a:rPr lang="en-US" sz="2800" dirty="0">
                <a:solidFill>
                  <a:schemeClr val="tx2">
                    <a:lumMod val="60000"/>
                    <a:lumOff val="40000"/>
                  </a:schemeClr>
                </a:solidFill>
              </a:rPr>
              <a:t>(., 'n40. d</a:t>
            </a:r>
            <a:r>
              <a:rPr lang="en-US" sz="2800" dirty="0" smtClean="0">
                <a:solidFill>
                  <a:schemeClr val="tx2">
                    <a:lumMod val="60000"/>
                    <a:lumOff val="40000"/>
                  </a:schemeClr>
                </a:solidFill>
              </a:rPr>
              <a:t>')</a:t>
            </a:r>
          </a:p>
          <a:p>
            <a:endParaRPr lang="en-US" sz="2800" dirty="0">
              <a:latin typeface="Courier New" panose="02070309020205020404" pitchFamily="49" charset="0"/>
              <a:cs typeface="Courier New" panose="02070309020205020404" pitchFamily="49" charset="0"/>
            </a:endParaRPr>
          </a:p>
          <a:p>
            <a:endParaRPr lang="en-US" sz="2400" dirty="0" smtClean="0">
              <a:latin typeface="Courier New" panose="02070309020205020404" pitchFamily="49" charset="0"/>
              <a:cs typeface="Courier New" panose="02070309020205020404" pitchFamily="49" charset="0"/>
            </a:endParaRPr>
          </a:p>
          <a:p>
            <a:r>
              <a:rPr lang="en-US" sz="2400" dirty="0" smtClean="0">
                <a:latin typeface="Courier New" panose="02070309020205020404" pitchFamily="49" charset="0"/>
                <a:cs typeface="Courier New" panose="02070309020205020404" pitchFamily="49" charset="0"/>
              </a:rPr>
              <a:t>conformanceTargets.xsd </a:t>
            </a:r>
            <a:r>
              <a:rPr lang="en-US" sz="2400" dirty="0">
                <a:latin typeface="Courier New" panose="02070309020205020404" pitchFamily="49" charset="0"/>
                <a:cs typeface="Courier New" panose="02070309020205020404" pitchFamily="49" charset="0"/>
              </a:rPr>
              <a:t>.. 2013-10-18T14:19:18Z</a:t>
            </a:r>
          </a:p>
          <a:p>
            <a:r>
              <a:rPr lang="en-US" sz="2400" dirty="0">
                <a:latin typeface="Courier New" panose="02070309020205020404" pitchFamily="49" charset="0"/>
                <a:cs typeface="Courier New" panose="02070309020205020404" pitchFamily="49" charset="0"/>
              </a:rPr>
              <a:t>de.xsd .................. 2013-10-18T14:19:20Z</a:t>
            </a:r>
          </a:p>
          <a:p>
            <a:r>
              <a:rPr lang="en-US" sz="2400" dirty="0">
                <a:latin typeface="Courier New" panose="02070309020205020404" pitchFamily="49" charset="0"/>
                <a:cs typeface="Courier New" panose="02070309020205020404" pitchFamily="49" charset="0"/>
              </a:rPr>
              <a:t>gml.xsd ................. 2013-10-18T14:19:20Z</a:t>
            </a:r>
          </a:p>
          <a:p>
            <a:r>
              <a:rPr lang="en-US" sz="2400" dirty="0">
                <a:latin typeface="Courier New" panose="02070309020205020404" pitchFamily="49" charset="0"/>
                <a:cs typeface="Courier New" panose="02070309020205020404" pitchFamily="49" charset="0"/>
              </a:rPr>
              <a:t>localTerminology.xsd .... 2013-10-18T14:19:22Z</a:t>
            </a:r>
          </a:p>
          <a:p>
            <a:endParaRPr lang="en-US" sz="2800" dirty="0" smtClean="0">
              <a:latin typeface="Courier New" panose="02070309020205020404" pitchFamily="49" charset="0"/>
              <a:cs typeface="Courier New" panose="02070309020205020404" pitchFamily="49" charset="0"/>
            </a:endParaRPr>
          </a:p>
        </p:txBody>
      </p:sp>
      <p:sp>
        <p:nvSpPr>
          <p:cNvPr id="8" name="Right Arrow 7"/>
          <p:cNvSpPr/>
          <p:nvPr/>
        </p:nvSpPr>
        <p:spPr bwMode="auto">
          <a:xfrm>
            <a:off x="611560" y="4149080"/>
            <a:ext cx="546360" cy="216024"/>
          </a:xfrm>
          <a:prstGeom prst="rightArrow">
            <a:avLst/>
          </a:prstGeom>
          <a:solidFill>
            <a:schemeClr val="bg1">
              <a:lumMod val="9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e-DE" sz="1800" b="1"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1321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fox path expression - grammar</a:t>
            </a:r>
            <a:endParaRPr lang="de-DE" dirty="0"/>
          </a:p>
        </p:txBody>
      </p:sp>
      <p:sp>
        <p:nvSpPr>
          <p:cNvPr id="3" name="Content Placeholder 2"/>
          <p:cNvSpPr>
            <a:spLocks noGrp="1"/>
          </p:cNvSpPr>
          <p:nvPr>
            <p:ph idx="1"/>
          </p:nvPr>
        </p:nvSpPr>
        <p:spPr/>
        <p:txBody>
          <a:bodyPr/>
          <a:lstStyle/>
          <a:p>
            <a:endParaRPr lang="de-DE" dirty="0"/>
          </a:p>
        </p:txBody>
      </p:sp>
      <p:sp>
        <p:nvSpPr>
          <p:cNvPr id="7" name="TextBox 6"/>
          <p:cNvSpPr txBox="1"/>
          <p:nvPr/>
        </p:nvSpPr>
        <p:spPr>
          <a:xfrm>
            <a:off x="467544" y="1628800"/>
            <a:ext cx="8676456" cy="5632311"/>
          </a:xfrm>
          <a:prstGeom prst="rect">
            <a:avLst/>
          </a:prstGeom>
          <a:noFill/>
        </p:spPr>
        <p:txBody>
          <a:bodyPr wrap="square" rtlCol="0">
            <a:spAutoFit/>
          </a:bodyPr>
          <a:lstStyle/>
          <a:p>
            <a:r>
              <a:rPr lang="de-DE" sz="2400" dirty="0" smtClean="0"/>
              <a:t>fox path expression : 	</a:t>
            </a:r>
          </a:p>
          <a:p>
            <a:r>
              <a:rPr lang="de-DE" sz="2400" dirty="0"/>
              <a:t>	</a:t>
            </a:r>
            <a:r>
              <a:rPr lang="de-DE" sz="2400" dirty="0" smtClean="0"/>
              <a:t>one or more steps</a:t>
            </a:r>
          </a:p>
          <a:p>
            <a:endParaRPr lang="de-DE" sz="2400" dirty="0" smtClean="0"/>
          </a:p>
          <a:p>
            <a:r>
              <a:rPr lang="de-DE" sz="2400" dirty="0" smtClean="0"/>
              <a:t>step :			</a:t>
            </a:r>
          </a:p>
          <a:p>
            <a:r>
              <a:rPr lang="de-DE" sz="2400" dirty="0"/>
              <a:t>	</a:t>
            </a:r>
            <a:r>
              <a:rPr lang="de-DE" sz="2400" dirty="0" smtClean="0">
                <a:solidFill>
                  <a:schemeClr val="tx2">
                    <a:lumMod val="40000"/>
                    <a:lumOff val="60000"/>
                  </a:schemeClr>
                </a:solidFill>
              </a:rPr>
              <a:t>postfix expression </a:t>
            </a:r>
            <a:r>
              <a:rPr lang="de-DE" sz="2400" dirty="0" smtClean="0"/>
              <a:t>|</a:t>
            </a:r>
            <a:r>
              <a:rPr lang="de-DE" sz="2400" dirty="0" smtClean="0">
                <a:solidFill>
                  <a:schemeClr val="tx2">
                    <a:lumMod val="40000"/>
                    <a:lumOff val="60000"/>
                  </a:schemeClr>
                </a:solidFill>
              </a:rPr>
              <a:t> </a:t>
            </a:r>
            <a:r>
              <a:rPr lang="de-DE" sz="2400" dirty="0">
                <a:solidFill>
                  <a:schemeClr val="bg1">
                    <a:lumMod val="50000"/>
                  </a:schemeClr>
                </a:solidFill>
              </a:rPr>
              <a:t>fox axis step</a:t>
            </a:r>
            <a:endParaRPr lang="de-DE" sz="2400" dirty="0" smtClean="0">
              <a:solidFill>
                <a:schemeClr val="tx2">
                  <a:lumMod val="40000"/>
                  <a:lumOff val="60000"/>
                </a:schemeClr>
              </a:solidFill>
            </a:endParaRPr>
          </a:p>
          <a:p>
            <a:endParaRPr lang="de-DE" sz="2400" dirty="0" smtClean="0">
              <a:solidFill>
                <a:srgbClr val="006600"/>
              </a:solidFill>
            </a:endParaRPr>
          </a:p>
          <a:p>
            <a:r>
              <a:rPr lang="de-DE" sz="2400" dirty="0">
                <a:solidFill>
                  <a:schemeClr val="tx2">
                    <a:lumMod val="40000"/>
                    <a:lumOff val="60000"/>
                  </a:schemeClr>
                </a:solidFill>
              </a:rPr>
              <a:t>postfix expression </a:t>
            </a:r>
            <a:r>
              <a:rPr lang="de-DE" sz="2400" dirty="0"/>
              <a:t>:  e.g. function call, ...</a:t>
            </a:r>
          </a:p>
          <a:p>
            <a:r>
              <a:rPr lang="en-US" sz="2400" dirty="0">
                <a:solidFill>
                  <a:schemeClr val="tx2">
                    <a:lumMod val="40000"/>
                    <a:lumOff val="60000"/>
                  </a:schemeClr>
                </a:solidFill>
              </a:rPr>
              <a:t>	</a:t>
            </a:r>
            <a:r>
              <a:rPr lang="en-US" sz="2400" i="1" dirty="0">
                <a:solidFill>
                  <a:schemeClr val="tx2">
                    <a:lumMod val="40000"/>
                    <a:lumOff val="60000"/>
                  </a:schemeClr>
                </a:solidFill>
              </a:rPr>
              <a:t>concat(file-name(.), '   ', file-date(.))</a:t>
            </a:r>
          </a:p>
          <a:p>
            <a:endParaRPr lang="de-DE" sz="2400" dirty="0" smtClean="0">
              <a:solidFill>
                <a:schemeClr val="bg1">
                  <a:lumMod val="50000"/>
                </a:schemeClr>
              </a:solidFill>
            </a:endParaRPr>
          </a:p>
          <a:p>
            <a:r>
              <a:rPr lang="de-DE" sz="2400" dirty="0" smtClean="0">
                <a:solidFill>
                  <a:schemeClr val="bg1">
                    <a:lumMod val="50000"/>
                  </a:schemeClr>
                </a:solidFill>
              </a:rPr>
              <a:t>fox axis step</a:t>
            </a:r>
            <a:r>
              <a:rPr lang="de-DE" sz="2400" dirty="0" smtClean="0"/>
              <a:t> :</a:t>
            </a:r>
          </a:p>
          <a:p>
            <a:r>
              <a:rPr lang="de-DE" sz="2400" dirty="0"/>
              <a:t>	</a:t>
            </a:r>
            <a:r>
              <a:rPr lang="de-DE" sz="2400" dirty="0" smtClean="0">
                <a:solidFill>
                  <a:srgbClr val="C00000"/>
                </a:solidFill>
              </a:rPr>
              <a:t>fox axis</a:t>
            </a:r>
            <a:r>
              <a:rPr lang="de-DE" sz="2400" dirty="0" smtClean="0"/>
              <a:t> + </a:t>
            </a:r>
            <a:r>
              <a:rPr lang="de-DE" sz="2400" dirty="0" smtClean="0">
                <a:solidFill>
                  <a:srgbClr val="0070C0"/>
                </a:solidFill>
              </a:rPr>
              <a:t>fox name test</a:t>
            </a:r>
            <a:r>
              <a:rPr lang="de-DE" sz="2400" dirty="0" smtClean="0"/>
              <a:t> </a:t>
            </a:r>
            <a:r>
              <a:rPr lang="de-DE" sz="2400" dirty="0" smtClean="0">
                <a:solidFill>
                  <a:srgbClr val="006600"/>
                </a:solidFill>
              </a:rPr>
              <a:t>[+ predicates] </a:t>
            </a:r>
          </a:p>
          <a:p>
            <a:r>
              <a:rPr lang="de-DE" sz="2400" i="1" dirty="0" smtClean="0">
                <a:solidFill>
                  <a:srgbClr val="C00000"/>
                </a:solidFill>
                <a:latin typeface="Courier New" panose="02070309020205020404" pitchFamily="49" charset="0"/>
                <a:cs typeface="Courier New" panose="02070309020205020404" pitchFamily="49" charset="0"/>
              </a:rPr>
              <a:t>     descendant</a:t>
            </a:r>
            <a:r>
              <a:rPr lang="de-DE" sz="2400" i="1" dirty="0" smtClean="0">
                <a:latin typeface="Courier New" panose="02070309020205020404" pitchFamily="49" charset="0"/>
                <a:cs typeface="Courier New" panose="02070309020205020404" pitchFamily="49" charset="0"/>
              </a:rPr>
              <a:t>~::</a:t>
            </a:r>
            <a:r>
              <a:rPr lang="de-DE" sz="2400" i="1" dirty="0" smtClean="0">
                <a:solidFill>
                  <a:srgbClr val="0070C0"/>
                </a:solidFill>
                <a:latin typeface="Courier New" panose="02070309020205020404" pitchFamily="49" charset="0"/>
                <a:cs typeface="Courier New" panose="02070309020205020404" pitchFamily="49" charset="0"/>
              </a:rPr>
              <a:t>.xsd</a:t>
            </a:r>
            <a:r>
              <a:rPr lang="de-DE" sz="2400" i="1" dirty="0" smtClean="0">
                <a:solidFill>
                  <a:srgbClr val="006600"/>
                </a:solidFill>
                <a:latin typeface="Courier New" panose="02070309020205020404" pitchFamily="49" charset="0"/>
                <a:cs typeface="Courier New" panose="02070309020205020404" pitchFamily="49" charset="0"/>
              </a:rPr>
              <a:t>[matches-xpath(...)]</a:t>
            </a:r>
          </a:p>
          <a:p>
            <a:endParaRPr lang="de-DE" sz="2400" dirty="0"/>
          </a:p>
          <a:p>
            <a:endParaRPr lang="de-DE" sz="2400" dirty="0">
              <a:solidFill>
                <a:schemeClr val="tx2">
                  <a:lumMod val="40000"/>
                  <a:lumOff val="60000"/>
                </a:schemeClr>
              </a:solidFill>
            </a:endParaRPr>
          </a:p>
          <a:p>
            <a:endParaRPr lang="de-DE" sz="2400" dirty="0" smtClean="0"/>
          </a:p>
        </p:txBody>
      </p:sp>
    </p:spTree>
    <p:extLst>
      <p:ext uri="{BB962C8B-B14F-4D97-AF65-F5344CB8AC3E}">
        <p14:creationId xmlns:p14="http://schemas.microsoft.com/office/powerpoint/2010/main" val="874116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smtClean="0"/>
              <a:t>fox axis step  </a:t>
            </a:r>
            <a:r>
              <a:rPr lang="de-DE" dirty="0"/>
              <a:t>–</a:t>
            </a:r>
            <a:r>
              <a:rPr lang="de-DE" dirty="0" smtClean="0"/>
              <a:t>vs–  axis step</a:t>
            </a:r>
            <a:endParaRPr lang="de-DE" dirty="0"/>
          </a:p>
        </p:txBody>
      </p:sp>
      <p:sp>
        <p:nvSpPr>
          <p:cNvPr id="3" name="Content Placeholder 2"/>
          <p:cNvSpPr>
            <a:spLocks noGrp="1"/>
          </p:cNvSpPr>
          <p:nvPr>
            <p:ph idx="1"/>
          </p:nvPr>
        </p:nvSpPr>
        <p:spPr/>
        <p:txBody>
          <a:bodyPr/>
          <a:lstStyle/>
          <a:p>
            <a:endParaRPr lang="de-DE" dirty="0"/>
          </a:p>
        </p:txBody>
      </p:sp>
      <p:sp>
        <p:nvSpPr>
          <p:cNvPr id="7" name="TextBox 6"/>
          <p:cNvSpPr txBox="1"/>
          <p:nvPr/>
        </p:nvSpPr>
        <p:spPr>
          <a:xfrm>
            <a:off x="467544" y="1628800"/>
            <a:ext cx="8676456" cy="1569660"/>
          </a:xfrm>
          <a:prstGeom prst="rect">
            <a:avLst/>
          </a:prstGeom>
          <a:noFill/>
        </p:spPr>
        <p:txBody>
          <a:bodyPr wrap="square" rtlCol="0">
            <a:spAutoFit/>
          </a:bodyPr>
          <a:lstStyle/>
          <a:p>
            <a:endParaRPr lang="de-DE" sz="2400" dirty="0"/>
          </a:p>
          <a:p>
            <a:endParaRPr lang="de-DE" sz="2400" dirty="0" smtClean="0">
              <a:solidFill>
                <a:srgbClr val="006600"/>
              </a:solidFill>
            </a:endParaRPr>
          </a:p>
          <a:p>
            <a:endParaRPr lang="de-DE" sz="2400" dirty="0" smtClean="0">
              <a:solidFill>
                <a:srgbClr val="006600"/>
              </a:solidFill>
            </a:endParaRPr>
          </a:p>
          <a:p>
            <a:endParaRPr lang="de-DE" sz="2400" dirty="0" smtClean="0"/>
          </a:p>
        </p:txBody>
      </p:sp>
      <p:sp>
        <p:nvSpPr>
          <p:cNvPr id="8" name="Oval 7"/>
          <p:cNvSpPr/>
          <p:nvPr/>
        </p:nvSpPr>
        <p:spPr bwMode="auto">
          <a:xfrm>
            <a:off x="3131840" y="5733256"/>
            <a:ext cx="2232248" cy="648072"/>
          </a:xfrm>
          <a:prstGeom prst="ellipse">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dirty="0" smtClean="0">
                <a:ln>
                  <a:noFill/>
                </a:ln>
                <a:solidFill>
                  <a:schemeClr val="bg1"/>
                </a:solidFill>
                <a:effectLst/>
                <a:latin typeface="Arial" panose="020B0604020202020204" pitchFamily="34" charset="0"/>
              </a:rPr>
              <a:t>   XPath</a:t>
            </a:r>
          </a:p>
        </p:txBody>
      </p:sp>
      <p:sp>
        <p:nvSpPr>
          <p:cNvPr id="9" name="Oval 8"/>
          <p:cNvSpPr/>
          <p:nvPr/>
        </p:nvSpPr>
        <p:spPr bwMode="auto">
          <a:xfrm>
            <a:off x="3203848" y="1916832"/>
            <a:ext cx="2232248" cy="648072"/>
          </a:xfrm>
          <a:prstGeom prst="ellipse">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e-DE" sz="2400" b="1" i="0" u="none" strike="noStrike" cap="none" normalizeH="0" baseline="0" dirty="0" smtClean="0">
                <a:ln>
                  <a:noFill/>
                </a:ln>
                <a:solidFill>
                  <a:schemeClr val="bg1"/>
                </a:solidFill>
                <a:effectLst/>
                <a:latin typeface="Arial" panose="020B0604020202020204" pitchFamily="34" charset="0"/>
              </a:rPr>
              <a:t>FOXPath</a:t>
            </a:r>
          </a:p>
        </p:txBody>
      </p:sp>
      <p:sp>
        <p:nvSpPr>
          <p:cNvPr id="5" name="TextBox 4"/>
          <p:cNvSpPr txBox="1"/>
          <p:nvPr/>
        </p:nvSpPr>
        <p:spPr>
          <a:xfrm>
            <a:off x="455512" y="2564904"/>
            <a:ext cx="7734810" cy="1569660"/>
          </a:xfrm>
          <a:prstGeom prst="rect">
            <a:avLst/>
          </a:prstGeom>
          <a:noFill/>
        </p:spPr>
        <p:txBody>
          <a:bodyPr wrap="none" rtlCol="0">
            <a:spAutoFit/>
          </a:bodyPr>
          <a:lstStyle/>
          <a:p>
            <a:r>
              <a:rPr lang="de-DE" sz="2400" dirty="0" smtClean="0">
                <a:solidFill>
                  <a:schemeClr val="bg1">
                    <a:lumMod val="50000"/>
                  </a:schemeClr>
                </a:solidFill>
              </a:rPr>
              <a:t>                                  fox </a:t>
            </a:r>
            <a:r>
              <a:rPr lang="de-DE" sz="2400" dirty="0">
                <a:solidFill>
                  <a:schemeClr val="bg1">
                    <a:lumMod val="50000"/>
                  </a:schemeClr>
                </a:solidFill>
              </a:rPr>
              <a:t>axis </a:t>
            </a:r>
            <a:r>
              <a:rPr lang="de-DE" sz="2400" dirty="0" smtClean="0">
                <a:solidFill>
                  <a:schemeClr val="bg1">
                    <a:lumMod val="50000"/>
                  </a:schemeClr>
                </a:solidFill>
              </a:rPr>
              <a:t>step</a:t>
            </a:r>
            <a:endParaRPr lang="de-DE" sz="2400" dirty="0" smtClean="0">
              <a:solidFill>
                <a:schemeClr val="bg1">
                  <a:lumMod val="65000"/>
                </a:schemeClr>
              </a:solidFill>
            </a:endParaRPr>
          </a:p>
          <a:p>
            <a:endParaRPr lang="de-DE" sz="2400" dirty="0" smtClean="0">
              <a:solidFill>
                <a:schemeClr val="bg1">
                  <a:lumMod val="65000"/>
                </a:schemeClr>
              </a:solidFill>
            </a:endParaRPr>
          </a:p>
          <a:p>
            <a:r>
              <a:rPr lang="de-DE" sz="2400" dirty="0"/>
              <a:t>	 </a:t>
            </a:r>
            <a:r>
              <a:rPr lang="de-DE" sz="2400" dirty="0">
                <a:solidFill>
                  <a:srgbClr val="C00000"/>
                </a:solidFill>
              </a:rPr>
              <a:t>fox axis </a:t>
            </a:r>
            <a:r>
              <a:rPr lang="de-DE" sz="2400" dirty="0"/>
              <a:t>+     </a:t>
            </a:r>
            <a:r>
              <a:rPr lang="de-DE" sz="2400" dirty="0">
                <a:solidFill>
                  <a:srgbClr val="0070C0"/>
                </a:solidFill>
              </a:rPr>
              <a:t>fox name test</a:t>
            </a:r>
            <a:r>
              <a:rPr lang="de-DE" sz="2400" dirty="0"/>
              <a:t>  	</a:t>
            </a:r>
            <a:r>
              <a:rPr lang="de-DE" sz="2400" dirty="0">
                <a:solidFill>
                  <a:srgbClr val="00B050"/>
                </a:solidFill>
              </a:rPr>
              <a:t>[+ predicates]</a:t>
            </a:r>
          </a:p>
          <a:p>
            <a:endParaRPr lang="de-DE" sz="2400" dirty="0"/>
          </a:p>
        </p:txBody>
      </p:sp>
      <p:sp>
        <p:nvSpPr>
          <p:cNvPr id="15" name="TextBox 14"/>
          <p:cNvSpPr txBox="1"/>
          <p:nvPr/>
        </p:nvSpPr>
        <p:spPr>
          <a:xfrm>
            <a:off x="461654" y="4523636"/>
            <a:ext cx="7734810" cy="1569660"/>
          </a:xfrm>
          <a:prstGeom prst="rect">
            <a:avLst/>
          </a:prstGeom>
          <a:noFill/>
        </p:spPr>
        <p:txBody>
          <a:bodyPr wrap="none" rtlCol="0">
            <a:spAutoFit/>
          </a:bodyPr>
          <a:lstStyle/>
          <a:p>
            <a:r>
              <a:rPr lang="de-DE" sz="2400" dirty="0"/>
              <a:t>	 </a:t>
            </a:r>
            <a:r>
              <a:rPr lang="de-DE" sz="2400" dirty="0" smtClean="0">
                <a:solidFill>
                  <a:srgbClr val="C00000"/>
                </a:solidFill>
              </a:rPr>
              <a:t>axis       </a:t>
            </a:r>
            <a:r>
              <a:rPr lang="de-DE" sz="2400" dirty="0" smtClean="0"/>
              <a:t>+        </a:t>
            </a:r>
            <a:r>
              <a:rPr lang="de-DE" sz="2400" dirty="0" smtClean="0">
                <a:solidFill>
                  <a:srgbClr val="0070C0"/>
                </a:solidFill>
              </a:rPr>
              <a:t>name </a:t>
            </a:r>
            <a:r>
              <a:rPr lang="de-DE" sz="2400" dirty="0">
                <a:solidFill>
                  <a:srgbClr val="0070C0"/>
                </a:solidFill>
              </a:rPr>
              <a:t>test</a:t>
            </a:r>
            <a:r>
              <a:rPr lang="de-DE" sz="2400" dirty="0"/>
              <a:t>  	</a:t>
            </a:r>
            <a:r>
              <a:rPr lang="de-DE" sz="2400" dirty="0">
                <a:solidFill>
                  <a:srgbClr val="00B050"/>
                </a:solidFill>
              </a:rPr>
              <a:t>[+ predicates</a:t>
            </a:r>
            <a:r>
              <a:rPr lang="de-DE" sz="2400" dirty="0" smtClean="0">
                <a:solidFill>
                  <a:srgbClr val="00B050"/>
                </a:solidFill>
              </a:rPr>
              <a:t>]</a:t>
            </a:r>
          </a:p>
          <a:p>
            <a:endParaRPr lang="de-DE" sz="2400" dirty="0">
              <a:solidFill>
                <a:srgbClr val="00B050"/>
              </a:solidFill>
            </a:endParaRPr>
          </a:p>
          <a:p>
            <a:r>
              <a:rPr lang="de-DE" sz="2400" dirty="0" smtClean="0">
                <a:solidFill>
                  <a:schemeClr val="bg1">
                    <a:lumMod val="50000"/>
                  </a:schemeClr>
                </a:solidFill>
              </a:rPr>
              <a:t>                                     axis </a:t>
            </a:r>
            <a:r>
              <a:rPr lang="de-DE" sz="2400" dirty="0">
                <a:solidFill>
                  <a:schemeClr val="bg1">
                    <a:lumMod val="50000"/>
                  </a:schemeClr>
                </a:solidFill>
              </a:rPr>
              <a:t>step</a:t>
            </a:r>
            <a:endParaRPr lang="de-DE" sz="2400" dirty="0">
              <a:solidFill>
                <a:srgbClr val="00B050"/>
              </a:solidFill>
            </a:endParaRPr>
          </a:p>
          <a:p>
            <a:endParaRPr lang="de-DE" sz="2400" dirty="0"/>
          </a:p>
        </p:txBody>
      </p:sp>
      <p:sp>
        <p:nvSpPr>
          <p:cNvPr id="4" name="Rounded Rectangular Callout 3"/>
          <p:cNvSpPr/>
          <p:nvPr/>
        </p:nvSpPr>
        <p:spPr bwMode="auto">
          <a:xfrm>
            <a:off x="6012160" y="2348880"/>
            <a:ext cx="2880320" cy="360040"/>
          </a:xfrm>
          <a:prstGeom prst="wedgeRoundRectCallout">
            <a:avLst>
              <a:gd name="adj1" fmla="val -74454"/>
              <a:gd name="adj2" fmla="val 73012"/>
              <a:gd name="adj3" fmla="val 16667"/>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1" u="none" strike="noStrike" cap="none" normalizeH="0" baseline="0" dirty="0" smtClean="0">
                <a:ln>
                  <a:noFill/>
                </a:ln>
                <a:solidFill>
                  <a:schemeClr val="bg1"/>
                </a:solidFill>
                <a:effectLst/>
                <a:latin typeface="Arial" panose="020B0604020202020204" pitchFamily="34" charset="0"/>
              </a:rPr>
              <a:t>folder</a:t>
            </a:r>
            <a:r>
              <a:rPr lang="de-DE" dirty="0" smtClean="0">
                <a:solidFill>
                  <a:schemeClr val="bg1"/>
                </a:solidFill>
              </a:rPr>
              <a:t> </a:t>
            </a:r>
            <a:r>
              <a:rPr kumimoji="0" lang="de-DE" sz="1800" b="1" i="0" u="none" strike="noStrike" cap="none" normalizeH="0" baseline="0" dirty="0" smtClean="0">
                <a:ln>
                  <a:noFill/>
                </a:ln>
                <a:solidFill>
                  <a:schemeClr val="bg1"/>
                </a:solidFill>
                <a:effectLst/>
                <a:latin typeface="Arial" panose="020B0604020202020204" pitchFamily="34" charset="0"/>
              </a:rPr>
              <a:t>navigation engine</a:t>
            </a:r>
          </a:p>
        </p:txBody>
      </p:sp>
      <p:sp>
        <p:nvSpPr>
          <p:cNvPr id="16" name="Rounded Rectangular Callout 15"/>
          <p:cNvSpPr/>
          <p:nvPr/>
        </p:nvSpPr>
        <p:spPr bwMode="auto">
          <a:xfrm>
            <a:off x="6012160" y="5589240"/>
            <a:ext cx="2880320" cy="360040"/>
          </a:xfrm>
          <a:prstGeom prst="wedgeRoundRectCallout">
            <a:avLst>
              <a:gd name="adj1" fmla="val -83440"/>
              <a:gd name="adj2" fmla="val -77366"/>
              <a:gd name="adj3" fmla="val 16667"/>
            </a:avLst>
          </a:prstGeom>
          <a:solidFill>
            <a:schemeClr val="bg1">
              <a:lumMod val="5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de-DE" sz="1800" b="1" i="1" u="none" strike="noStrike" cap="none" normalizeH="0" baseline="0" dirty="0" smtClean="0">
                <a:ln>
                  <a:noFill/>
                </a:ln>
                <a:solidFill>
                  <a:schemeClr val="bg1"/>
                </a:solidFill>
                <a:effectLst/>
                <a:latin typeface="Arial" panose="020B0604020202020204" pitchFamily="34" charset="0"/>
              </a:rPr>
              <a:t>node</a:t>
            </a:r>
            <a:r>
              <a:rPr lang="de-DE" dirty="0" smtClean="0">
                <a:solidFill>
                  <a:schemeClr val="bg1"/>
                </a:solidFill>
              </a:rPr>
              <a:t> </a:t>
            </a:r>
            <a:r>
              <a:rPr kumimoji="0" lang="de-DE" sz="1800" b="1" i="0" u="none" strike="noStrike" cap="none" normalizeH="0" baseline="0" dirty="0" smtClean="0">
                <a:ln>
                  <a:noFill/>
                </a:ln>
                <a:solidFill>
                  <a:schemeClr val="bg1"/>
                </a:solidFill>
                <a:effectLst/>
                <a:latin typeface="Arial" panose="020B0604020202020204" pitchFamily="34" charset="0"/>
              </a:rPr>
              <a:t>navigation engine</a:t>
            </a:r>
          </a:p>
        </p:txBody>
      </p:sp>
      <p:cxnSp>
        <p:nvCxnSpPr>
          <p:cNvPr id="17" name="Straight Connector 16"/>
          <p:cNvCxnSpPr/>
          <p:nvPr/>
        </p:nvCxnSpPr>
        <p:spPr bwMode="auto">
          <a:xfrm>
            <a:off x="457200" y="4077072"/>
            <a:ext cx="8291264" cy="0"/>
          </a:xfrm>
          <a:prstGeom prst="line">
            <a:avLst/>
          </a:prstGeom>
          <a:solidFill>
            <a:schemeClr val="accent1"/>
          </a:solidFill>
          <a:ln w="63500" cap="flat" cmpd="sng" algn="ctr">
            <a:solidFill>
              <a:schemeClr val="bg1">
                <a:lumMod val="75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77271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5" grpId="0"/>
      <p:bldP spid="15" grpId="0"/>
      <p:bldP spid="4" grpId="0" animBg="1"/>
      <p:bldP spid="16" grpId="0" animBg="1"/>
    </p:bldLst>
  </p:timing>
</p:sld>
</file>

<file path=ppt/theme/theme1.xml><?xml version="1.0" encoding="utf-8"?>
<a:theme xmlns:a="http://schemas.openxmlformats.org/drawingml/2006/main" name="Сеть">
  <a:themeElements>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Сеть">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e-DE" altLang="de-DE"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Сеть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Сеть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Сеть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Сеть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Сеть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Сеть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Сеть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Сеть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Сеть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Сеть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2471</Words>
  <Application>Microsoft Office PowerPoint</Application>
  <PresentationFormat>On-screen Show (4:3)</PresentationFormat>
  <Paragraphs>392</Paragraphs>
  <Slides>29</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 BERKLEY</vt:lpstr>
      <vt:lpstr>Arial</vt:lpstr>
      <vt:lpstr>Bradley Hand ITC</vt:lpstr>
      <vt:lpstr>Courier New</vt:lpstr>
      <vt:lpstr>Lucida Handwriting</vt:lpstr>
      <vt:lpstr>Wingdings</vt:lpstr>
      <vt:lpstr>Сеть</vt:lpstr>
      <vt:lpstr>FOX path </vt:lpstr>
      <vt:lpstr>Outline</vt:lpstr>
      <vt:lpstr>            XPath – a model for         file system investigation?</vt:lpstr>
      <vt:lpstr>Goal: examples</vt:lpstr>
      <vt:lpstr>The AFFe principle</vt:lpstr>
      <vt:lpstr>FOXpath 1.0 =   modified copy of XPath 3.0</vt:lpstr>
      <vt:lpstr>fox path expression - example</vt:lpstr>
      <vt:lpstr>fox path expression - grammar</vt:lpstr>
      <vt:lpstr>fox axis step  –vs–  axis step</vt:lpstr>
      <vt:lpstr>fox axis step </vt:lpstr>
      <vt:lpstr>fox name test</vt:lpstr>
      <vt:lpstr>foxpath operator ( / )</vt:lpstr>
      <vt:lpstr>Extended semantics –                                     examples</vt:lpstr>
      <vt:lpstr>Extended semantics –                                    definition</vt:lpstr>
      <vt:lpstr>Extended semantics –                                    rules</vt:lpstr>
      <vt:lpstr>Function library</vt:lpstr>
      <vt:lpstr>Using functions ...</vt:lpstr>
      <vt:lpstr>Bringing It All Back Home</vt:lpstr>
      <vt:lpstr>FOXpath 3.0 –   foxpath merged into XPath</vt:lpstr>
      <vt:lpstr>Mixing axis &amp; fox axis steps</vt:lpstr>
      <vt:lpstr>Mixing axis &amp; fox axis steps 2</vt:lpstr>
      <vt:lpstr>FOXpath 3.0 - implementation</vt:lpstr>
      <vt:lpstr>Moving beyond the file system</vt:lpstr>
      <vt:lpstr>Folder navigation</vt:lpstr>
      <vt:lpstr>fox axis step: implementation</vt:lpstr>
      <vt:lpstr>Parallel support for multiple resource tree types</vt:lpstr>
      <vt:lpstr>Formal integration</vt:lpstr>
      <vt:lpstr>FOXpath –        an afterthought</vt:lpstr>
      <vt:lpstr>Bye, bye!</vt:lpstr>
    </vt:vector>
  </TitlesOfParts>
  <Company>bits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SHOULD Java integrate XQuery?</dc:title>
  <dc:creator>Hans-Juergen Rennau</dc:creator>
  <cp:lastModifiedBy>Hans-Juergen Rennau</cp:lastModifiedBy>
  <cp:revision>14156</cp:revision>
  <cp:lastPrinted>2015-02-10T19:52:53Z</cp:lastPrinted>
  <dcterms:created xsi:type="dcterms:W3CDTF">2010-07-11T14:21:59Z</dcterms:created>
  <dcterms:modified xsi:type="dcterms:W3CDTF">2016-08-02T11:23:43Z</dcterms:modified>
</cp:coreProperties>
</file>