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2"/>
  </p:notesMasterIdLst>
  <p:handoutMasterIdLst>
    <p:handoutMasterId r:id="rId33"/>
  </p:handoutMasterIdLst>
  <p:sldIdLst>
    <p:sldId id="925" r:id="rId2"/>
    <p:sldId id="989" r:id="rId3"/>
    <p:sldId id="990" r:id="rId4"/>
    <p:sldId id="1034" r:id="rId5"/>
    <p:sldId id="1039" r:id="rId6"/>
    <p:sldId id="1059" r:id="rId7"/>
    <p:sldId id="1062" r:id="rId8"/>
    <p:sldId id="1040" r:id="rId9"/>
    <p:sldId id="1041" r:id="rId10"/>
    <p:sldId id="1042" r:id="rId11"/>
    <p:sldId id="999" r:id="rId12"/>
    <p:sldId id="1003" r:id="rId13"/>
    <p:sldId id="1071" r:id="rId14"/>
    <p:sldId id="1027" r:id="rId15"/>
    <p:sldId id="1065" r:id="rId16"/>
    <p:sldId id="1049" r:id="rId17"/>
    <p:sldId id="1052" r:id="rId18"/>
    <p:sldId id="1055" r:id="rId19"/>
    <p:sldId id="1075" r:id="rId20"/>
    <p:sldId id="1008" r:id="rId21"/>
    <p:sldId id="1028" r:id="rId22"/>
    <p:sldId id="1030" r:id="rId23"/>
    <p:sldId id="1009" r:id="rId24"/>
    <p:sldId id="1016" r:id="rId25"/>
    <p:sldId id="1017" r:id="rId26"/>
    <p:sldId id="1076" r:id="rId27"/>
    <p:sldId id="1078" r:id="rId28"/>
    <p:sldId id="1021" r:id="rId29"/>
    <p:sldId id="1056" r:id="rId30"/>
    <p:sldId id="965" r:id="rId31"/>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9933"/>
    <a:srgbClr val="000066"/>
    <a:srgbClr val="CC3300"/>
    <a:srgbClr val="FF9900"/>
    <a:srgbClr val="008000"/>
    <a:srgbClr val="CCCC00"/>
    <a:srgbClr val="3366CC"/>
    <a:srgbClr val="FF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87" autoAdjust="0"/>
    <p:restoredTop sz="84470" autoAdjust="0"/>
  </p:normalViewPr>
  <p:slideViewPr>
    <p:cSldViewPr>
      <p:cViewPr varScale="1">
        <p:scale>
          <a:sx n="78" d="100"/>
          <a:sy n="78" d="100"/>
        </p:scale>
        <p:origin x="1560" y="84"/>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1548"/>
    </p:cViewPr>
  </p:sorterViewPr>
  <p:notesViewPr>
    <p:cSldViewPr>
      <p:cViewPr>
        <p:scale>
          <a:sx n="100" d="100"/>
          <a:sy n="100" d="100"/>
        </p:scale>
        <p:origin x="2400" y="-112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2"/>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The primary purpose of XPath is to navigate through the contents of XML documents, finding elements and attributes of interest. FOXpath is an extended version of XPath, supporting a navigation of the file system which looks and feels like the navigation of XML data. Today I will talk about a generalization of FOXpath, adding support for logical file systems like archives, </a:t>
            </a:r>
            <a:r>
              <a:rPr lang="en-US" sz="1200" kern="1200" dirty="0" smtClean="0">
                <a:solidFill>
                  <a:schemeClr val="tx1"/>
                </a:solidFill>
                <a:effectLst/>
                <a:latin typeface="Arial" panose="020B0604020202020204" pitchFamily="34" charset="0"/>
                <a:ea typeface="+mn-ea"/>
                <a:cs typeface="+mn-cs"/>
              </a:rPr>
              <a:t> </a:t>
            </a:r>
            <a:r>
              <a:rPr lang="en-US" sz="1200" kern="1200" dirty="0" smtClean="0">
                <a:solidFill>
                  <a:schemeClr val="tx1"/>
                </a:solidFill>
                <a:effectLst/>
                <a:latin typeface="Arial" panose="020B0604020202020204" pitchFamily="34" charset="0"/>
                <a:ea typeface="+mn-ea"/>
                <a:cs typeface="+mn-cs"/>
              </a:rPr>
              <a:t>repositories or </a:t>
            </a:r>
            <a:r>
              <a:rPr lang="en-US" sz="1200" kern="1200" dirty="0" smtClean="0">
                <a:solidFill>
                  <a:schemeClr val="tx1"/>
                </a:solidFill>
                <a:effectLst/>
                <a:latin typeface="Arial" panose="020B0604020202020204" pitchFamily="34" charset="0"/>
                <a:ea typeface="+mn-ea"/>
                <a:cs typeface="+mn-cs"/>
              </a:rPr>
              <a:t>databases. </a:t>
            </a: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Loosely speaking, a logical file system is a tree of URIs, whose leaf URIs can be resolved to a chunk of content (sequence of characters or bytes) and whose inner URIs  cannot be resolved to content, but are perceived as container</a:t>
            </a:r>
            <a:r>
              <a:rPr lang="de-DE" baseline="0" dirty="0" smtClean="0"/>
              <a:t> of other URIs. The generalized notions of files and folders are thus the outer and inner nodes of such a tree of URIs. Real systems matching this model are physical file systems, as well as virtual file systems like archives, SVN repositories or github projects. Later I will introduce a third type of logical file system which represents each folder and file by a distinct unit of information. Due to this direct correspondence between resource and resource description, I use the term literal file systems.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316179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But what‘s a tree of URIs?</a:t>
            </a:r>
            <a:r>
              <a:rPr lang="de-DE" baseline="0" dirty="0" smtClean="0"/>
              <a:t> A tree is based on two relationships – child and parent. Assuming path-structured URIs, a child URI is a URI obtained by appending one further step, and a parent URI is the URI obtained by removing the final step. These trivial relationships suffice to define the concept of a URI tree: a collection of path-structured URIs with a common prefix. They also imply the existence of URI axes: child, descendant, parent, ancestor, self etc.</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288504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What do</a:t>
            </a:r>
            <a:r>
              <a:rPr lang="de-DE" baseline="0" dirty="0" smtClean="0"/>
              <a:t> we expect from a URI tree navigator? Traversal, inspection of basic resource properties (like size) and resource content retrieval. The complete functionality can be decomposed into small building blocks all of which amount to mapping a given URI to some piece of information. Such mappings I call URI operations.</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3796863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slide summarizes the URI operations. First,</a:t>
            </a:r>
            <a:r>
              <a:rPr lang="de-DE" baseline="0" dirty="0" smtClean="0"/>
              <a:t> we have navigation primitives, mapping a URI to its child URIs and to its descendant URIs, respectively. Then we have operations mapping a URI to file content, either unstructured content (sequence of characters or bytes), or structured content represented by a node tree. Finally, we have operations mapping the URI to resource properties like kind (file or folder), name, file size and date of last modification. For each supported type of file system, there is a specific set of implementations. Such a set I call a URI processor.</a:t>
            </a: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2345411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URI processor </a:t>
            </a:r>
            <a:r>
              <a:rPr lang="de-DE" baseline="0" dirty="0" smtClean="0"/>
              <a:t>depends on backing APIs. This slide gives you an impression of the more important backing APIs and their usage in dependence of the file system type at hand.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1948753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URI operations</a:t>
            </a:r>
            <a:r>
              <a:rPr lang="de-DE" baseline="0" dirty="0" smtClean="0"/>
              <a:t> provide functional building blocks from which to compose complex behaviour. At the same time they provide a </a:t>
            </a:r>
            <a:r>
              <a:rPr lang="de-DE" dirty="0" smtClean="0"/>
              <a:t>layer</a:t>
            </a:r>
            <a:r>
              <a:rPr lang="de-DE" baseline="0" dirty="0" smtClean="0"/>
              <a:t> of abstraction, which hides the specific nature of a logical file system. The slide shows three FOXpath expressions traversing different types of file systems: the physical file system, a zip archive and a github project. The expressions happen to use the same step, a URI axis step using the child axis and the name test c*. Generic code translates the navigation step into the invocation of a generic URI operation. This operation delegates the actual processing to an implementation selected according to the file system type at hand, which is recognized by inspecting the input URI.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219000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305542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URI dispatchal is based on dispatchal rules. They map the URI to a URI domain, which identifies the file system</a:t>
            </a:r>
            <a:r>
              <a:rPr lang="de-DE" baseline="0" dirty="0" smtClean="0"/>
              <a:t> type and, by implication, the URI processor to be used.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91570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Dispatchal rules </a:t>
            </a:r>
            <a:r>
              <a:rPr lang="de-DE" baseline="0" dirty="0" smtClean="0"/>
              <a:t>are checked in order, and the first matching rule identifies the URI domain. If, for example, the URI contains a step /#archive#/, the URI domain is ARCHIVE, and the URI processor responsible for dealing with archive contents is invoked.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746715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couple of examples demonstrates the navigation of virtual file systems – here, archives and SVN repositories.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2929432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Tree-structured information is ubiquitous. Tree structure organizes the contents of many resources (XML, HTML, JSON, …) as well as the contents of many resource systems (file systems, archives, version control repositories, …). How do we use these trees, how do we find in them what we need?</a:t>
            </a:r>
            <a:endParaRPr lang="de-DE" sz="1200" kern="1200" dirty="0" smtClean="0">
              <a:solidFill>
                <a:schemeClr val="tx1"/>
              </a:solidFill>
              <a:effectLst/>
              <a:latin typeface="Arial" panose="020B0604020202020204" pitchFamily="34" charset="0"/>
              <a:ea typeface="+mn-ea"/>
              <a:cs typeface="+mn-cs"/>
            </a:endParaRP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5815819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 interesting extension of our notion of file systems consists in literal file systems. A literal file system is a collection of resources – files and folders – each one of which is  described by a distinct entity of information, called a resource descriptor. A descriptor associates its resource with a navigation URI, and, taken together, these navigation URIs arrange the resources into a single, logical tree of folders and files – ready for navigation. I</a:t>
            </a:r>
            <a:r>
              <a:rPr lang="de-DE" baseline="0" dirty="0" smtClean="0"/>
              <a:t> defined two data formats for </a:t>
            </a:r>
            <a:r>
              <a:rPr lang="de-DE" baseline="0" dirty="0" smtClean="0"/>
              <a:t>creating literal </a:t>
            </a:r>
            <a:r>
              <a:rPr lang="de-DE" baseline="0" dirty="0" smtClean="0"/>
              <a:t>file systems: UTREE – XML-based, UGRAPH – RDF-based.</a:t>
            </a:r>
            <a:endParaRPr lang="de-DE" dirty="0" smtClean="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2042964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key properties are a </a:t>
            </a:r>
            <a:r>
              <a:rPr lang="de-DE" dirty="0" smtClean="0"/>
              <a:t>navigation URI and a retrieval URI: they may,</a:t>
            </a:r>
            <a:r>
              <a:rPr lang="de-DE" baseline="0" dirty="0" smtClean="0"/>
              <a:t> but need not be the same. Therefore it is possible to impose a logical structure which is independent of any physical structures. The resources of a literal file system may belong to a single physical or virtual file system, but they may also stem from different systems, or even not belong to any file system at all. A literal file system may, for example, organize a large collection of unrelated internet resources into a neat tree structure – ready for navigation.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3317442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This slide shows</a:t>
            </a:r>
            <a:r>
              <a:rPr lang="de-DE" baseline="0" dirty="0" smtClean="0"/>
              <a:t> an RDF-based resource desciptor. Note that navigation and retrieval URI are different. The navigation URI expresses the location in a github project tree. The retrieval URI is used for retrieval via github REST API.</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1804243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a rule, literal file systems are created by tools. The</a:t>
            </a:r>
            <a:r>
              <a:rPr lang="de-DE" baseline="0" dirty="0" smtClean="0"/>
              <a:t> FOXpath implementation ships with a tool for creating UTREEs and UGRAPHs describing github projects or SVN repositories. Such literal file systems offer the benefit of good performance, at least as long as resource contents are not retrieved.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3328578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UGRAPH must be loaded into a triple store, and the triple store must be published as a SPARQL</a:t>
            </a:r>
            <a:r>
              <a:rPr lang="de-DE" baseline="0" dirty="0" smtClean="0"/>
              <a:t> endpoint. All this can be achieved by two simple command line calls.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130857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Having created a UTREE or UGRAPH</a:t>
            </a:r>
            <a:r>
              <a:rPr lang="de-DE" baseline="0" dirty="0" smtClean="0"/>
              <a:t> </a:t>
            </a:r>
            <a:r>
              <a:rPr lang="de-DE" baseline="0" dirty="0" smtClean="0"/>
              <a:t>literal file system, </a:t>
            </a:r>
            <a:r>
              <a:rPr lang="de-DE" baseline="0" dirty="0" smtClean="0"/>
              <a:t>we can navigate </a:t>
            </a:r>
            <a:r>
              <a:rPr lang="de-DE" baseline="0" dirty="0" smtClean="0"/>
              <a:t>it as </a:t>
            </a:r>
            <a:r>
              <a:rPr lang="de-DE" baseline="0" dirty="0" smtClean="0"/>
              <a:t>if </a:t>
            </a:r>
            <a:r>
              <a:rPr lang="de-DE" baseline="0" dirty="0" smtClean="0"/>
              <a:t>the resources which it describes were </a:t>
            </a:r>
            <a:r>
              <a:rPr lang="de-DE" baseline="0" dirty="0" smtClean="0"/>
              <a:t>contained by the local file system. Note the options –t and –g, which pass crucial information about the literal file systems to the URI dispatcher.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2186493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couple of examples demonstrate the flexibility attained.</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31623553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Let me summarize the current scope of navigation support, as offered by my FOXpath implementation.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1861612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what are the main points of this talk?</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933445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Thank</a:t>
            </a:r>
            <a:r>
              <a:rPr lang="de-DE" baseline="0" dirty="0" smtClean="0"/>
              <a:t> you for your interest!</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30</a:t>
            </a:fld>
            <a:endParaRPr lang="de-DE" altLang="de-DE"/>
          </a:p>
        </p:txBody>
      </p:sp>
    </p:spTree>
    <p:extLst>
      <p:ext uri="{BB962C8B-B14F-4D97-AF65-F5344CB8AC3E}">
        <p14:creationId xmlns:p14="http://schemas.microsoft.com/office/powerpoint/2010/main" val="95947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Dealing with XML documents, we have XPath, an expression language for navigating content trees. An example demonstrates</a:t>
            </a:r>
            <a:r>
              <a:rPr lang="en-US" sz="1200" kern="1200" baseline="0" dirty="0" smtClean="0">
                <a:solidFill>
                  <a:schemeClr val="tx1"/>
                </a:solidFill>
                <a:effectLst/>
                <a:latin typeface="Arial" panose="020B0604020202020204" pitchFamily="34" charset="0"/>
                <a:ea typeface="+mn-ea"/>
                <a:cs typeface="+mn-cs"/>
              </a:rPr>
              <a:t> the power and elegance of XPath. We get </a:t>
            </a:r>
            <a:r>
              <a:rPr lang="en-US" sz="1200" kern="1200" baseline="0" dirty="0" smtClean="0">
                <a:solidFill>
                  <a:schemeClr val="tx1"/>
                </a:solidFill>
                <a:effectLst/>
                <a:latin typeface="Arial" panose="020B0604020202020204" pitchFamily="34" charset="0"/>
                <a:ea typeface="+mn-ea"/>
                <a:cs typeface="+mn-cs"/>
              </a:rPr>
              <a:t>the airports of all </a:t>
            </a:r>
            <a:r>
              <a:rPr lang="en-US" sz="1200" kern="1200" baseline="0" dirty="0" smtClean="0">
                <a:solidFill>
                  <a:schemeClr val="tx1"/>
                </a:solidFill>
                <a:effectLst/>
                <a:latin typeface="Arial" panose="020B0604020202020204" pitchFamily="34" charset="0"/>
                <a:ea typeface="+mn-ea"/>
                <a:cs typeface="+mn-cs"/>
              </a:rPr>
              <a:t>evening flights to </a:t>
            </a:r>
            <a:r>
              <a:rPr lang="en-US" sz="1200" kern="1200" baseline="0" dirty="0" smtClean="0">
                <a:solidFill>
                  <a:schemeClr val="tx1"/>
                </a:solidFill>
                <a:effectLst/>
                <a:latin typeface="Arial" panose="020B0604020202020204" pitchFamily="34" charset="0"/>
                <a:ea typeface="+mn-ea"/>
                <a:cs typeface="+mn-cs"/>
              </a:rPr>
              <a:t>New </a:t>
            </a:r>
            <a:r>
              <a:rPr lang="en-US" sz="1200" kern="1200" baseline="0" dirty="0" smtClean="0">
                <a:solidFill>
                  <a:schemeClr val="tx1"/>
                </a:solidFill>
                <a:effectLst/>
                <a:latin typeface="Arial" panose="020B0604020202020204" pitchFamily="34" charset="0"/>
                <a:ea typeface="+mn-ea"/>
                <a:cs typeface="+mn-cs"/>
              </a:rPr>
              <a:t>York City. </a:t>
            </a:r>
            <a:r>
              <a:rPr lang="en-US" sz="1200" kern="1200" dirty="0" smtClean="0">
                <a:solidFill>
                  <a:schemeClr val="tx1"/>
                </a:solidFill>
                <a:effectLst/>
                <a:latin typeface="Arial" panose="020B0604020202020204" pitchFamily="34" charset="0"/>
                <a:ea typeface="+mn-ea"/>
                <a:cs typeface="+mn-cs"/>
              </a:rPr>
              <a:t>Remember that XPath is not restricted to XML documents. Many data formats can be parsed into node trees – e.g. HTML, JSON and CSV, which are accessible to XPath. </a:t>
            </a:r>
            <a:endParaRPr lang="de-DE"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5006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But how about the file system? No expression language, only APIs! This situation motivated me to create FOXpath, an expression language enabling XPath-like navigation of the file system. An example demonstrates the similarity. But FOXpath also supports navigation of node trees, and the seamless combination of both kinds of navigation. The extended example</a:t>
            </a:r>
            <a:r>
              <a:rPr lang="en-US" sz="1200" kern="1200" baseline="0" dirty="0" smtClean="0">
                <a:solidFill>
                  <a:schemeClr val="tx1"/>
                </a:solidFill>
                <a:effectLst/>
                <a:latin typeface="Arial" panose="020B0604020202020204" pitchFamily="34" charset="0"/>
                <a:ea typeface="+mn-ea"/>
                <a:cs typeface="+mn-cs"/>
              </a:rPr>
              <a:t> first traverses the file system, then drills down into the documents found. Note that the path operator of XPath is represented by a backslash; the slash is used for the new URI path operator.</a:t>
            </a:r>
            <a:endParaRPr lang="de-DE" sz="1200" kern="1200" dirty="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136614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anose="020B0604020202020204" pitchFamily="34" charset="0"/>
                <a:ea typeface="+mn-ea"/>
                <a:cs typeface="+mn-cs"/>
              </a:rPr>
              <a:t>FOXpath is a superset of XPath 3.0 which supports file system navigation. It adds a new expression kind, the URI axis step consisting of a URI axis, a URI name test and optional predicates. And it adds the URI path operator, which combines URI navigation steps into a URI navigation path. Semantic extensions ensure seamless integration of file system and node tree navigation. These extensions define a successful evaluation in particular cases where XPath semantics raise an error. Besides, FOXpath borrows a few extensions from XQuery: support for global and external variables, namespace declarations and a simple FLWOR expression consisting of multiple for and/or let clauses.</a:t>
            </a:r>
            <a:endParaRPr lang="de-DE" sz="1200" kern="1200" dirty="0" smtClean="0">
              <a:solidFill>
                <a:schemeClr val="tx1"/>
              </a:solidFill>
              <a:effectLst/>
              <a:latin typeface="Arial" panose="020B0604020202020204" pitchFamily="34" charset="0"/>
              <a:ea typeface="+mn-ea"/>
              <a:cs typeface="+mn-cs"/>
            </a:endParaRPr>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2590103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To get a feeling for FOXpath, let‘s look</a:t>
            </a:r>
            <a:r>
              <a:rPr lang="de-DE" baseline="0" dirty="0" smtClean="0"/>
              <a:t> at a few examples.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2537657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Yet another example.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3522131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panose="020B0604020202020204" pitchFamily="34" charset="0"/>
                <a:ea typeface="+mn-ea"/>
                <a:cs typeface="+mn-cs"/>
              </a:rPr>
              <a:t>FOXpath adds to XPath file system navigation, but it is not really aware of the file system: it just deals with URIs and their relationships, relationships as they are found in physical file systems as well as in </a:t>
            </a:r>
            <a:r>
              <a:rPr lang="en-US" sz="1200" kern="1200" dirty="0" smtClean="0">
                <a:solidFill>
                  <a:schemeClr val="tx1"/>
                </a:solidFill>
                <a:effectLst/>
                <a:latin typeface="Arial" panose="020B0604020202020204" pitchFamily="34" charset="0"/>
                <a:ea typeface="+mn-ea"/>
                <a:cs typeface="+mn-cs"/>
              </a:rPr>
              <a:t>virtual file </a:t>
            </a:r>
            <a:r>
              <a:rPr lang="en-US" sz="1200" kern="1200" dirty="0" smtClean="0">
                <a:solidFill>
                  <a:schemeClr val="tx1"/>
                </a:solidFill>
                <a:effectLst/>
                <a:latin typeface="Arial" panose="020B0604020202020204" pitchFamily="34" charset="0"/>
                <a:ea typeface="+mn-ea"/>
                <a:cs typeface="+mn-cs"/>
              </a:rPr>
              <a:t>systems like archives, SVN repositories or github projects. Can FOXpath support navigation of such </a:t>
            </a:r>
            <a:r>
              <a:rPr lang="en-US" sz="1200" kern="1200" dirty="0" smtClean="0">
                <a:solidFill>
                  <a:schemeClr val="tx1"/>
                </a:solidFill>
                <a:effectLst/>
                <a:latin typeface="Arial" panose="020B0604020202020204" pitchFamily="34" charset="0"/>
                <a:ea typeface="+mn-ea"/>
                <a:cs typeface="+mn-cs"/>
              </a:rPr>
              <a:t>virtual </a:t>
            </a:r>
            <a:r>
              <a:rPr lang="en-US" sz="1200" kern="1200" dirty="0" smtClean="0">
                <a:solidFill>
                  <a:schemeClr val="tx1"/>
                </a:solidFill>
                <a:effectLst/>
                <a:latin typeface="Arial" panose="020B0604020202020204" pitchFamily="34" charset="0"/>
                <a:ea typeface="+mn-ea"/>
                <a:cs typeface="+mn-cs"/>
              </a:rPr>
              <a:t>file systems,</a:t>
            </a:r>
            <a:r>
              <a:rPr lang="en-US" sz="1200" kern="1200" baseline="0" dirty="0" smtClean="0">
                <a:solidFill>
                  <a:schemeClr val="tx1"/>
                </a:solidFill>
                <a:effectLst/>
                <a:latin typeface="Arial" panose="020B0604020202020204" pitchFamily="34" charset="0"/>
                <a:ea typeface="+mn-ea"/>
                <a:cs typeface="+mn-cs"/>
              </a:rPr>
              <a:t> too? </a:t>
            </a:r>
            <a:r>
              <a:rPr lang="en-US" sz="1200" kern="1200" dirty="0" smtClean="0">
                <a:solidFill>
                  <a:schemeClr val="tx1"/>
                </a:solidFill>
                <a:effectLst/>
                <a:latin typeface="Arial" panose="020B0604020202020204" pitchFamily="34" charset="0"/>
                <a:ea typeface="+mn-ea"/>
                <a:cs typeface="+mn-cs"/>
              </a:rPr>
              <a:t>We need a conceptual framework relating the abstract URI navigation </a:t>
            </a:r>
            <a:r>
              <a:rPr lang="en-US" sz="1200" kern="1200" dirty="0" smtClean="0">
                <a:solidFill>
                  <a:schemeClr val="tx1"/>
                </a:solidFill>
                <a:effectLst/>
                <a:latin typeface="Arial" panose="020B0604020202020204" pitchFamily="34" charset="0"/>
                <a:ea typeface="+mn-ea"/>
                <a:cs typeface="+mn-cs"/>
              </a:rPr>
              <a:t>defined by the </a:t>
            </a:r>
            <a:r>
              <a:rPr lang="en-US" sz="1200" kern="1200" dirty="0" smtClean="0">
                <a:solidFill>
                  <a:schemeClr val="tx1"/>
                </a:solidFill>
                <a:effectLst/>
                <a:latin typeface="Arial" panose="020B0604020202020204" pitchFamily="34" charset="0"/>
                <a:ea typeface="+mn-ea"/>
                <a:cs typeface="+mn-cs"/>
              </a:rPr>
              <a:t>FOXpath language to an implementation-defined set of actual logical file system types.</a:t>
            </a:r>
            <a:endParaRPr lang="de-DE" sz="120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379788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A good starting point is a generalized concept of file systems – a logical file system. It‘s based on URI relationships, which deserve to be treated as a concept in its own right. From a practical point of view, the key abstractions are URI operations and URI dispatchal. URI operations are building blocks of functionality from which navigation can be constructed. These building blocks are generic, and URI dispatchal connects them to specific implementations.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2787791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2017-02-11</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FOXpath navigation</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2017-02-11</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navigation</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2017-02-11</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FOXpath navigation</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eaLnBrk="1" hangingPunct="1"/>
            <a:r>
              <a:rPr lang="en-US" altLang="de-DE" sz="4000" i="1" dirty="0" smtClean="0">
                <a:solidFill>
                  <a:srgbClr val="C00000"/>
                </a:solidFill>
              </a:rPr>
              <a:t>FOX</a:t>
            </a:r>
            <a:br>
              <a:rPr lang="en-US" altLang="de-DE" sz="4000" i="1" dirty="0" smtClean="0">
                <a:solidFill>
                  <a:srgbClr val="C00000"/>
                </a:solidFill>
              </a:rPr>
            </a:br>
            <a:r>
              <a:rPr lang="en-US" altLang="de-DE" sz="4000" i="1" dirty="0" smtClean="0">
                <a:solidFill>
                  <a:srgbClr val="C00000"/>
                </a:solidFill>
              </a:rPr>
              <a:t>path …</a:t>
            </a:r>
            <a:r>
              <a:rPr lang="en-US" altLang="de-DE" sz="4000" dirty="0" smtClean="0">
                <a:solidFill>
                  <a:srgbClr val="C00000"/>
                </a:solidFill>
              </a:rPr>
              <a:t/>
            </a:r>
            <a:br>
              <a:rPr lang="en-US" altLang="de-DE" sz="4000" dirty="0" smtClean="0">
                <a:solidFill>
                  <a:srgbClr val="C00000"/>
                </a:solidFill>
              </a:rPr>
            </a:br>
            <a:endParaRPr lang="en-US" altLang="de-DE" sz="4000" i="1" dirty="0" smtClean="0">
              <a:solidFill>
                <a:srgbClr val="C0000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dirty="0" smtClean="0">
                <a:solidFill>
                  <a:srgbClr val="C00000"/>
                </a:solidFill>
              </a:rPr>
              <a:t>… navigation of physical,</a:t>
            </a:r>
          </a:p>
          <a:p>
            <a:pPr algn="l" eaLnBrk="1" hangingPunct="1"/>
            <a:r>
              <a:rPr lang="en-US" altLang="de-DE" i="1" dirty="0" smtClean="0">
                <a:solidFill>
                  <a:srgbClr val="C00000"/>
                </a:solidFill>
              </a:rPr>
              <a:t>virtual and literal file systems</a:t>
            </a:r>
          </a:p>
          <a:p>
            <a:pPr algn="l" eaLnBrk="1" hangingPunct="1"/>
            <a:r>
              <a:rPr lang="en-US" altLang="de-DE" i="1" dirty="0" smtClean="0"/>
              <a:t>      </a:t>
            </a: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effectLst>
                  <a:outerShdw blurRad="38100" dist="38100" dir="2700000" algn="tl">
                    <a:srgbClr val="C0C0C0"/>
                  </a:outerShdw>
                </a:effectLst>
              </a:rPr>
              <a:t>  </a:t>
            </a:r>
            <a:r>
              <a:rPr lang="de-DE" altLang="de-DE" sz="1600" b="0" dirty="0" smtClean="0">
                <a:effectLst>
                  <a:outerShdw blurRad="38100" dist="38100" dir="2700000" algn="tl">
                    <a:srgbClr val="C0C0C0"/>
                  </a:outerShdw>
                </a:effectLst>
              </a:rPr>
              <a:t>Hans-Jürgen </a:t>
            </a:r>
            <a:r>
              <a:rPr lang="de-DE" altLang="de-DE" sz="1600" b="0" dirty="0">
                <a:effectLst>
                  <a:outerShdw blurRad="38100" dist="38100" dir="2700000" algn="tl">
                    <a:srgbClr val="C0C0C0"/>
                  </a:outerShdw>
                </a:effectLst>
              </a:rPr>
              <a:t>Rennau, Traveltainment </a:t>
            </a:r>
            <a:r>
              <a:rPr lang="de-DE" altLang="de-DE" sz="1600" b="0" dirty="0" smtClean="0">
                <a:effectLst>
                  <a:outerShdw blurRad="38100" dist="38100" dir="2700000" algn="tl">
                    <a:srgbClr val="C0C0C0"/>
                  </a:outerShdw>
                </a:effectLst>
              </a:rPr>
              <a:t>GmbH</a:t>
            </a:r>
          </a:p>
          <a:p>
            <a:pPr eaLnBrk="1" hangingPunct="1">
              <a:defRPr/>
            </a:pPr>
            <a:r>
              <a:rPr lang="de-DE" altLang="de-DE" sz="1600" b="0" dirty="0" smtClean="0">
                <a:effectLst>
                  <a:outerShdw blurRad="38100" dist="38100" dir="2700000" algn="tl">
                    <a:srgbClr val="C0C0C0"/>
                  </a:outerShdw>
                </a:effectLst>
              </a:rPr>
              <a:t>  Presented at xmlprague 2017, February 11, 2016</a:t>
            </a:r>
            <a:endParaRPr lang="de-DE" altLang="de-DE" sz="1600" b="0" dirty="0">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384"/>
            <a:ext cx="5148064" cy="2850735"/>
          </a:xfrm>
          <a:prstGeom prst="rect">
            <a:avLst/>
          </a:prstGeom>
        </p:spPr>
      </p:pic>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Logical file </a:t>
            </a:r>
            <a:r>
              <a:rPr lang="de-DE" dirty="0" smtClean="0">
                <a:solidFill>
                  <a:srgbClr val="006600"/>
                </a:solidFill>
              </a:rPr>
              <a:t>system</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dirty="0" smtClean="0">
                <a:solidFill>
                  <a:srgbClr val="006600"/>
                </a:solidFill>
              </a:rPr>
              <a:t>Physical</a:t>
            </a:r>
            <a:r>
              <a:rPr lang="de-DE" dirty="0" smtClean="0"/>
              <a:t> file systems		(OS-defined)</a:t>
            </a:r>
          </a:p>
          <a:p>
            <a:r>
              <a:rPr lang="de-DE" dirty="0" smtClean="0">
                <a:solidFill>
                  <a:srgbClr val="006600"/>
                </a:solidFill>
              </a:rPr>
              <a:t>Virtual</a:t>
            </a:r>
            <a:r>
              <a:rPr lang="de-DE" dirty="0" smtClean="0"/>
              <a:t> file systems</a:t>
            </a:r>
          </a:p>
          <a:p>
            <a:pPr lvl="1"/>
            <a:r>
              <a:rPr lang="de-DE" dirty="0" smtClean="0"/>
              <a:t>Archives 				(zip, jar, ...)</a:t>
            </a:r>
          </a:p>
          <a:p>
            <a:pPr lvl="1"/>
            <a:r>
              <a:rPr lang="de-DE" dirty="0"/>
              <a:t>Document databases </a:t>
            </a:r>
            <a:r>
              <a:rPr lang="de-DE" dirty="0" smtClean="0"/>
              <a:t>		(</a:t>
            </a:r>
            <a:r>
              <a:rPr lang="de-DE" dirty="0"/>
              <a:t>BaseX, ...)</a:t>
            </a:r>
          </a:p>
          <a:p>
            <a:pPr lvl="1"/>
            <a:r>
              <a:rPr lang="de-DE" dirty="0" smtClean="0"/>
              <a:t>Version control repositories 	(SVN, ...)</a:t>
            </a:r>
          </a:p>
          <a:p>
            <a:pPr lvl="1"/>
            <a:r>
              <a:rPr lang="de-DE" dirty="0" smtClean="0"/>
              <a:t>Github project repository		(https://github.com)</a:t>
            </a:r>
          </a:p>
          <a:p>
            <a:r>
              <a:rPr lang="de-DE" dirty="0" smtClean="0">
                <a:solidFill>
                  <a:srgbClr val="006600"/>
                </a:solidFill>
              </a:rPr>
              <a:t>Literal</a:t>
            </a:r>
            <a:r>
              <a:rPr lang="de-DE" dirty="0" smtClean="0"/>
              <a:t> file systems</a:t>
            </a:r>
          </a:p>
          <a:p>
            <a:pPr lvl="1"/>
            <a:r>
              <a:rPr lang="de-DE" dirty="0" smtClean="0"/>
              <a:t>UTREE</a:t>
            </a:r>
          </a:p>
          <a:p>
            <a:pPr lvl="1"/>
            <a:r>
              <a:rPr lang="de-DE" dirty="0" smtClean="0"/>
              <a:t>UGRAPH</a:t>
            </a: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Tree>
    <p:extLst>
      <p:ext uri="{BB962C8B-B14F-4D97-AF65-F5344CB8AC3E}">
        <p14:creationId xmlns:p14="http://schemas.microsoft.com/office/powerpoint/2010/main" val="23795722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relationships</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dirty="0" smtClean="0"/>
              <a:t>URI:		foo://</a:t>
            </a:r>
            <a:r>
              <a:rPr lang="de-DE" dirty="0" smtClean="0">
                <a:solidFill>
                  <a:srgbClr val="006600"/>
                </a:solidFill>
              </a:rPr>
              <a:t>a/b/c</a:t>
            </a:r>
          </a:p>
          <a:p>
            <a:r>
              <a:rPr lang="de-DE" dirty="0" smtClean="0"/>
              <a:t>Child URI:	foo://</a:t>
            </a:r>
            <a:r>
              <a:rPr lang="de-DE" dirty="0" smtClean="0">
                <a:solidFill>
                  <a:srgbClr val="006600"/>
                </a:solidFill>
              </a:rPr>
              <a:t>a/b/c</a:t>
            </a:r>
            <a:r>
              <a:rPr lang="de-DE" dirty="0" smtClean="0"/>
              <a:t>/d</a:t>
            </a:r>
          </a:p>
          <a:p>
            <a:r>
              <a:rPr lang="de-DE" dirty="0" smtClean="0"/>
              <a:t>Parent URI:	foo://</a:t>
            </a:r>
            <a:r>
              <a:rPr lang="de-DE" dirty="0" smtClean="0">
                <a:solidFill>
                  <a:srgbClr val="006600"/>
                </a:solidFill>
              </a:rPr>
              <a:t>a/b</a:t>
            </a:r>
          </a:p>
          <a:p>
            <a:endParaRPr lang="de-DE" dirty="0"/>
          </a:p>
          <a:p>
            <a:pPr marL="0" indent="0">
              <a:buNone/>
            </a:pPr>
            <a:r>
              <a:rPr lang="de-DE" dirty="0" smtClean="0">
                <a:solidFill>
                  <a:srgbClr val="C00000"/>
                </a:solidFill>
              </a:rPr>
              <a:t>						  </a:t>
            </a:r>
            <a:r>
              <a:rPr lang="de-DE" sz="2800" b="1" dirty="0" smtClean="0">
                <a:solidFill>
                  <a:srgbClr val="006600"/>
                </a:solidFill>
                <a:latin typeface="+mj-lt"/>
              </a:rPr>
              <a:t>URI</a:t>
            </a:r>
            <a:r>
              <a:rPr lang="de-DE" sz="2800" b="1" dirty="0" smtClean="0">
                <a:solidFill>
                  <a:srgbClr val="006600"/>
                </a:solidFill>
              </a:rPr>
              <a:t> tree</a:t>
            </a:r>
          </a:p>
          <a:p>
            <a:pPr marL="344487" lvl="1" indent="0">
              <a:buNone/>
            </a:pPr>
            <a:r>
              <a:rPr lang="de-DE" sz="2400" dirty="0" smtClean="0"/>
              <a:t>      (collection of path-structured URIs </a:t>
            </a:r>
          </a:p>
          <a:p>
            <a:pPr marL="344487" lvl="1" indent="0">
              <a:buNone/>
            </a:pPr>
            <a:r>
              <a:rPr lang="de-DE" sz="2400" dirty="0" smtClean="0"/>
              <a:t>       with common prefix)</a:t>
            </a:r>
            <a:r>
              <a:rPr lang="de-DE" sz="2400" dirty="0" smtClean="0">
                <a:solidFill>
                  <a:srgbClr val="C00000"/>
                </a:solidFill>
              </a:rPr>
              <a:t>						  </a:t>
            </a:r>
            <a:r>
              <a:rPr lang="de-DE" dirty="0" smtClean="0">
                <a:solidFill>
                  <a:srgbClr val="C00000"/>
                </a:solidFill>
              </a:rPr>
              <a:t>					  </a:t>
            </a:r>
            <a:r>
              <a:rPr lang="de-DE" sz="2800" b="1" dirty="0" smtClean="0">
                <a:solidFill>
                  <a:srgbClr val="006600"/>
                </a:solidFill>
                <a:latin typeface="+mj-lt"/>
              </a:rPr>
              <a:t>URI axes</a:t>
            </a:r>
          </a:p>
          <a:p>
            <a:pPr marL="344487" lvl="1" indent="0">
              <a:buNone/>
            </a:pPr>
            <a:r>
              <a:rPr lang="de-DE" dirty="0" smtClean="0"/>
              <a:t>      (</a:t>
            </a:r>
            <a:r>
              <a:rPr lang="de-DE" sz="2400" dirty="0" smtClean="0"/>
              <a:t>child, descendant, parent, ancestor, self, ...)</a:t>
            </a:r>
            <a:endParaRPr lang="de-DE" sz="2400"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8" name="Right Arrow 7"/>
          <p:cNvSpPr/>
          <p:nvPr/>
        </p:nvSpPr>
        <p:spPr bwMode="auto">
          <a:xfrm rot="5400000">
            <a:off x="6774214" y="3567046"/>
            <a:ext cx="612068" cy="263968"/>
          </a:xfrm>
          <a:prstGeom prst="rightArrow">
            <a:avLst>
              <a:gd name="adj1" fmla="val 52785"/>
              <a:gd name="adj2" fmla="val 41646"/>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1" i="1" u="none" strike="noStrike" cap="none" normalizeH="0" baseline="0" dirty="0" smtClean="0">
              <a:ln>
                <a:noFill/>
              </a:ln>
              <a:solidFill>
                <a:schemeClr val="bg1"/>
              </a:solidFill>
              <a:effectLst/>
            </a:endParaRPr>
          </a:p>
        </p:txBody>
      </p:sp>
      <p:sp>
        <p:nvSpPr>
          <p:cNvPr id="10" name="Right Brace 9"/>
          <p:cNvSpPr/>
          <p:nvPr/>
        </p:nvSpPr>
        <p:spPr bwMode="auto">
          <a:xfrm>
            <a:off x="5436096" y="2492896"/>
            <a:ext cx="504477" cy="914400"/>
          </a:xfrm>
          <a:prstGeom prst="rightBrace">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6156176" y="2474893"/>
            <a:ext cx="2422458" cy="954107"/>
          </a:xfrm>
          <a:prstGeom prst="rect">
            <a:avLst/>
          </a:prstGeom>
          <a:noFill/>
        </p:spPr>
        <p:txBody>
          <a:bodyPr wrap="none" rtlCol="0">
            <a:spAutoFit/>
          </a:bodyPr>
          <a:lstStyle/>
          <a:p>
            <a:r>
              <a:rPr lang="de-DE" sz="2800" dirty="0" smtClean="0">
                <a:solidFill>
                  <a:srgbClr val="006600"/>
                </a:solidFill>
              </a:rPr>
              <a:t>URI </a:t>
            </a:r>
          </a:p>
          <a:p>
            <a:r>
              <a:rPr lang="de-DE" sz="2800" dirty="0" smtClean="0">
                <a:solidFill>
                  <a:srgbClr val="006600"/>
                </a:solidFill>
              </a:rPr>
              <a:t>relationships</a:t>
            </a:r>
            <a:endParaRPr lang="de-DE" sz="2800" dirty="0">
              <a:solidFill>
                <a:srgbClr val="006600"/>
              </a:solidFill>
            </a:endParaRPr>
          </a:p>
        </p:txBody>
      </p:sp>
      <p:sp>
        <p:nvSpPr>
          <p:cNvPr id="9" name="Right Arrow 8"/>
          <p:cNvSpPr/>
          <p:nvPr/>
        </p:nvSpPr>
        <p:spPr bwMode="auto">
          <a:xfrm rot="5400000">
            <a:off x="6762182" y="4755178"/>
            <a:ext cx="612068" cy="263968"/>
          </a:xfrm>
          <a:prstGeom prst="rightArrow">
            <a:avLst>
              <a:gd name="adj1" fmla="val 52785"/>
              <a:gd name="adj2" fmla="val 41646"/>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1" i="1" u="none" strike="noStrike" cap="none" normalizeH="0" baseline="0" dirty="0" smtClean="0">
              <a:ln>
                <a:noFill/>
              </a:ln>
              <a:solidFill>
                <a:schemeClr val="bg1"/>
              </a:solidFill>
              <a:effectLst/>
            </a:endParaRPr>
          </a:p>
        </p:txBody>
      </p:sp>
      <p:sp>
        <p:nvSpPr>
          <p:cNvPr id="4" name="TextBox 3"/>
          <p:cNvSpPr txBox="1"/>
          <p:nvPr/>
        </p:nvSpPr>
        <p:spPr>
          <a:xfrm>
            <a:off x="179512" y="3356992"/>
            <a:ext cx="710451" cy="3416320"/>
          </a:xfrm>
          <a:prstGeom prst="rect">
            <a:avLst/>
          </a:prstGeom>
          <a:noFill/>
        </p:spPr>
        <p:txBody>
          <a:bodyPr wrap="none" rtlCol="0">
            <a:spAutoFit/>
          </a:bodyPr>
          <a:lstStyle/>
          <a:p>
            <a:r>
              <a:rPr lang="de-DE" dirty="0" smtClean="0"/>
              <a:t>a</a:t>
            </a:r>
          </a:p>
          <a:p>
            <a:r>
              <a:rPr lang="de-DE" dirty="0" smtClean="0"/>
              <a:t>..b</a:t>
            </a:r>
          </a:p>
          <a:p>
            <a:r>
              <a:rPr lang="de-DE" dirty="0" smtClean="0"/>
              <a:t>....c</a:t>
            </a:r>
          </a:p>
          <a:p>
            <a:r>
              <a:rPr lang="de-DE" dirty="0" smtClean="0"/>
              <a:t>......d</a:t>
            </a:r>
          </a:p>
          <a:p>
            <a:r>
              <a:rPr lang="de-DE" dirty="0" smtClean="0"/>
              <a:t>..u   </a:t>
            </a:r>
          </a:p>
          <a:p>
            <a:r>
              <a:rPr lang="de-DE" dirty="0" smtClean="0"/>
              <a:t>....v</a:t>
            </a:r>
          </a:p>
          <a:p>
            <a:r>
              <a:rPr lang="de-DE" dirty="0" smtClean="0"/>
              <a:t>....w</a:t>
            </a:r>
          </a:p>
          <a:p>
            <a:r>
              <a:rPr lang="de-DE" dirty="0" smtClean="0"/>
              <a:t>..m</a:t>
            </a:r>
          </a:p>
          <a:p>
            <a:r>
              <a:rPr lang="de-DE" dirty="0" smtClean="0"/>
              <a:t>....n</a:t>
            </a:r>
          </a:p>
          <a:p>
            <a:r>
              <a:rPr lang="de-DE" dirty="0" smtClean="0"/>
              <a:t>......p</a:t>
            </a:r>
          </a:p>
          <a:p>
            <a:r>
              <a:rPr lang="de-DE" dirty="0" smtClean="0"/>
              <a:t>......q</a:t>
            </a:r>
          </a:p>
          <a:p>
            <a:r>
              <a:rPr lang="de-DE" dirty="0" smtClean="0"/>
              <a:t>......r</a:t>
            </a:r>
          </a:p>
        </p:txBody>
      </p:sp>
      <p:cxnSp>
        <p:nvCxnSpPr>
          <p:cNvPr id="7" name="Straight Arrow Connector 6"/>
          <p:cNvCxnSpPr/>
          <p:nvPr/>
        </p:nvCxnSpPr>
        <p:spPr bwMode="auto">
          <a:xfrm>
            <a:off x="909221" y="5397280"/>
            <a:ext cx="278403" cy="757709"/>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683568" y="5397280"/>
            <a:ext cx="144016" cy="360040"/>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H="1" flipV="1">
            <a:off x="889963" y="3501008"/>
            <a:ext cx="354148" cy="936104"/>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flipH="1" flipV="1">
            <a:off x="827584" y="4005064"/>
            <a:ext cx="144016" cy="432048"/>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p:nvPr/>
        </p:nvCxnSpPr>
        <p:spPr bwMode="auto">
          <a:xfrm>
            <a:off x="909221" y="5985048"/>
            <a:ext cx="0" cy="612304"/>
          </a:xfrm>
          <a:prstGeom prst="straightConnector1">
            <a:avLst/>
          </a:prstGeom>
          <a:solidFill>
            <a:schemeClr val="accent1"/>
          </a:solidFill>
          <a:ln w="22225"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Footer Placeholder 11"/>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950250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operations</a:t>
            </a:r>
            <a:endParaRPr lang="de-DE" dirty="0">
              <a:solidFill>
                <a:srgbClr val="006600"/>
              </a:solidFill>
            </a:endParaRPr>
          </a:p>
        </p:txBody>
      </p:sp>
      <p:sp>
        <p:nvSpPr>
          <p:cNvPr id="3" name="Content Placeholder 2"/>
          <p:cNvSpPr>
            <a:spLocks noGrp="1"/>
          </p:cNvSpPr>
          <p:nvPr>
            <p:ph idx="1"/>
          </p:nvPr>
        </p:nvSpPr>
        <p:spPr>
          <a:xfrm>
            <a:off x="540688" y="1609626"/>
            <a:ext cx="9083352" cy="4411662"/>
          </a:xfrm>
        </p:spPr>
        <p:txBody>
          <a:bodyPr/>
          <a:lstStyle/>
          <a:p>
            <a:pPr marL="0" indent="0">
              <a:buNone/>
            </a:pPr>
            <a:r>
              <a:rPr lang="de-DE" dirty="0" smtClean="0"/>
              <a:t>Impl(navigation) constructed from building blocks:</a:t>
            </a:r>
          </a:p>
          <a:p>
            <a:pPr lvl="1"/>
            <a:r>
              <a:rPr lang="de-DE" dirty="0" smtClean="0"/>
              <a:t>Traversal	URI =&gt; URI*</a:t>
            </a:r>
          </a:p>
          <a:p>
            <a:pPr lvl="1"/>
            <a:r>
              <a:rPr lang="de-DE" dirty="0" smtClean="0"/>
              <a:t>Inspection	URI =&gt; resource properties</a:t>
            </a:r>
          </a:p>
          <a:p>
            <a:pPr lvl="1"/>
            <a:r>
              <a:rPr lang="de-DE" dirty="0" smtClean="0"/>
              <a:t>Retrieval	URI =&gt; file content</a:t>
            </a:r>
          </a:p>
          <a:p>
            <a:endParaRPr lang="de-DE" dirty="0"/>
          </a:p>
          <a:p>
            <a:pPr marL="0" indent="0">
              <a:buNone/>
            </a:pPr>
            <a:endParaRPr lang="de-DE" dirty="0"/>
          </a:p>
          <a:p>
            <a:pPr marL="0" indent="0">
              <a:buNone/>
            </a:pPr>
            <a:endParaRPr lang="de-DE" i="1" dirty="0" smtClean="0">
              <a:solidFill>
                <a:schemeClr val="bg1">
                  <a:lumMod val="50000"/>
                </a:schemeClr>
              </a:solidFill>
            </a:endParaRPr>
          </a:p>
          <a:p>
            <a:pPr marL="0" indent="0">
              <a:buNone/>
            </a:pPr>
            <a:endParaRPr lang="de-DE" sz="2800" i="1" dirty="0">
              <a:solidFill>
                <a:srgbClr val="C00000"/>
              </a:solidFill>
            </a:endParaRPr>
          </a:p>
          <a:p>
            <a:pPr marL="0" indent="0">
              <a:buNone/>
            </a:pPr>
            <a:endParaRPr lang="de-DE" dirty="0">
              <a:solidFill>
                <a:srgbClr val="C000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dirty="0"/>
          </a:p>
        </p:txBody>
      </p:sp>
      <p:sp>
        <p:nvSpPr>
          <p:cNvPr id="9" name="TextBox 8"/>
          <p:cNvSpPr txBox="1"/>
          <p:nvPr/>
        </p:nvSpPr>
        <p:spPr>
          <a:xfrm>
            <a:off x="4384410" y="3789040"/>
            <a:ext cx="1843774" cy="461665"/>
          </a:xfrm>
          <a:prstGeom prst="rect">
            <a:avLst/>
          </a:prstGeom>
          <a:noFill/>
        </p:spPr>
        <p:txBody>
          <a:bodyPr wrap="none" rtlCol="0">
            <a:spAutoFit/>
          </a:bodyPr>
          <a:lstStyle/>
          <a:p>
            <a:r>
              <a:rPr lang="de-DE" sz="2400" i="1" dirty="0" smtClean="0">
                <a:solidFill>
                  <a:schemeClr val="bg1">
                    <a:lumMod val="50000"/>
                  </a:schemeClr>
                </a:solidFill>
              </a:rPr>
              <a:t>abstraction</a:t>
            </a:r>
            <a:endParaRPr lang="de-DE" sz="2400" i="1" dirty="0">
              <a:solidFill>
                <a:schemeClr val="bg1">
                  <a:lumMod val="50000"/>
                </a:schemeClr>
              </a:solidFill>
            </a:endParaRPr>
          </a:p>
        </p:txBody>
      </p:sp>
      <p:sp>
        <p:nvSpPr>
          <p:cNvPr id="13" name="TextBox 12"/>
          <p:cNvSpPr txBox="1"/>
          <p:nvPr/>
        </p:nvSpPr>
        <p:spPr>
          <a:xfrm>
            <a:off x="3198696" y="4437112"/>
            <a:ext cx="2741456" cy="523220"/>
          </a:xfrm>
          <a:prstGeom prst="rect">
            <a:avLst/>
          </a:prstGeom>
          <a:noFill/>
        </p:spPr>
        <p:txBody>
          <a:bodyPr wrap="none" rtlCol="0">
            <a:spAutoFit/>
          </a:bodyPr>
          <a:lstStyle/>
          <a:p>
            <a:r>
              <a:rPr lang="de-DE" sz="2800" dirty="0" smtClean="0">
                <a:solidFill>
                  <a:srgbClr val="006600"/>
                </a:solidFill>
              </a:rPr>
              <a:t>URI operations</a:t>
            </a:r>
            <a:endParaRPr lang="de-DE" sz="2800" dirty="0">
              <a:solidFill>
                <a:srgbClr val="006600"/>
              </a:solidFill>
            </a:endParaRPr>
          </a:p>
        </p:txBody>
      </p:sp>
      <p:sp>
        <p:nvSpPr>
          <p:cNvPr id="10" name="Right Arrow 9"/>
          <p:cNvSpPr/>
          <p:nvPr/>
        </p:nvSpPr>
        <p:spPr bwMode="auto">
          <a:xfrm rot="5400000">
            <a:off x="3869830" y="3903022"/>
            <a:ext cx="612068" cy="263968"/>
          </a:xfrm>
          <a:prstGeom prst="rightArrow">
            <a:avLst>
              <a:gd name="adj1" fmla="val 52785"/>
              <a:gd name="adj2" fmla="val 41646"/>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2400" b="1" i="1" u="none" strike="noStrike" cap="none" normalizeH="0" baseline="0" dirty="0" smtClean="0">
              <a:ln>
                <a:noFill/>
              </a:ln>
              <a:solidFill>
                <a:schemeClr val="bg1"/>
              </a:solidFill>
              <a:effectLst/>
            </a:endParaRPr>
          </a:p>
        </p:txBody>
      </p:sp>
      <p:sp>
        <p:nvSpPr>
          <p:cNvPr id="5" name="TextBox 4"/>
          <p:cNvSpPr txBox="1"/>
          <p:nvPr/>
        </p:nvSpPr>
        <p:spPr>
          <a:xfrm>
            <a:off x="267740" y="5190291"/>
            <a:ext cx="8624740" cy="1384995"/>
          </a:xfrm>
          <a:prstGeom prst="rect">
            <a:avLst/>
          </a:prstGeom>
          <a:solidFill>
            <a:srgbClr val="006600"/>
          </a:solidFill>
        </p:spPr>
        <p:txBody>
          <a:bodyPr wrap="square" rtlCol="0">
            <a:spAutoFit/>
          </a:bodyPr>
          <a:lstStyle/>
          <a:p>
            <a:pPr marL="0" indent="0" algn="ctr">
              <a:buNone/>
            </a:pPr>
            <a:r>
              <a:rPr lang="de-DE" sz="2800" dirty="0" smtClean="0">
                <a:solidFill>
                  <a:schemeClr val="bg1"/>
                </a:solidFill>
              </a:rPr>
              <a:t>Navigation </a:t>
            </a:r>
            <a:r>
              <a:rPr lang="de-DE" sz="2800" dirty="0">
                <a:solidFill>
                  <a:schemeClr val="bg1"/>
                </a:solidFill>
              </a:rPr>
              <a:t>= </a:t>
            </a:r>
            <a:endParaRPr lang="de-DE" sz="2800" dirty="0" smtClean="0">
              <a:solidFill>
                <a:schemeClr val="bg1"/>
              </a:solidFill>
            </a:endParaRPr>
          </a:p>
          <a:p>
            <a:pPr marL="0" indent="0" algn="ctr">
              <a:buNone/>
            </a:pPr>
            <a:r>
              <a:rPr lang="de-DE" sz="2800" dirty="0" smtClean="0">
                <a:solidFill>
                  <a:schemeClr val="bg1"/>
                </a:solidFill>
              </a:rPr>
              <a:t>complex </a:t>
            </a:r>
            <a:r>
              <a:rPr lang="de-DE" sz="2800" dirty="0">
                <a:solidFill>
                  <a:schemeClr val="bg1"/>
                </a:solidFill>
              </a:rPr>
              <a:t>functionality </a:t>
            </a:r>
            <a:endParaRPr lang="de-DE" sz="2800" dirty="0" smtClean="0">
              <a:solidFill>
                <a:schemeClr val="bg1"/>
              </a:solidFill>
            </a:endParaRPr>
          </a:p>
          <a:p>
            <a:pPr marL="0" indent="0" algn="ctr">
              <a:buNone/>
            </a:pPr>
            <a:r>
              <a:rPr lang="de-DE" sz="2800" dirty="0" smtClean="0">
                <a:solidFill>
                  <a:schemeClr val="bg1"/>
                </a:solidFill>
              </a:rPr>
              <a:t>composed of </a:t>
            </a:r>
            <a:r>
              <a:rPr lang="de-DE" sz="2800" dirty="0">
                <a:solidFill>
                  <a:schemeClr val="bg1"/>
                </a:solidFill>
              </a:rPr>
              <a:t>URI </a:t>
            </a:r>
            <a:r>
              <a:rPr lang="de-DE" sz="2800" dirty="0" smtClean="0">
                <a:solidFill>
                  <a:schemeClr val="bg1"/>
                </a:solidFill>
              </a:rPr>
              <a:t>operations</a:t>
            </a:r>
            <a:endParaRPr lang="de-DE" sz="2800" dirty="0">
              <a:solidFill>
                <a:schemeClr val="bg1"/>
              </a:solidFill>
            </a:endParaRPr>
          </a:p>
        </p:txBody>
      </p:sp>
    </p:spTree>
    <p:extLst>
      <p:ext uri="{BB962C8B-B14F-4D97-AF65-F5344CB8AC3E}">
        <p14:creationId xmlns:p14="http://schemas.microsoft.com/office/powerpoint/2010/main" val="894143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3923928" y="2946648"/>
            <a:ext cx="914400" cy="91440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5" name="Rounded Rectangle 34"/>
          <p:cNvSpPr/>
          <p:nvPr/>
        </p:nvSpPr>
        <p:spPr bwMode="auto">
          <a:xfrm flipV="1">
            <a:off x="1947052" y="4941168"/>
            <a:ext cx="4980040" cy="787227"/>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4" name="Rounded Rectangle 33"/>
          <p:cNvSpPr/>
          <p:nvPr/>
        </p:nvSpPr>
        <p:spPr bwMode="auto">
          <a:xfrm flipV="1">
            <a:off x="1819366" y="5090045"/>
            <a:ext cx="4980040" cy="787227"/>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ounded Rectangle 32"/>
          <p:cNvSpPr/>
          <p:nvPr/>
        </p:nvSpPr>
        <p:spPr bwMode="auto">
          <a:xfrm flipV="1">
            <a:off x="487087" y="2127995"/>
            <a:ext cx="3004793" cy="2232249"/>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Rounded Rectangle 31"/>
          <p:cNvSpPr/>
          <p:nvPr/>
        </p:nvSpPr>
        <p:spPr bwMode="auto">
          <a:xfrm flipV="1">
            <a:off x="343071" y="2276872"/>
            <a:ext cx="3004793" cy="2232249"/>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Rounded Rectangle 30"/>
          <p:cNvSpPr/>
          <p:nvPr/>
        </p:nvSpPr>
        <p:spPr bwMode="auto">
          <a:xfrm flipV="1">
            <a:off x="5832447" y="2127995"/>
            <a:ext cx="3004793" cy="2232249"/>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0" name="Rounded Rectangle 29"/>
          <p:cNvSpPr/>
          <p:nvPr/>
        </p:nvSpPr>
        <p:spPr bwMode="auto">
          <a:xfrm flipV="1">
            <a:off x="5680047" y="2276872"/>
            <a:ext cx="3004793" cy="2232249"/>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Rounded Rectangle 19"/>
          <p:cNvSpPr/>
          <p:nvPr/>
        </p:nvSpPr>
        <p:spPr bwMode="auto">
          <a:xfrm flipV="1">
            <a:off x="1691680" y="5234061"/>
            <a:ext cx="4980040" cy="787227"/>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ounded Rectangle 18"/>
          <p:cNvSpPr/>
          <p:nvPr/>
        </p:nvSpPr>
        <p:spPr bwMode="auto">
          <a:xfrm flipV="1">
            <a:off x="5527647" y="2425749"/>
            <a:ext cx="3004793" cy="2232249"/>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ounded Rectangle 17"/>
          <p:cNvSpPr/>
          <p:nvPr/>
        </p:nvSpPr>
        <p:spPr bwMode="auto">
          <a:xfrm flipV="1">
            <a:off x="199055" y="2425749"/>
            <a:ext cx="3004793" cy="2232249"/>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8" name="TextBox 7"/>
          <p:cNvSpPr txBox="1"/>
          <p:nvPr/>
        </p:nvSpPr>
        <p:spPr>
          <a:xfrm>
            <a:off x="3923928" y="3145829"/>
            <a:ext cx="891591" cy="584775"/>
          </a:xfrm>
          <a:prstGeom prst="rect">
            <a:avLst/>
          </a:prstGeom>
          <a:noFill/>
        </p:spPr>
        <p:txBody>
          <a:bodyPr wrap="none" rtlCol="0">
            <a:spAutoFit/>
          </a:bodyPr>
          <a:lstStyle/>
          <a:p>
            <a:r>
              <a:rPr lang="de-DE" sz="3200" dirty="0" smtClean="0">
                <a:solidFill>
                  <a:srgbClr val="C00000"/>
                </a:solidFill>
              </a:rPr>
              <a:t>URI</a:t>
            </a:r>
            <a:endParaRPr lang="de-DE" sz="3200" dirty="0">
              <a:solidFill>
                <a:srgbClr val="C00000"/>
              </a:solidFill>
            </a:endParaRPr>
          </a:p>
        </p:txBody>
      </p:sp>
      <p:sp>
        <p:nvSpPr>
          <p:cNvPr id="10" name="TextBox 9"/>
          <p:cNvSpPr txBox="1"/>
          <p:nvPr/>
        </p:nvSpPr>
        <p:spPr>
          <a:xfrm>
            <a:off x="251520" y="2618328"/>
            <a:ext cx="2351926" cy="1846659"/>
          </a:xfrm>
          <a:prstGeom prst="rect">
            <a:avLst/>
          </a:prstGeom>
          <a:noFill/>
        </p:spPr>
        <p:txBody>
          <a:bodyPr wrap="none" rtlCol="0">
            <a:spAutoFit/>
          </a:bodyPr>
          <a:lstStyle/>
          <a:p>
            <a:r>
              <a:rPr lang="de-DE" sz="2400" dirty="0" smtClean="0">
                <a:solidFill>
                  <a:srgbClr val="C00000"/>
                </a:solidFill>
              </a:rPr>
              <a:t>    file-text</a:t>
            </a:r>
          </a:p>
          <a:p>
            <a:r>
              <a:rPr lang="de-DE" sz="2400" dirty="0" smtClean="0">
                <a:solidFill>
                  <a:srgbClr val="C00000"/>
                </a:solidFill>
              </a:rPr>
              <a:t>    file-binary</a:t>
            </a:r>
          </a:p>
          <a:p>
            <a:r>
              <a:rPr lang="de-DE" sz="2400" dirty="0" smtClean="0">
                <a:solidFill>
                  <a:srgbClr val="C00000"/>
                </a:solidFill>
              </a:rPr>
              <a:t>    file-doc</a:t>
            </a:r>
          </a:p>
          <a:p>
            <a:r>
              <a:rPr lang="de-DE" sz="2400" dirty="0" smtClean="0">
                <a:solidFill>
                  <a:srgbClr val="C00000"/>
                </a:solidFill>
              </a:rPr>
              <a:t>    file-json-doc</a:t>
            </a:r>
            <a:endParaRPr lang="de-DE" sz="2400" dirty="0">
              <a:solidFill>
                <a:srgbClr val="C00000"/>
              </a:solidFill>
            </a:endParaRPr>
          </a:p>
          <a:p>
            <a:endParaRPr lang="de-DE" dirty="0"/>
          </a:p>
        </p:txBody>
      </p:sp>
      <p:sp>
        <p:nvSpPr>
          <p:cNvPr id="12" name="TextBox 11"/>
          <p:cNvSpPr txBox="1"/>
          <p:nvPr/>
        </p:nvSpPr>
        <p:spPr>
          <a:xfrm>
            <a:off x="5671663" y="2618328"/>
            <a:ext cx="2561920" cy="1477328"/>
          </a:xfrm>
          <a:prstGeom prst="rect">
            <a:avLst/>
          </a:prstGeom>
          <a:noFill/>
        </p:spPr>
        <p:txBody>
          <a:bodyPr wrap="none" rtlCol="0">
            <a:spAutoFit/>
          </a:bodyPr>
          <a:lstStyle/>
          <a:p>
            <a:endParaRPr lang="de-DE" sz="2400" dirty="0" smtClean="0">
              <a:solidFill>
                <a:srgbClr val="C00000"/>
              </a:solidFill>
            </a:endParaRPr>
          </a:p>
          <a:p>
            <a:r>
              <a:rPr lang="de-DE" sz="2400" dirty="0" smtClean="0">
                <a:solidFill>
                  <a:srgbClr val="C00000"/>
                </a:solidFill>
              </a:rPr>
              <a:t>child-uris</a:t>
            </a:r>
          </a:p>
          <a:p>
            <a:r>
              <a:rPr lang="de-DE" sz="2400" dirty="0" smtClean="0">
                <a:solidFill>
                  <a:srgbClr val="C00000"/>
                </a:solidFill>
              </a:rPr>
              <a:t>descendant-uris</a:t>
            </a:r>
            <a:endParaRPr lang="de-DE" sz="2400" dirty="0">
              <a:solidFill>
                <a:srgbClr val="C00000"/>
              </a:solidFill>
            </a:endParaRPr>
          </a:p>
          <a:p>
            <a:endParaRPr lang="de-DE" dirty="0"/>
          </a:p>
        </p:txBody>
      </p:sp>
      <p:sp>
        <p:nvSpPr>
          <p:cNvPr id="14" name="TextBox 13"/>
          <p:cNvSpPr txBox="1"/>
          <p:nvPr/>
        </p:nvSpPr>
        <p:spPr>
          <a:xfrm>
            <a:off x="1744847" y="5353321"/>
            <a:ext cx="816249" cy="461665"/>
          </a:xfrm>
          <a:prstGeom prst="rect">
            <a:avLst/>
          </a:prstGeom>
          <a:noFill/>
        </p:spPr>
        <p:txBody>
          <a:bodyPr wrap="none" rtlCol="0">
            <a:spAutoFit/>
          </a:bodyPr>
          <a:lstStyle/>
          <a:p>
            <a:r>
              <a:rPr lang="de-DE" sz="2400" dirty="0" smtClean="0">
                <a:solidFill>
                  <a:srgbClr val="C00000"/>
                </a:solidFill>
              </a:rPr>
              <a:t>kind</a:t>
            </a:r>
            <a:endParaRPr lang="de-DE" dirty="0">
              <a:solidFill>
                <a:srgbClr val="C00000"/>
              </a:solidFill>
            </a:endParaRPr>
          </a:p>
        </p:txBody>
      </p:sp>
      <p:sp>
        <p:nvSpPr>
          <p:cNvPr id="15" name="TextBox 14"/>
          <p:cNvSpPr txBox="1"/>
          <p:nvPr/>
        </p:nvSpPr>
        <p:spPr>
          <a:xfrm>
            <a:off x="2940346" y="5343405"/>
            <a:ext cx="989373" cy="461665"/>
          </a:xfrm>
          <a:prstGeom prst="rect">
            <a:avLst/>
          </a:prstGeom>
          <a:noFill/>
        </p:spPr>
        <p:txBody>
          <a:bodyPr wrap="none" rtlCol="0">
            <a:spAutoFit/>
          </a:bodyPr>
          <a:lstStyle/>
          <a:p>
            <a:r>
              <a:rPr lang="de-DE" sz="2400" dirty="0" smtClean="0">
                <a:solidFill>
                  <a:srgbClr val="C00000"/>
                </a:solidFill>
              </a:rPr>
              <a:t>name</a:t>
            </a:r>
            <a:endParaRPr lang="de-DE" dirty="0">
              <a:solidFill>
                <a:srgbClr val="C00000"/>
              </a:solidFill>
            </a:endParaRPr>
          </a:p>
        </p:txBody>
      </p:sp>
      <p:sp>
        <p:nvSpPr>
          <p:cNvPr id="16" name="TextBox 15"/>
          <p:cNvSpPr txBox="1"/>
          <p:nvPr/>
        </p:nvSpPr>
        <p:spPr>
          <a:xfrm>
            <a:off x="4320696" y="5343405"/>
            <a:ext cx="766557" cy="461665"/>
          </a:xfrm>
          <a:prstGeom prst="rect">
            <a:avLst/>
          </a:prstGeom>
          <a:noFill/>
        </p:spPr>
        <p:txBody>
          <a:bodyPr wrap="none" rtlCol="0">
            <a:spAutoFit/>
          </a:bodyPr>
          <a:lstStyle/>
          <a:p>
            <a:r>
              <a:rPr lang="de-DE" sz="2400" dirty="0" smtClean="0">
                <a:solidFill>
                  <a:srgbClr val="C00000"/>
                </a:solidFill>
              </a:rPr>
              <a:t>size</a:t>
            </a:r>
            <a:endParaRPr lang="de-DE" dirty="0">
              <a:solidFill>
                <a:srgbClr val="C00000"/>
              </a:solidFill>
            </a:endParaRPr>
          </a:p>
        </p:txBody>
      </p:sp>
      <p:sp>
        <p:nvSpPr>
          <p:cNvPr id="17" name="TextBox 16"/>
          <p:cNvSpPr txBox="1"/>
          <p:nvPr/>
        </p:nvSpPr>
        <p:spPr>
          <a:xfrm>
            <a:off x="5638115" y="5343405"/>
            <a:ext cx="817853" cy="461665"/>
          </a:xfrm>
          <a:prstGeom prst="rect">
            <a:avLst/>
          </a:prstGeom>
          <a:noFill/>
        </p:spPr>
        <p:txBody>
          <a:bodyPr wrap="none" rtlCol="0">
            <a:spAutoFit/>
          </a:bodyPr>
          <a:lstStyle/>
          <a:p>
            <a:r>
              <a:rPr lang="de-DE" sz="2400" dirty="0" smtClean="0">
                <a:solidFill>
                  <a:srgbClr val="C00000"/>
                </a:solidFill>
              </a:rPr>
              <a:t>date</a:t>
            </a:r>
            <a:endParaRPr lang="de-DE" dirty="0">
              <a:solidFill>
                <a:srgbClr val="C00000"/>
              </a:solidFill>
            </a:endParaRPr>
          </a:p>
        </p:txBody>
      </p:sp>
      <p:sp>
        <p:nvSpPr>
          <p:cNvPr id="21" name="Down Arrow 20"/>
          <p:cNvSpPr/>
          <p:nvPr/>
        </p:nvSpPr>
        <p:spPr bwMode="auto">
          <a:xfrm>
            <a:off x="4283968" y="3861048"/>
            <a:ext cx="216024" cy="648072"/>
          </a:xfrm>
          <a:prstGeom prst="downArrow">
            <a:avLst/>
          </a:prstGeom>
          <a:solidFill>
            <a:schemeClr val="tx1"/>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Down Arrow 21"/>
          <p:cNvSpPr/>
          <p:nvPr/>
        </p:nvSpPr>
        <p:spPr bwMode="auto">
          <a:xfrm rot="5400000">
            <a:off x="3491880" y="3097885"/>
            <a:ext cx="216024" cy="648072"/>
          </a:xfrm>
          <a:prstGeom prst="downArrow">
            <a:avLst/>
          </a:prstGeom>
          <a:solidFill>
            <a:schemeClr val="tx1"/>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Down Arrow 22"/>
          <p:cNvSpPr/>
          <p:nvPr/>
        </p:nvSpPr>
        <p:spPr bwMode="auto">
          <a:xfrm rot="16200000" flipH="1">
            <a:off x="5064024" y="3097885"/>
            <a:ext cx="216024" cy="648072"/>
          </a:xfrm>
          <a:prstGeom prst="downArrow">
            <a:avLst/>
          </a:prstGeom>
          <a:solidFill>
            <a:schemeClr val="tx1"/>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TextBox 25"/>
          <p:cNvSpPr txBox="1"/>
          <p:nvPr/>
        </p:nvSpPr>
        <p:spPr>
          <a:xfrm>
            <a:off x="3156178" y="4581128"/>
            <a:ext cx="2351926" cy="369332"/>
          </a:xfrm>
          <a:prstGeom prst="rect">
            <a:avLst/>
          </a:prstGeom>
          <a:noFill/>
        </p:spPr>
        <p:txBody>
          <a:bodyPr wrap="none" rtlCol="0">
            <a:spAutoFit/>
          </a:bodyPr>
          <a:lstStyle/>
          <a:p>
            <a:r>
              <a:rPr lang="de-DE" i="1" dirty="0" smtClean="0">
                <a:solidFill>
                  <a:srgbClr val="C00000"/>
                </a:solidFill>
              </a:rPr>
              <a:t>resource properties</a:t>
            </a:r>
            <a:endParaRPr lang="de-DE" i="1" dirty="0">
              <a:solidFill>
                <a:srgbClr val="C00000"/>
              </a:solidFill>
            </a:endParaRPr>
          </a:p>
        </p:txBody>
      </p:sp>
      <p:sp>
        <p:nvSpPr>
          <p:cNvPr id="27" name="TextBox 26"/>
          <p:cNvSpPr txBox="1"/>
          <p:nvPr/>
        </p:nvSpPr>
        <p:spPr>
          <a:xfrm>
            <a:off x="1227788" y="1772816"/>
            <a:ext cx="1544012" cy="369332"/>
          </a:xfrm>
          <a:prstGeom prst="rect">
            <a:avLst/>
          </a:prstGeom>
          <a:noFill/>
        </p:spPr>
        <p:txBody>
          <a:bodyPr wrap="none" rtlCol="0">
            <a:spAutoFit/>
          </a:bodyPr>
          <a:lstStyle/>
          <a:p>
            <a:r>
              <a:rPr lang="de-DE" i="1" dirty="0" smtClean="0">
                <a:solidFill>
                  <a:srgbClr val="C00000"/>
                </a:solidFill>
              </a:rPr>
              <a:t>file contents</a:t>
            </a:r>
            <a:endParaRPr lang="de-DE" i="1" dirty="0">
              <a:solidFill>
                <a:srgbClr val="C00000"/>
              </a:solidFill>
            </a:endParaRPr>
          </a:p>
        </p:txBody>
      </p:sp>
      <p:sp>
        <p:nvSpPr>
          <p:cNvPr id="28" name="TextBox 27"/>
          <p:cNvSpPr txBox="1"/>
          <p:nvPr/>
        </p:nvSpPr>
        <p:spPr>
          <a:xfrm>
            <a:off x="6111458" y="1772816"/>
            <a:ext cx="2492990" cy="369332"/>
          </a:xfrm>
          <a:prstGeom prst="rect">
            <a:avLst/>
          </a:prstGeom>
          <a:noFill/>
        </p:spPr>
        <p:txBody>
          <a:bodyPr wrap="none" rtlCol="0">
            <a:spAutoFit/>
          </a:bodyPr>
          <a:lstStyle/>
          <a:p>
            <a:r>
              <a:rPr lang="de-DE" i="1" dirty="0" smtClean="0">
                <a:solidFill>
                  <a:srgbClr val="C00000"/>
                </a:solidFill>
              </a:rPr>
              <a:t>navigation primitives</a:t>
            </a:r>
            <a:endParaRPr lang="de-DE" i="1" dirty="0">
              <a:solidFill>
                <a:srgbClr val="C00000"/>
              </a:solidFill>
            </a:endParaRPr>
          </a:p>
        </p:txBody>
      </p:sp>
      <p:sp>
        <p:nvSpPr>
          <p:cNvPr id="36" name="Title 35"/>
          <p:cNvSpPr>
            <a:spLocks noGrp="1"/>
          </p:cNvSpPr>
          <p:nvPr>
            <p:ph type="title"/>
          </p:nvPr>
        </p:nvSpPr>
        <p:spPr>
          <a:xfrm>
            <a:off x="457200" y="122238"/>
            <a:ext cx="8686800" cy="1295400"/>
          </a:xfrm>
        </p:spPr>
        <p:txBody>
          <a:bodyPr/>
          <a:lstStyle/>
          <a:p>
            <a:r>
              <a:rPr lang="de-DE" dirty="0" smtClean="0">
                <a:solidFill>
                  <a:srgbClr val="006600"/>
                </a:solidFill>
              </a:rPr>
              <a:t>URI operations and </a:t>
            </a:r>
            <a:br>
              <a:rPr lang="de-DE" dirty="0" smtClean="0">
                <a:solidFill>
                  <a:srgbClr val="006600"/>
                </a:solidFill>
              </a:rPr>
            </a:br>
            <a:r>
              <a:rPr lang="de-DE" dirty="0">
                <a:solidFill>
                  <a:srgbClr val="006600"/>
                </a:solidFill>
              </a:rPr>
              <a:t>	</a:t>
            </a:r>
            <a:r>
              <a:rPr lang="de-DE" dirty="0" smtClean="0">
                <a:solidFill>
                  <a:srgbClr val="006600"/>
                </a:solidFill>
              </a:rPr>
              <a:t>			URI processor</a:t>
            </a:r>
            <a:endParaRPr lang="de-DE" dirty="0">
              <a:solidFill>
                <a:srgbClr val="006600"/>
              </a:solidFill>
            </a:endParaRPr>
          </a:p>
        </p:txBody>
      </p:sp>
      <p:sp>
        <p:nvSpPr>
          <p:cNvPr id="3" name="Footer Placeholder 2"/>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2605126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navigation – backing APIs</a:t>
            </a:r>
            <a:endParaRPr lang="de-DE" dirty="0">
              <a:solidFill>
                <a:srgbClr val="006600"/>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79194004"/>
              </p:ext>
            </p:extLst>
          </p:nvPr>
        </p:nvGraphicFramePr>
        <p:xfrm>
          <a:off x="457200" y="1719263"/>
          <a:ext cx="8229600" cy="3307080"/>
        </p:xfrm>
        <a:graphic>
          <a:graphicData uri="http://schemas.openxmlformats.org/drawingml/2006/table">
            <a:tbl>
              <a:tblPr firstRow="1" bandRow="1">
                <a:tableStyleId>{5C22544A-7EE6-4342-B048-85BDC9FD1C3A}</a:tableStyleId>
              </a:tblPr>
              <a:tblGrid>
                <a:gridCol w="3250704"/>
                <a:gridCol w="4978896"/>
              </a:tblGrid>
              <a:tr h="370840">
                <a:tc>
                  <a:txBody>
                    <a:bodyPr/>
                    <a:lstStyle/>
                    <a:p>
                      <a:r>
                        <a:rPr lang="de-DE" dirty="0" smtClean="0"/>
                        <a:t>File system type</a:t>
                      </a:r>
                      <a:endParaRPr lang="de-DE" dirty="0"/>
                    </a:p>
                  </a:txBody>
                  <a:tcPr/>
                </a:tc>
                <a:tc>
                  <a:txBody>
                    <a:bodyPr/>
                    <a:lstStyle/>
                    <a:p>
                      <a:r>
                        <a:rPr lang="de-DE" dirty="0" smtClean="0"/>
                        <a:t>Backing APIs</a:t>
                      </a:r>
                      <a:endParaRPr lang="de-DE" dirty="0"/>
                    </a:p>
                  </a:txBody>
                  <a:tcPr/>
                </a:tc>
              </a:tr>
              <a:tr h="370840">
                <a:tc>
                  <a:txBody>
                    <a:bodyPr/>
                    <a:lstStyle/>
                    <a:p>
                      <a:r>
                        <a:rPr lang="de-DE" dirty="0" smtClean="0"/>
                        <a:t>Physical file system</a:t>
                      </a:r>
                      <a:endParaRPr lang="de-DE" dirty="0"/>
                    </a:p>
                  </a:txBody>
                  <a:tcPr/>
                </a:tc>
                <a:tc>
                  <a:txBody>
                    <a:bodyPr/>
                    <a:lstStyle/>
                    <a:p>
                      <a:r>
                        <a:rPr lang="de-DE" dirty="0" smtClean="0"/>
                        <a:t>XQuery module:</a:t>
                      </a:r>
                      <a:r>
                        <a:rPr lang="de-DE" baseline="0" dirty="0" smtClean="0"/>
                        <a:t>    </a:t>
                      </a:r>
                      <a:r>
                        <a:rPr lang="de-DE" dirty="0" smtClean="0">
                          <a:solidFill>
                            <a:srgbClr val="006600"/>
                          </a:solidFill>
                        </a:rPr>
                        <a:t>file         (EXPath)</a:t>
                      </a:r>
                      <a:endParaRPr lang="de-DE" dirty="0">
                        <a:solidFill>
                          <a:srgbClr val="006600"/>
                        </a:solidFill>
                      </a:endParaRPr>
                    </a:p>
                  </a:txBody>
                  <a:tcPr/>
                </a:tc>
              </a:tr>
              <a:tr h="370840">
                <a:tc>
                  <a:txBody>
                    <a:bodyPr/>
                    <a:lstStyle/>
                    <a:p>
                      <a:r>
                        <a:rPr lang="de-DE" dirty="0" smtClean="0"/>
                        <a:t>Archives</a:t>
                      </a:r>
                      <a:endParaRPr lang="de-D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smtClean="0"/>
                        <a:t>XQuery module:    </a:t>
                      </a:r>
                      <a:r>
                        <a:rPr lang="de-DE" dirty="0" smtClean="0">
                          <a:solidFill>
                            <a:srgbClr val="006600"/>
                          </a:solidFill>
                        </a:rPr>
                        <a:t>file         (EXPath)</a:t>
                      </a:r>
                    </a:p>
                    <a:p>
                      <a:r>
                        <a:rPr lang="de-DE" dirty="0" smtClean="0"/>
                        <a:t>XQuery module:   </a:t>
                      </a:r>
                      <a:r>
                        <a:rPr lang="de-DE" dirty="0" smtClean="0">
                          <a:solidFill>
                            <a:srgbClr val="006600"/>
                          </a:solidFill>
                        </a:rPr>
                        <a:t> archive  (BaseX)</a:t>
                      </a:r>
                      <a:endParaRPr lang="de-DE" dirty="0">
                        <a:solidFill>
                          <a:srgbClr val="006600"/>
                        </a:solidFill>
                      </a:endParaRPr>
                    </a:p>
                  </a:txBody>
                  <a:tcPr/>
                </a:tc>
              </a:tr>
              <a:tr h="370840">
                <a:tc>
                  <a:txBody>
                    <a:bodyPr/>
                    <a:lstStyle/>
                    <a:p>
                      <a:r>
                        <a:rPr lang="de-DE" dirty="0" smtClean="0"/>
                        <a:t>SVN</a:t>
                      </a:r>
                      <a:endParaRPr lang="de-DE" dirty="0"/>
                    </a:p>
                  </a:txBody>
                  <a:tcPr/>
                </a:tc>
                <a:tc>
                  <a:txBody>
                    <a:bodyPr/>
                    <a:lstStyle/>
                    <a:p>
                      <a:r>
                        <a:rPr lang="de-DE" b="0" i="1" dirty="0" smtClean="0">
                          <a:solidFill>
                            <a:srgbClr val="FF0000"/>
                          </a:solidFill>
                        </a:rPr>
                        <a:t>SVN Command Line</a:t>
                      </a:r>
                      <a:r>
                        <a:rPr lang="de-DE" b="0" i="1" baseline="0" dirty="0" smtClean="0">
                          <a:solidFill>
                            <a:srgbClr val="FF0000"/>
                          </a:solidFill>
                        </a:rPr>
                        <a:t> Interface</a:t>
                      </a:r>
                      <a:endParaRPr lang="de-DE" baseline="0" dirty="0" smtClean="0">
                        <a:solidFill>
                          <a:srgbClr val="FF0000"/>
                        </a:solidFill>
                      </a:endParaRPr>
                    </a:p>
                    <a:p>
                      <a:r>
                        <a:rPr lang="de-DE" baseline="0" dirty="0" smtClean="0"/>
                        <a:t>XQuery module:    </a:t>
                      </a:r>
                      <a:r>
                        <a:rPr lang="de-DE" baseline="0" dirty="0" smtClean="0">
                          <a:solidFill>
                            <a:srgbClr val="006600"/>
                          </a:solidFill>
                        </a:rPr>
                        <a:t>proc       (BaseX)</a:t>
                      </a:r>
                      <a:endParaRPr lang="de-DE" dirty="0">
                        <a:solidFill>
                          <a:srgbClr val="006600"/>
                        </a:solidFill>
                      </a:endParaRPr>
                    </a:p>
                  </a:txBody>
                  <a:tcPr/>
                </a:tc>
              </a:tr>
              <a:tr h="370840">
                <a:tc>
                  <a:txBody>
                    <a:bodyPr/>
                    <a:lstStyle/>
                    <a:p>
                      <a:r>
                        <a:rPr lang="de-DE" dirty="0" smtClean="0"/>
                        <a:t>Github projects</a:t>
                      </a:r>
                      <a:endParaRPr lang="de-DE" dirty="0"/>
                    </a:p>
                  </a:txBody>
                  <a:tcPr/>
                </a:tc>
                <a:tc>
                  <a:txBody>
                    <a:bodyPr/>
                    <a:lstStyle/>
                    <a:p>
                      <a:r>
                        <a:rPr lang="de-DE" b="0" i="1" dirty="0" smtClean="0">
                          <a:solidFill>
                            <a:srgbClr val="FF0000"/>
                          </a:solidFill>
                        </a:rPr>
                        <a:t>Github REST API</a:t>
                      </a:r>
                      <a:endParaRPr lang="de-DE" dirty="0" smtClean="0">
                        <a:solidFill>
                          <a:srgbClr val="FF0000"/>
                        </a:solidFill>
                      </a:endParaRPr>
                    </a:p>
                    <a:p>
                      <a:r>
                        <a:rPr lang="de-DE" dirty="0" smtClean="0"/>
                        <a:t>XQuery module:    </a:t>
                      </a:r>
                      <a:r>
                        <a:rPr lang="de-DE" dirty="0" smtClean="0">
                          <a:solidFill>
                            <a:srgbClr val="006600"/>
                          </a:solidFill>
                        </a:rPr>
                        <a:t>http        (EXPath)</a:t>
                      </a:r>
                    </a:p>
                    <a:p>
                      <a:r>
                        <a:rPr lang="de-DE" dirty="0" smtClean="0"/>
                        <a:t>XQuery module:    </a:t>
                      </a:r>
                      <a:r>
                        <a:rPr lang="de-DE" dirty="0" smtClean="0">
                          <a:solidFill>
                            <a:srgbClr val="006600"/>
                          </a:solidFill>
                        </a:rPr>
                        <a:t>convert  (BaseX)</a:t>
                      </a:r>
                      <a:endParaRPr lang="de-DE" dirty="0">
                        <a:solidFill>
                          <a:srgbClr val="006600"/>
                        </a:solidFill>
                      </a:endParaRPr>
                    </a:p>
                  </a:txBody>
                  <a:tcPr/>
                </a:tc>
              </a:tr>
              <a:tr h="370840">
                <a:tc>
                  <a:txBody>
                    <a:bodyPr/>
                    <a:lstStyle/>
                    <a:p>
                      <a:r>
                        <a:rPr lang="de-DE" dirty="0" smtClean="0"/>
                        <a:t>BaseX databases</a:t>
                      </a:r>
                      <a:endParaRPr lang="de-DE" dirty="0"/>
                    </a:p>
                  </a:txBody>
                  <a:tcPr/>
                </a:tc>
                <a:tc>
                  <a:txBody>
                    <a:bodyPr/>
                    <a:lstStyle/>
                    <a:p>
                      <a:r>
                        <a:rPr lang="de-DE" dirty="0" smtClean="0"/>
                        <a:t>XQuery module:</a:t>
                      </a:r>
                      <a:r>
                        <a:rPr lang="de-DE" baseline="0" dirty="0" smtClean="0"/>
                        <a:t>    </a:t>
                      </a:r>
                      <a:r>
                        <a:rPr lang="de-DE" dirty="0" smtClean="0">
                          <a:solidFill>
                            <a:srgbClr val="006600"/>
                          </a:solidFill>
                        </a:rPr>
                        <a:t>db          (BaseX)</a:t>
                      </a:r>
                      <a:endParaRPr lang="de-DE" dirty="0">
                        <a:solidFill>
                          <a:srgbClr val="006600"/>
                        </a:solidFill>
                      </a:endParaRPr>
                    </a:p>
                  </a:txBody>
                  <a:tcPr/>
                </a:tc>
              </a:tr>
            </a:tbl>
          </a:graphicData>
        </a:graphic>
      </p:graphicFrame>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Tree>
    <p:extLst>
      <p:ext uri="{BB962C8B-B14F-4D97-AF65-F5344CB8AC3E}">
        <p14:creationId xmlns:p14="http://schemas.microsoft.com/office/powerpoint/2010/main" val="1640827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2715782" y="2609617"/>
            <a:ext cx="1672253" cy="1323439"/>
          </a:xfrm>
          <a:prstGeom prst="rect">
            <a:avLst/>
          </a:prstGeom>
          <a:solidFill>
            <a:schemeClr val="bg1"/>
          </a:solidFill>
          <a:ln w="38100">
            <a:solidFill>
              <a:srgbClr val="006600"/>
            </a:solidFill>
          </a:ln>
        </p:spPr>
        <p:txBody>
          <a:bodyPr wrap="none" rtlCol="0">
            <a:spAutoFit/>
          </a:bodyPr>
          <a:lstStyle/>
          <a:p>
            <a:r>
              <a:rPr lang="de-DE" sz="2000" i="1" dirty="0" smtClean="0">
                <a:solidFill>
                  <a:schemeClr val="bg1"/>
                </a:solidFill>
              </a:rPr>
              <a:t>Invocation</a:t>
            </a:r>
            <a:r>
              <a:rPr lang="de-DE" sz="2000" dirty="0" smtClean="0">
                <a:solidFill>
                  <a:schemeClr val="bg1"/>
                </a:solidFill>
              </a:rPr>
              <a:t>:</a:t>
            </a:r>
          </a:p>
          <a:p>
            <a:r>
              <a:rPr lang="de-DE" sz="2000" dirty="0" smtClean="0">
                <a:solidFill>
                  <a:schemeClr val="bg1"/>
                </a:solidFill>
              </a:rPr>
              <a:t>  uri:      /a//b</a:t>
            </a:r>
          </a:p>
          <a:p>
            <a:r>
              <a:rPr lang="de-DE" sz="2000" dirty="0" smtClean="0">
                <a:solidFill>
                  <a:schemeClr val="bg1"/>
                </a:solidFill>
              </a:rPr>
              <a:t>  name: c*</a:t>
            </a:r>
          </a:p>
          <a:p>
            <a:r>
              <a:rPr lang="de-DE" sz="2000" dirty="0" smtClean="0">
                <a:solidFill>
                  <a:schemeClr val="bg1"/>
                </a:solidFill>
              </a:rPr>
              <a:t>  kind:   ()</a:t>
            </a:r>
            <a:endParaRPr lang="de-DE" sz="2000" dirty="0">
              <a:solidFill>
                <a:schemeClr val="bg1"/>
              </a:solidFill>
            </a:endParaRPr>
          </a:p>
        </p:txBody>
      </p:sp>
      <p:sp>
        <p:nvSpPr>
          <p:cNvPr id="17" name="Rounded Rectangle 16"/>
          <p:cNvSpPr/>
          <p:nvPr/>
        </p:nvSpPr>
        <p:spPr bwMode="auto">
          <a:xfrm>
            <a:off x="6610804" y="1412776"/>
            <a:ext cx="337460" cy="1008112"/>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TextBox 31"/>
          <p:cNvSpPr txBox="1"/>
          <p:nvPr/>
        </p:nvSpPr>
        <p:spPr>
          <a:xfrm>
            <a:off x="2787790" y="2681625"/>
            <a:ext cx="1672253" cy="1323439"/>
          </a:xfrm>
          <a:prstGeom prst="rect">
            <a:avLst/>
          </a:prstGeom>
          <a:solidFill>
            <a:schemeClr val="bg1"/>
          </a:solidFill>
          <a:ln w="38100">
            <a:solidFill>
              <a:schemeClr val="tx2">
                <a:lumMod val="60000"/>
                <a:lumOff val="40000"/>
              </a:schemeClr>
            </a:solidFill>
          </a:ln>
        </p:spPr>
        <p:txBody>
          <a:bodyPr wrap="none" rtlCol="0">
            <a:spAutoFit/>
          </a:bodyPr>
          <a:lstStyle/>
          <a:p>
            <a:r>
              <a:rPr lang="de-DE" sz="2000" i="1" dirty="0" smtClean="0">
                <a:solidFill>
                  <a:schemeClr val="bg1"/>
                </a:solidFill>
              </a:rPr>
              <a:t>Invocation</a:t>
            </a:r>
            <a:r>
              <a:rPr lang="de-DE" sz="2000" dirty="0" smtClean="0">
                <a:solidFill>
                  <a:schemeClr val="bg1"/>
                </a:solidFill>
              </a:rPr>
              <a:t>:</a:t>
            </a:r>
          </a:p>
          <a:p>
            <a:r>
              <a:rPr lang="de-DE" sz="2000" dirty="0" smtClean="0">
                <a:solidFill>
                  <a:schemeClr val="bg1"/>
                </a:solidFill>
              </a:rPr>
              <a:t>  uri:      /a//b</a:t>
            </a:r>
          </a:p>
          <a:p>
            <a:r>
              <a:rPr lang="de-DE" sz="2000" dirty="0" smtClean="0">
                <a:solidFill>
                  <a:schemeClr val="bg1"/>
                </a:solidFill>
              </a:rPr>
              <a:t>  name: c*</a:t>
            </a:r>
          </a:p>
          <a:p>
            <a:r>
              <a:rPr lang="de-DE" sz="2000" dirty="0" smtClean="0">
                <a:solidFill>
                  <a:schemeClr val="bg1"/>
                </a:solidFill>
              </a:rPr>
              <a:t>  kind:   ()</a:t>
            </a:r>
            <a:endParaRPr lang="de-DE" sz="2000" dirty="0">
              <a:solidFill>
                <a:schemeClr val="bg1"/>
              </a:solidFill>
            </a:endParaRPr>
          </a:p>
        </p:txBody>
      </p:sp>
      <p:cxnSp>
        <p:nvCxnSpPr>
          <p:cNvPr id="26" name="Straight Arrow Connector 25"/>
          <p:cNvCxnSpPr/>
          <p:nvPr/>
        </p:nvCxnSpPr>
        <p:spPr bwMode="auto">
          <a:xfrm flipH="1">
            <a:off x="2795864" y="4434028"/>
            <a:ext cx="1856769" cy="1083204"/>
          </a:xfrm>
          <a:prstGeom prst="straightConnector1">
            <a:avLst/>
          </a:prstGeom>
          <a:solidFill>
            <a:schemeClr val="accent1"/>
          </a:solidFill>
          <a:ln w="381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4553409" y="4497272"/>
            <a:ext cx="0" cy="1019960"/>
          </a:xfrm>
          <a:prstGeom prst="straightConnector1">
            <a:avLst/>
          </a:prstGeom>
          <a:solidFill>
            <a:schemeClr val="accent1"/>
          </a:solidFill>
          <a:ln w="38100" cap="flat" cmpd="sng" algn="ctr">
            <a:solidFill>
              <a:schemeClr val="tx2">
                <a:lumMod val="60000"/>
                <a:lumOff val="4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a:off x="4574355" y="4497272"/>
            <a:ext cx="1766643" cy="1019960"/>
          </a:xfrm>
          <a:prstGeom prst="straightConnector1">
            <a:avLst/>
          </a:prstGeom>
          <a:solidFill>
            <a:schemeClr val="accent1"/>
          </a:solidFill>
          <a:ln w="38100" cap="flat" cmpd="sng" algn="ctr">
            <a:solidFill>
              <a:srgbClr val="0066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Connector 18"/>
          <p:cNvCxnSpPr/>
          <p:nvPr/>
        </p:nvCxnSpPr>
        <p:spPr bwMode="auto">
          <a:xfrm>
            <a:off x="467544" y="4293096"/>
            <a:ext cx="8147248" cy="0"/>
          </a:xfrm>
          <a:prstGeom prst="line">
            <a:avLst/>
          </a:prstGeom>
          <a:solidFill>
            <a:schemeClr val="accent1"/>
          </a:solidFill>
          <a:ln w="8890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Rounded Rectangle 46"/>
          <p:cNvSpPr/>
          <p:nvPr/>
        </p:nvSpPr>
        <p:spPr bwMode="auto">
          <a:xfrm>
            <a:off x="2339752" y="4077072"/>
            <a:ext cx="4725144" cy="420539"/>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5" name="Rounded Rectangle 34"/>
          <p:cNvSpPr/>
          <p:nvPr/>
        </p:nvSpPr>
        <p:spPr bwMode="auto">
          <a:xfrm>
            <a:off x="3667098" y="5589240"/>
            <a:ext cx="1768998" cy="420539"/>
          </a:xfrm>
          <a:prstGeom prst="roundRect">
            <a:avLst/>
          </a:prstGeom>
          <a:solidFill>
            <a:schemeClr val="tx2">
              <a:lumMod val="60000"/>
              <a:lumOff val="40000"/>
              <a:alpha val="50000"/>
            </a:schemeClr>
          </a:solidFill>
          <a:ln w="38100" cap="flat" cmpd="sng" algn="ctr">
            <a:solidFill>
              <a:schemeClr val="tx2">
                <a:lumMod val="60000"/>
                <a:lumOff val="4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child-uris</a:t>
            </a:r>
          </a:p>
        </p:txBody>
      </p:sp>
      <p:sp>
        <p:nvSpPr>
          <p:cNvPr id="2" name="Title 1"/>
          <p:cNvSpPr>
            <a:spLocks noGrp="1"/>
          </p:cNvSpPr>
          <p:nvPr>
            <p:ph type="title"/>
          </p:nvPr>
        </p:nvSpPr>
        <p:spPr>
          <a:xfrm>
            <a:off x="457200" y="58413"/>
            <a:ext cx="7543800" cy="1295400"/>
          </a:xfrm>
        </p:spPr>
        <p:txBody>
          <a:bodyPr/>
          <a:lstStyle/>
          <a:p>
            <a:r>
              <a:rPr lang="de-DE" dirty="0" smtClean="0">
                <a:solidFill>
                  <a:srgbClr val="006600"/>
                </a:solidFill>
              </a:rPr>
              <a:t>URI operations</a:t>
            </a:r>
            <a:r>
              <a:rPr lang="de-DE" dirty="0" smtClean="0">
                <a:solidFill>
                  <a:schemeClr val="bg1">
                    <a:lumMod val="50000"/>
                  </a:schemeClr>
                </a:solidFill>
              </a:rPr>
              <a:t> = </a:t>
            </a:r>
            <a:br>
              <a:rPr lang="de-DE" dirty="0" smtClean="0">
                <a:solidFill>
                  <a:schemeClr val="bg1">
                    <a:lumMod val="50000"/>
                  </a:schemeClr>
                </a:solidFill>
              </a:rPr>
            </a:br>
            <a:r>
              <a:rPr lang="de-DE" dirty="0">
                <a:solidFill>
                  <a:schemeClr val="bg1">
                    <a:lumMod val="50000"/>
                  </a:schemeClr>
                </a:solidFill>
              </a:rPr>
              <a:t> </a:t>
            </a:r>
            <a:r>
              <a:rPr lang="de-DE" dirty="0" smtClean="0">
                <a:solidFill>
                  <a:schemeClr val="bg1">
                    <a:lumMod val="50000"/>
                  </a:schemeClr>
                </a:solidFill>
              </a:rPr>
              <a:t>                   layer of abstraction</a:t>
            </a:r>
            <a:endParaRPr lang="de-DE" dirty="0">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
        <p:nvSpPr>
          <p:cNvPr id="9" name="TextBox 8"/>
          <p:cNvSpPr txBox="1"/>
          <p:nvPr/>
        </p:nvSpPr>
        <p:spPr>
          <a:xfrm>
            <a:off x="1462882" y="4097501"/>
            <a:ext cx="5701406" cy="400110"/>
          </a:xfrm>
          <a:prstGeom prst="rect">
            <a:avLst/>
          </a:prstGeom>
          <a:noFill/>
        </p:spPr>
        <p:txBody>
          <a:bodyPr wrap="square" rtlCol="0">
            <a:spAutoFit/>
          </a:bodyPr>
          <a:lstStyle/>
          <a:p>
            <a:r>
              <a:rPr lang="de-DE" sz="2000" dirty="0" smtClean="0">
                <a:solidFill>
                  <a:srgbClr val="C00000"/>
                </a:solidFill>
                <a:latin typeface="Courier New" panose="02070309020205020404" pitchFamily="49" charset="0"/>
                <a:cs typeface="Courier New" panose="02070309020205020404" pitchFamily="49" charset="0"/>
              </a:rPr>
              <a:t>      </a:t>
            </a:r>
            <a:r>
              <a:rPr lang="de-DE" sz="2000" dirty="0" smtClean="0">
                <a:solidFill>
                  <a:schemeClr val="bg1">
                    <a:lumMod val="50000"/>
                  </a:schemeClr>
                </a:solidFill>
                <a:latin typeface="Courier New" panose="02070309020205020404" pitchFamily="49" charset="0"/>
                <a:cs typeface="Courier New" panose="02070309020205020404" pitchFamily="49" charset="0"/>
              </a:rPr>
              <a:t>child-uris($uri, $name, $kind)</a:t>
            </a:r>
            <a:endParaRPr lang="de-DE" sz="2000" dirty="0">
              <a:solidFill>
                <a:schemeClr val="bg1">
                  <a:lumMod val="50000"/>
                </a:schemeClr>
              </a:solidFill>
              <a:latin typeface="Courier New" panose="02070309020205020404" pitchFamily="49" charset="0"/>
              <a:cs typeface="Courier New" panose="02070309020205020404" pitchFamily="49" charset="0"/>
            </a:endParaRPr>
          </a:p>
        </p:txBody>
      </p:sp>
      <p:sp>
        <p:nvSpPr>
          <p:cNvPr id="53" name="Rounded Rectangle 52"/>
          <p:cNvSpPr/>
          <p:nvPr/>
        </p:nvSpPr>
        <p:spPr bwMode="auto">
          <a:xfrm>
            <a:off x="6300191" y="5589240"/>
            <a:ext cx="1767681" cy="420539"/>
          </a:xfrm>
          <a:prstGeom prst="roundRect">
            <a:avLst/>
          </a:prstGeom>
          <a:solidFill>
            <a:srgbClr val="006600">
              <a:alpha val="50000"/>
            </a:srgbClr>
          </a:solidFill>
          <a:ln w="38100" cap="flat" cmpd="sng" algn="ctr">
            <a:solidFill>
              <a:srgbClr val="0066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Courier New" panose="02070309020205020404" pitchFamily="49" charset="0"/>
                <a:cs typeface="Courier New" panose="02070309020205020404" pitchFamily="49" charset="0"/>
              </a:rPr>
              <a:t>child-uris</a:t>
            </a:r>
          </a:p>
        </p:txBody>
      </p:sp>
      <p:sp>
        <p:nvSpPr>
          <p:cNvPr id="54" name="Rounded Rectangle 53"/>
          <p:cNvSpPr/>
          <p:nvPr/>
        </p:nvSpPr>
        <p:spPr bwMode="auto">
          <a:xfrm>
            <a:off x="1019291" y="5589240"/>
            <a:ext cx="1752509" cy="420539"/>
          </a:xfrm>
          <a:prstGeom prst="roundRect">
            <a:avLst/>
          </a:prstGeom>
          <a:solidFill>
            <a:srgbClr val="FFC000"/>
          </a:solidFill>
          <a:ln w="38100" cap="flat" cmpd="sng" algn="ctr">
            <a:solidFill>
              <a:srgbClr val="FFC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child-uris</a:t>
            </a:r>
          </a:p>
        </p:txBody>
      </p:sp>
      <p:cxnSp>
        <p:nvCxnSpPr>
          <p:cNvPr id="24" name="Straight Arrow Connector 23"/>
          <p:cNvCxnSpPr/>
          <p:nvPr/>
        </p:nvCxnSpPr>
        <p:spPr bwMode="auto">
          <a:xfrm flipH="1">
            <a:off x="4553409" y="2420888"/>
            <a:ext cx="2213720" cy="1656184"/>
          </a:xfrm>
          <a:prstGeom prst="straightConnector1">
            <a:avLst/>
          </a:prstGeom>
          <a:solidFill>
            <a:schemeClr val="accent1"/>
          </a:solidFill>
          <a:ln w="38100" cap="flat" cmpd="sng" algn="ctr">
            <a:solidFill>
              <a:schemeClr val="bg1">
                <a:lumMod val="50000"/>
              </a:schemeClr>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p:cNvSpPr txBox="1"/>
          <p:nvPr/>
        </p:nvSpPr>
        <p:spPr>
          <a:xfrm>
            <a:off x="755576" y="1412776"/>
            <a:ext cx="6801862" cy="1292662"/>
          </a:xfrm>
          <a:prstGeom prst="rect">
            <a:avLst/>
          </a:prstGeom>
          <a:noFill/>
        </p:spPr>
        <p:txBody>
          <a:bodyPr wrap="none" rtlCol="0">
            <a:spAutoFit/>
          </a:bodyPr>
          <a:lstStyle/>
          <a:p>
            <a:r>
              <a:rPr lang="de-DE" sz="2000" dirty="0" smtClean="0">
                <a:latin typeface="Courier New" panose="02070309020205020404" pitchFamily="49" charset="0"/>
                <a:cs typeface="Courier New" panose="02070309020205020404" pitchFamily="49" charset="0"/>
              </a:rPr>
              <a:t>                                </a:t>
            </a:r>
            <a:r>
              <a:rPr lang="de-DE" sz="2000" dirty="0" smtClean="0">
                <a:solidFill>
                  <a:srgbClr val="C00000"/>
                </a:solidFill>
                <a:latin typeface="Courier New" panose="02070309020205020404" pitchFamily="49" charset="0"/>
                <a:cs typeface="Courier New" panose="02070309020205020404" pitchFamily="49" charset="0"/>
              </a:rPr>
              <a:t>/a//b/c*/d</a:t>
            </a:r>
          </a:p>
          <a:p>
            <a:r>
              <a:rPr lang="de-DE" sz="2000" dirty="0" smtClean="0">
                <a:latin typeface="Courier New" panose="02070309020205020404" pitchFamily="49" charset="0"/>
                <a:cs typeface="Courier New" panose="02070309020205020404" pitchFamily="49" charset="0"/>
              </a:rPr>
              <a:t>              </a:t>
            </a:r>
            <a:r>
              <a:rPr lang="de-DE" sz="2000" dirty="0" smtClean="0">
                <a:solidFill>
                  <a:schemeClr val="tx2">
                    <a:lumMod val="60000"/>
                    <a:lumOff val="40000"/>
                  </a:schemeClr>
                </a:solidFill>
                <a:latin typeface="Courier New" panose="02070309020205020404" pitchFamily="49" charset="0"/>
                <a:cs typeface="Courier New" panose="02070309020205020404" pitchFamily="49" charset="0"/>
              </a:rPr>
              <a:t>/foo.zip/#archive#/a//b/c*/d</a:t>
            </a:r>
          </a:p>
          <a:p>
            <a:r>
              <a:rPr lang="de-DE" sz="2000" dirty="0" smtClean="0">
                <a:solidFill>
                  <a:srgbClr val="006600"/>
                </a:solidFill>
                <a:latin typeface="Courier New" panose="02070309020205020404" pitchFamily="49" charset="0"/>
                <a:cs typeface="Courier New" panose="02070309020205020404" pitchFamily="49" charset="0"/>
              </a:rPr>
              <a:t> https://github.com/myorg/myproj/a//b/c*/d</a:t>
            </a:r>
            <a:endParaRPr lang="de-DE" dirty="0" smtClean="0">
              <a:solidFill>
                <a:srgbClr val="006600"/>
              </a:solidFill>
            </a:endParaRPr>
          </a:p>
          <a:p>
            <a:endParaRPr lang="de-DE" dirty="0"/>
          </a:p>
        </p:txBody>
      </p:sp>
      <p:sp>
        <p:nvSpPr>
          <p:cNvPr id="10" name="TextBox 9"/>
          <p:cNvSpPr txBox="1"/>
          <p:nvPr/>
        </p:nvSpPr>
        <p:spPr>
          <a:xfrm>
            <a:off x="2875867" y="2753633"/>
            <a:ext cx="1672253" cy="1323439"/>
          </a:xfrm>
          <a:prstGeom prst="rect">
            <a:avLst/>
          </a:prstGeom>
          <a:solidFill>
            <a:schemeClr val="bg1"/>
          </a:solidFill>
          <a:ln w="38100">
            <a:solidFill>
              <a:srgbClr val="C00000"/>
            </a:solidFill>
          </a:ln>
        </p:spPr>
        <p:txBody>
          <a:bodyPr wrap="none" rtlCol="0">
            <a:spAutoFit/>
          </a:bodyPr>
          <a:lstStyle/>
          <a:p>
            <a:r>
              <a:rPr lang="de-DE" sz="2000" i="1" dirty="0" smtClean="0"/>
              <a:t>Invocation</a:t>
            </a:r>
            <a:r>
              <a:rPr lang="de-DE" sz="2000" dirty="0" smtClean="0"/>
              <a:t>:</a:t>
            </a:r>
          </a:p>
          <a:p>
            <a:r>
              <a:rPr lang="de-DE" sz="2000" dirty="0" smtClean="0"/>
              <a:t>  uri:      </a:t>
            </a:r>
            <a:r>
              <a:rPr lang="de-DE" sz="2000" dirty="0" smtClean="0">
                <a:solidFill>
                  <a:srgbClr val="C00000"/>
                </a:solidFill>
              </a:rPr>
              <a:t>/a//b</a:t>
            </a:r>
          </a:p>
          <a:p>
            <a:r>
              <a:rPr lang="de-DE" sz="2000" dirty="0" smtClean="0"/>
              <a:t>  name: </a:t>
            </a:r>
            <a:r>
              <a:rPr lang="de-DE" sz="2000" dirty="0" smtClean="0">
                <a:solidFill>
                  <a:srgbClr val="C00000"/>
                </a:solidFill>
              </a:rPr>
              <a:t>c*</a:t>
            </a:r>
          </a:p>
          <a:p>
            <a:r>
              <a:rPr lang="de-DE" sz="2000" dirty="0" smtClean="0"/>
              <a:t>  kind:   ()</a:t>
            </a:r>
            <a:endParaRPr lang="de-DE" sz="2000" dirty="0"/>
          </a:p>
        </p:txBody>
      </p:sp>
      <p:sp>
        <p:nvSpPr>
          <p:cNvPr id="3" name="Footer Placeholder 2"/>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33989436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
        <p:nvSpPr>
          <p:cNvPr id="7" name="TextBox 6"/>
          <p:cNvSpPr txBox="1"/>
          <p:nvPr/>
        </p:nvSpPr>
        <p:spPr>
          <a:xfrm>
            <a:off x="539552" y="1988840"/>
            <a:ext cx="8116324" cy="1661993"/>
          </a:xfrm>
          <a:prstGeom prst="rect">
            <a:avLst/>
          </a:prstGeom>
          <a:solidFill>
            <a:srgbClr val="006600"/>
          </a:solidFill>
        </p:spPr>
        <p:txBody>
          <a:bodyPr wrap="none" rtlCol="0">
            <a:spAutoFit/>
          </a:bodyPr>
          <a:lstStyle/>
          <a:p>
            <a:r>
              <a:rPr lang="en-US" sz="2800" dirty="0">
                <a:solidFill>
                  <a:schemeClr val="bg1"/>
                </a:solidFill>
              </a:rPr>
              <a:t>Think of </a:t>
            </a:r>
            <a:r>
              <a:rPr lang="en-US" sz="2800" i="1" dirty="0">
                <a:solidFill>
                  <a:schemeClr val="bg1"/>
                </a:solidFill>
              </a:rPr>
              <a:t>URI operations</a:t>
            </a:r>
            <a:r>
              <a:rPr lang="en-US" sz="2800" dirty="0">
                <a:solidFill>
                  <a:schemeClr val="bg1"/>
                </a:solidFill>
              </a:rPr>
              <a:t> as a </a:t>
            </a:r>
            <a:r>
              <a:rPr lang="en-US" sz="2800" dirty="0" smtClean="0">
                <a:solidFill>
                  <a:schemeClr val="bg1"/>
                </a:solidFill>
              </a:rPr>
              <a:t>generic </a:t>
            </a:r>
            <a:r>
              <a:rPr lang="en-US" sz="2800" dirty="0">
                <a:solidFill>
                  <a:schemeClr val="bg1"/>
                </a:solidFill>
              </a:rPr>
              <a:t>interface </a:t>
            </a:r>
            <a:endParaRPr lang="en-US" sz="2800" dirty="0" smtClean="0">
              <a:solidFill>
                <a:schemeClr val="bg1"/>
              </a:solidFill>
            </a:endParaRPr>
          </a:p>
          <a:p>
            <a:endParaRPr lang="en-US" sz="2800" dirty="0">
              <a:solidFill>
                <a:schemeClr val="bg1"/>
              </a:solidFill>
            </a:endParaRPr>
          </a:p>
          <a:p>
            <a:r>
              <a:rPr lang="en-US" sz="2800" dirty="0" smtClean="0">
                <a:solidFill>
                  <a:schemeClr val="bg1"/>
                </a:solidFill>
              </a:rPr>
              <a:t>exposed </a:t>
            </a:r>
            <a:r>
              <a:rPr lang="en-US" sz="2800" dirty="0">
                <a:solidFill>
                  <a:schemeClr val="bg1"/>
                </a:solidFill>
              </a:rPr>
              <a:t>by a logical file system of any type.</a:t>
            </a:r>
            <a:endParaRPr lang="de-DE" sz="2800" dirty="0">
              <a:solidFill>
                <a:schemeClr val="bg1"/>
              </a:solidFill>
            </a:endParaRPr>
          </a:p>
          <a:p>
            <a:endParaRPr lang="de-DE" dirty="0"/>
          </a:p>
        </p:txBody>
      </p:sp>
      <p:sp>
        <p:nvSpPr>
          <p:cNvPr id="8" name="TextBox 7"/>
          <p:cNvSpPr txBox="1"/>
          <p:nvPr/>
        </p:nvSpPr>
        <p:spPr>
          <a:xfrm>
            <a:off x="539552" y="4293096"/>
            <a:ext cx="8097088" cy="1661993"/>
          </a:xfrm>
          <a:prstGeom prst="rect">
            <a:avLst/>
          </a:prstGeom>
          <a:solidFill>
            <a:srgbClr val="006600"/>
          </a:solidFill>
        </p:spPr>
        <p:txBody>
          <a:bodyPr wrap="none" rtlCol="0">
            <a:spAutoFit/>
          </a:bodyPr>
          <a:lstStyle/>
          <a:p>
            <a:r>
              <a:rPr lang="en-US" sz="2800" i="1" dirty="0" smtClean="0">
                <a:solidFill>
                  <a:schemeClr val="bg1"/>
                </a:solidFill>
              </a:rPr>
              <a:t>URI </a:t>
            </a:r>
            <a:r>
              <a:rPr lang="en-US" sz="2800" i="1" dirty="0" err="1" smtClean="0">
                <a:solidFill>
                  <a:schemeClr val="bg1"/>
                </a:solidFill>
              </a:rPr>
              <a:t>dispatchal</a:t>
            </a:r>
            <a:r>
              <a:rPr lang="en-US" sz="2800" dirty="0" smtClean="0">
                <a:solidFill>
                  <a:schemeClr val="bg1"/>
                </a:solidFill>
              </a:rPr>
              <a:t> binds the generic interface to</a:t>
            </a:r>
          </a:p>
          <a:p>
            <a:endParaRPr lang="en-US" sz="2800" dirty="0" smtClean="0">
              <a:solidFill>
                <a:schemeClr val="bg1"/>
              </a:solidFill>
            </a:endParaRPr>
          </a:p>
          <a:p>
            <a:r>
              <a:rPr lang="en-US" sz="2800" dirty="0" smtClean="0">
                <a:solidFill>
                  <a:schemeClr val="bg1"/>
                </a:solidFill>
              </a:rPr>
              <a:t>a specific implementation.</a:t>
            </a:r>
          </a:p>
          <a:p>
            <a:endParaRPr lang="de-DE" dirty="0"/>
          </a:p>
        </p:txBody>
      </p:sp>
    </p:spTree>
    <p:extLst>
      <p:ext uri="{BB962C8B-B14F-4D97-AF65-F5344CB8AC3E}">
        <p14:creationId xmlns:p14="http://schemas.microsoft.com/office/powerpoint/2010/main" val="425014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dispatchal</a:t>
            </a:r>
            <a:endParaRPr lang="de-DE" dirty="0">
              <a:solidFill>
                <a:srgbClr val="006600"/>
              </a:solidFill>
            </a:endParaRPr>
          </a:p>
        </p:txBody>
      </p:sp>
      <p:sp>
        <p:nvSpPr>
          <p:cNvPr id="3" name="Content Placeholder 2"/>
          <p:cNvSpPr>
            <a:spLocks noGrp="1"/>
          </p:cNvSpPr>
          <p:nvPr>
            <p:ph idx="1"/>
          </p:nvPr>
        </p:nvSpPr>
        <p:spPr/>
        <p:txBody>
          <a:bodyPr/>
          <a:lstStyle/>
          <a:p>
            <a:pPr lvl="7"/>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971600" y="2636912"/>
            <a:ext cx="2868093" cy="2246769"/>
          </a:xfrm>
          <a:prstGeom prst="rect">
            <a:avLst/>
          </a:prstGeom>
          <a:noFill/>
        </p:spPr>
        <p:txBody>
          <a:bodyPr wrap="none" rtlCol="0">
            <a:spAutoFit/>
          </a:bodyPr>
          <a:lstStyle/>
          <a:p>
            <a:r>
              <a:rPr lang="de-DE" sz="2800" dirty="0" smtClean="0"/>
              <a:t>                           </a:t>
            </a:r>
          </a:p>
          <a:p>
            <a:endParaRPr lang="de-DE" sz="2800" dirty="0"/>
          </a:p>
          <a:p>
            <a:endParaRPr lang="de-DE" sz="2800" dirty="0" smtClean="0"/>
          </a:p>
          <a:p>
            <a:endParaRPr lang="de-DE" sz="2800" dirty="0"/>
          </a:p>
          <a:p>
            <a:r>
              <a:rPr lang="de-DE" sz="2800" dirty="0" smtClean="0"/>
              <a:t>         </a:t>
            </a:r>
            <a:endParaRPr lang="de-DE" sz="2800" dirty="0"/>
          </a:p>
        </p:txBody>
      </p:sp>
      <p:sp>
        <p:nvSpPr>
          <p:cNvPr id="12" name="Right Brace 11"/>
          <p:cNvSpPr/>
          <p:nvPr/>
        </p:nvSpPr>
        <p:spPr bwMode="auto">
          <a:xfrm rot="16200000">
            <a:off x="4496058" y="2494511"/>
            <a:ext cx="318900" cy="5544196"/>
          </a:xfrm>
          <a:prstGeom prst="rightBrace">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ight Arrow 9"/>
          <p:cNvSpPr/>
          <p:nvPr/>
        </p:nvSpPr>
        <p:spPr bwMode="auto">
          <a:xfrm>
            <a:off x="2339752" y="2766744"/>
            <a:ext cx="978408" cy="242565"/>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  </a:t>
            </a:r>
          </a:p>
        </p:txBody>
      </p:sp>
      <p:sp>
        <p:nvSpPr>
          <p:cNvPr id="14" name="Right Arrow 13"/>
          <p:cNvSpPr/>
          <p:nvPr/>
        </p:nvSpPr>
        <p:spPr bwMode="auto">
          <a:xfrm rot="5400000">
            <a:off x="4156785" y="3682609"/>
            <a:ext cx="978408" cy="242565"/>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  </a:t>
            </a:r>
          </a:p>
        </p:txBody>
      </p:sp>
      <p:sp>
        <p:nvSpPr>
          <p:cNvPr id="15" name="Rounded Rectangle 14"/>
          <p:cNvSpPr/>
          <p:nvPr/>
        </p:nvSpPr>
        <p:spPr bwMode="auto">
          <a:xfrm>
            <a:off x="3635896" y="4509120"/>
            <a:ext cx="2016224"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Arial" panose="020B0604020202020204" pitchFamily="34" charset="0"/>
              </a:rPr>
              <a:t>URI processor	rr</a:t>
            </a:r>
          </a:p>
        </p:txBody>
      </p:sp>
      <p:sp>
        <p:nvSpPr>
          <p:cNvPr id="16" name="Rounded Rectangle 15"/>
          <p:cNvSpPr/>
          <p:nvPr/>
        </p:nvSpPr>
        <p:spPr bwMode="auto">
          <a:xfrm>
            <a:off x="971600" y="2671849"/>
            <a:ext cx="1008112" cy="432048"/>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000" b="1" i="0" u="none" strike="noStrike" cap="none" normalizeH="0" baseline="0" dirty="0" smtClean="0">
                <a:ln>
                  <a:noFill/>
                </a:ln>
                <a:solidFill>
                  <a:schemeClr val="bg1"/>
                </a:solidFill>
                <a:effectLst/>
                <a:latin typeface="Arial" panose="020B0604020202020204" pitchFamily="34" charset="0"/>
              </a:rPr>
              <a:t>URI </a:t>
            </a:r>
          </a:p>
        </p:txBody>
      </p:sp>
      <p:sp>
        <p:nvSpPr>
          <p:cNvPr id="17" name="TextBox 16"/>
          <p:cNvSpPr txBox="1"/>
          <p:nvPr/>
        </p:nvSpPr>
        <p:spPr>
          <a:xfrm>
            <a:off x="1788407" y="1988840"/>
            <a:ext cx="2135521" cy="400110"/>
          </a:xfrm>
          <a:prstGeom prst="rect">
            <a:avLst/>
          </a:prstGeom>
          <a:solidFill>
            <a:schemeClr val="accent1">
              <a:lumMod val="20000"/>
              <a:lumOff val="80000"/>
            </a:schemeClr>
          </a:solidFill>
          <a:ln w="15875">
            <a:solidFill>
              <a:srgbClr val="006600"/>
            </a:solidFill>
          </a:ln>
        </p:spPr>
        <p:txBody>
          <a:bodyPr wrap="none" rtlCol="0">
            <a:spAutoFit/>
          </a:bodyPr>
          <a:lstStyle/>
          <a:p>
            <a:r>
              <a:rPr lang="de-DE" sz="2000" i="1" dirty="0" smtClean="0"/>
              <a:t>dispatchal rules</a:t>
            </a:r>
            <a:endParaRPr lang="de-DE" sz="2000" i="1" dirty="0"/>
          </a:p>
        </p:txBody>
      </p:sp>
      <p:cxnSp>
        <p:nvCxnSpPr>
          <p:cNvPr id="19" name="Straight Arrow Connector 18"/>
          <p:cNvCxnSpPr/>
          <p:nvPr/>
        </p:nvCxnSpPr>
        <p:spPr bwMode="auto">
          <a:xfrm>
            <a:off x="2833585" y="2388950"/>
            <a:ext cx="0" cy="37779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3563888" y="2617748"/>
            <a:ext cx="2180405" cy="523220"/>
          </a:xfrm>
          <a:prstGeom prst="rect">
            <a:avLst/>
          </a:prstGeom>
          <a:noFill/>
        </p:spPr>
        <p:txBody>
          <a:bodyPr wrap="none" rtlCol="0">
            <a:spAutoFit/>
          </a:bodyPr>
          <a:lstStyle/>
          <a:p>
            <a:r>
              <a:rPr lang="de-DE" sz="2800" dirty="0" smtClean="0"/>
              <a:t>URI domain</a:t>
            </a:r>
            <a:endParaRPr lang="de-DE" sz="2800" dirty="0"/>
          </a:p>
        </p:txBody>
      </p:sp>
      <p:sp>
        <p:nvSpPr>
          <p:cNvPr id="22" name="TextBox 21"/>
          <p:cNvSpPr txBox="1"/>
          <p:nvPr/>
        </p:nvSpPr>
        <p:spPr>
          <a:xfrm>
            <a:off x="1907704" y="5354052"/>
            <a:ext cx="5737468" cy="523220"/>
          </a:xfrm>
          <a:prstGeom prst="rect">
            <a:avLst/>
          </a:prstGeom>
          <a:noFill/>
        </p:spPr>
        <p:txBody>
          <a:bodyPr wrap="none" rtlCol="0">
            <a:spAutoFit/>
          </a:bodyPr>
          <a:lstStyle/>
          <a:p>
            <a:r>
              <a:rPr lang="de-DE" sz="2800" dirty="0" smtClean="0"/>
              <a:t>implementation(URI operations)</a:t>
            </a:r>
            <a:endParaRPr lang="de-DE" sz="2800" dirty="0"/>
          </a:p>
        </p:txBody>
      </p:sp>
    </p:spTree>
    <p:extLst>
      <p:ext uri="{BB962C8B-B14F-4D97-AF65-F5344CB8AC3E}">
        <p14:creationId xmlns:p14="http://schemas.microsoft.com/office/powerpoint/2010/main" val="69838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4" grpId="0" animBg="1"/>
      <p:bldP spid="15" grpId="0" animBg="1"/>
      <p:bldP spid="17"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URI dispatchal rules</a:t>
            </a:r>
            <a:endParaRPr lang="de-DE" dirty="0">
              <a:solidFill>
                <a:srgbClr val="006600"/>
              </a:solidFill>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80545491"/>
              </p:ext>
            </p:extLst>
          </p:nvPr>
        </p:nvGraphicFramePr>
        <p:xfrm>
          <a:off x="457200" y="1719263"/>
          <a:ext cx="8229600" cy="3708400"/>
        </p:xfrm>
        <a:graphic>
          <a:graphicData uri="http://schemas.openxmlformats.org/drawingml/2006/table">
            <a:tbl>
              <a:tblPr firstRow="1" bandRow="1">
                <a:tableStyleId>{5C22544A-7EE6-4342-B048-85BDC9FD1C3A}</a:tableStyleId>
              </a:tblPr>
              <a:tblGrid>
                <a:gridCol w="4546848"/>
                <a:gridCol w="3682752"/>
              </a:tblGrid>
              <a:tr h="370840">
                <a:tc>
                  <a:txBody>
                    <a:bodyPr/>
                    <a:lstStyle/>
                    <a:p>
                      <a:r>
                        <a:rPr lang="de-DE" dirty="0" smtClean="0"/>
                        <a:t>URI matches ...</a:t>
                      </a:r>
                      <a:endParaRPr lang="de-DE" dirty="0"/>
                    </a:p>
                  </a:txBody>
                  <a:tcPr/>
                </a:tc>
                <a:tc>
                  <a:txBody>
                    <a:bodyPr/>
                    <a:lstStyle/>
                    <a:p>
                      <a:r>
                        <a:rPr lang="de-DE" dirty="0" smtClean="0"/>
                        <a:t>URI domain</a:t>
                      </a:r>
                      <a:endParaRPr lang="de-DE" dirty="0"/>
                    </a:p>
                  </a:txBody>
                  <a:tcPr/>
                </a:tc>
              </a:tr>
              <a:tr h="370840">
                <a:tc>
                  <a:txBody>
                    <a:bodyPr/>
                    <a:lstStyle/>
                    <a:p>
                      <a:r>
                        <a:rPr lang="de-DE" dirty="0" smtClean="0"/>
                        <a:t>.../#archive#/...</a:t>
                      </a:r>
                      <a:endParaRPr lang="de-DE" dirty="0"/>
                    </a:p>
                  </a:txBody>
                  <a:tcPr/>
                </a:tc>
                <a:tc>
                  <a:txBody>
                    <a:bodyPr/>
                    <a:lstStyle/>
                    <a:p>
                      <a:r>
                        <a:rPr lang="de-DE" dirty="0" smtClean="0"/>
                        <a:t>ARCHIVE</a:t>
                      </a:r>
                      <a:endParaRPr lang="de-DE" dirty="0"/>
                    </a:p>
                  </a:txBody>
                  <a:tcPr/>
                </a:tc>
              </a:tr>
              <a:tr h="370840">
                <a:tc>
                  <a:txBody>
                    <a:bodyPr/>
                    <a:lstStyle/>
                    <a:p>
                      <a:r>
                        <a:rPr lang="de-DE" dirty="0" smtClean="0"/>
                        <a:t>(one of a set of configured URI prefixes)</a:t>
                      </a:r>
                      <a:endParaRPr lang="de-DE" dirty="0"/>
                    </a:p>
                  </a:txBody>
                  <a:tcPr/>
                </a:tc>
                <a:tc>
                  <a:txBody>
                    <a:bodyPr/>
                    <a:lstStyle/>
                    <a:p>
                      <a:r>
                        <a:rPr lang="de-DE" dirty="0" smtClean="0"/>
                        <a:t>UGRAPH</a:t>
                      </a:r>
                      <a:endParaRPr lang="de-DE" dirty="0"/>
                    </a:p>
                  </a:txBody>
                  <a:tcPr/>
                </a:tc>
              </a:tr>
              <a:tr h="370840">
                <a:tc>
                  <a:txBody>
                    <a:bodyPr/>
                    <a:lstStyle/>
                    <a:p>
                      <a:r>
                        <a:rPr lang="de-DE" dirty="0" smtClean="0"/>
                        <a:t>(one of a set of configured URI prefixes)</a:t>
                      </a:r>
                      <a:endParaRPr lang="de-DE" dirty="0"/>
                    </a:p>
                  </a:txBody>
                  <a:tcPr/>
                </a:tc>
                <a:tc>
                  <a:txBody>
                    <a:bodyPr/>
                    <a:lstStyle/>
                    <a:p>
                      <a:r>
                        <a:rPr lang="de-DE" dirty="0" smtClean="0"/>
                        <a:t>UTREE</a:t>
                      </a:r>
                      <a:endParaRPr lang="de-DE" dirty="0"/>
                    </a:p>
                  </a:txBody>
                  <a:tcPr/>
                </a:tc>
              </a:tr>
              <a:tr h="370840">
                <a:tc>
                  <a:txBody>
                    <a:bodyPr/>
                    <a:lstStyle/>
                    <a:p>
                      <a:r>
                        <a:rPr lang="de-DE" dirty="0" smtClean="0"/>
                        <a:t>basex://...</a:t>
                      </a:r>
                      <a:endParaRPr lang="de-DE" dirty="0"/>
                    </a:p>
                  </a:txBody>
                  <a:tcPr/>
                </a:tc>
                <a:tc>
                  <a:txBody>
                    <a:bodyPr/>
                    <a:lstStyle/>
                    <a:p>
                      <a:r>
                        <a:rPr lang="de-DE" dirty="0" smtClean="0"/>
                        <a:t>BASEX</a:t>
                      </a:r>
                      <a:endParaRPr lang="de-DE" dirty="0"/>
                    </a:p>
                  </a:txBody>
                  <a:tcPr/>
                </a:tc>
              </a:tr>
              <a:tr h="370840">
                <a:tc>
                  <a:txBody>
                    <a:bodyPr/>
                    <a:lstStyle/>
                    <a:p>
                      <a:r>
                        <a:rPr lang="de-DE" dirty="0" smtClean="0"/>
                        <a:t>svn-...</a:t>
                      </a:r>
                      <a:endParaRPr lang="de-DE" dirty="0"/>
                    </a:p>
                  </a:txBody>
                  <a:tcPr/>
                </a:tc>
                <a:tc>
                  <a:txBody>
                    <a:bodyPr/>
                    <a:lstStyle/>
                    <a:p>
                      <a:r>
                        <a:rPr lang="de-DE" dirty="0" smtClean="0"/>
                        <a:t>SVN</a:t>
                      </a:r>
                      <a:endParaRPr lang="de-DE" dirty="0"/>
                    </a:p>
                  </a:txBody>
                  <a:tcPr/>
                </a:tc>
              </a:tr>
              <a:tr h="370840">
                <a:tc>
                  <a:txBody>
                    <a:bodyPr/>
                    <a:lstStyle/>
                    <a:p>
                      <a:r>
                        <a:rPr lang="de-DE" dirty="0" smtClean="0"/>
                        <a:t>https://github.com/...</a:t>
                      </a:r>
                      <a:endParaRPr lang="de-DE" dirty="0"/>
                    </a:p>
                  </a:txBody>
                  <a:tcPr/>
                </a:tc>
                <a:tc>
                  <a:txBody>
                    <a:bodyPr/>
                    <a:lstStyle/>
                    <a:p>
                      <a:r>
                        <a:rPr lang="de-DE" dirty="0" smtClean="0"/>
                        <a:t>GITHUB</a:t>
                      </a:r>
                      <a:endParaRPr lang="de-DE" dirty="0"/>
                    </a:p>
                  </a:txBody>
                  <a:tcPr/>
                </a:tc>
              </a:tr>
              <a:tr h="370840">
                <a:tc>
                  <a:txBody>
                    <a:bodyPr/>
                    <a:lstStyle/>
                    <a:p>
                      <a:r>
                        <a:rPr lang="de-DE" dirty="0" smtClean="0"/>
                        <a:t>file://...</a:t>
                      </a:r>
                      <a:endParaRPr lang="de-DE" dirty="0"/>
                    </a:p>
                  </a:txBody>
                  <a:tcPr/>
                </a:tc>
                <a:tc>
                  <a:txBody>
                    <a:bodyPr/>
                    <a:lstStyle/>
                    <a:p>
                      <a:r>
                        <a:rPr lang="de-DE" dirty="0" smtClean="0"/>
                        <a:t>FILE</a:t>
                      </a:r>
                      <a:endParaRPr lang="de-DE" dirty="0"/>
                    </a:p>
                  </a:txBody>
                  <a:tcPr/>
                </a:tc>
              </a:tr>
              <a:tr h="370840">
                <a:tc>
                  <a:txBody>
                    <a:bodyPr/>
                    <a:lstStyle/>
                    <a:p>
                      <a:r>
                        <a:rPr lang="de-DE" dirty="0" smtClean="0"/>
                        <a:t>/...</a:t>
                      </a:r>
                      <a:endParaRPr lang="de-DE" dirty="0"/>
                    </a:p>
                  </a:txBody>
                  <a:tcPr/>
                </a:tc>
                <a:tc>
                  <a:txBody>
                    <a:bodyPr/>
                    <a:lstStyle/>
                    <a:p>
                      <a:r>
                        <a:rPr lang="de-DE" dirty="0" smtClean="0"/>
                        <a:t>FILE</a:t>
                      </a:r>
                      <a:endParaRPr lang="de-DE" dirty="0"/>
                    </a:p>
                  </a:txBody>
                  <a:tcPr/>
                </a:tc>
              </a:tr>
              <a:tr h="370840">
                <a:tc>
                  <a:txBody>
                    <a:bodyPr/>
                    <a:lstStyle/>
                    <a:p>
                      <a:r>
                        <a:rPr lang="de-DE" dirty="0" smtClean="0"/>
                        <a:t>*</a:t>
                      </a:r>
                      <a:endParaRPr lang="de-DE" dirty="0"/>
                    </a:p>
                  </a:txBody>
                  <a:tcPr/>
                </a:tc>
                <a:tc>
                  <a:txBody>
                    <a:bodyPr/>
                    <a:lstStyle/>
                    <a:p>
                      <a:r>
                        <a:rPr lang="de-DE" dirty="0" smtClean="0"/>
                        <a:t>NONE</a:t>
                      </a:r>
                      <a:endParaRPr lang="de-DE" dirty="0"/>
                    </a:p>
                  </a:txBody>
                  <a:tcPr/>
                </a:tc>
              </a:tr>
            </a:tbl>
          </a:graphicData>
        </a:graphic>
      </p:graphicFrame>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2635526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Examples: navigation of </a:t>
            </a:r>
            <a:br>
              <a:rPr lang="de-DE" dirty="0" smtClean="0">
                <a:solidFill>
                  <a:srgbClr val="006600"/>
                </a:solidFill>
              </a:rPr>
            </a:br>
            <a:r>
              <a:rPr lang="de-DE" dirty="0">
                <a:solidFill>
                  <a:srgbClr val="006600"/>
                </a:solidFill>
              </a:rPr>
              <a:t> </a:t>
            </a:r>
            <a:r>
              <a:rPr lang="de-DE" dirty="0" smtClean="0">
                <a:solidFill>
                  <a:srgbClr val="006600"/>
                </a:solidFill>
              </a:rPr>
              <a:t>                  virtual file systems</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
        <p:nvSpPr>
          <p:cNvPr id="7" name="TextBox 6"/>
          <p:cNvSpPr txBox="1"/>
          <p:nvPr/>
        </p:nvSpPr>
        <p:spPr>
          <a:xfrm>
            <a:off x="251520" y="1700808"/>
            <a:ext cx="7374135" cy="3046988"/>
          </a:xfrm>
          <a:prstGeom prst="rect">
            <a:avLst/>
          </a:prstGeom>
          <a:noFill/>
        </p:spPr>
        <p:txBody>
          <a:bodyPr wrap="none" rtlCol="0">
            <a:spAutoFit/>
          </a:bodyPr>
          <a:lstStyle/>
          <a:p>
            <a:r>
              <a:rPr lang="fr-FR" sz="2400" dirty="0" smtClean="0">
                <a:latin typeface="Courier New" panose="02070309020205020404" pitchFamily="49" charset="0"/>
                <a:cs typeface="Courier New" panose="02070309020205020404" pitchFamily="49" charset="0"/>
              </a:rPr>
              <a:t>/</a:t>
            </a:r>
            <a:r>
              <a:rPr lang="fr-FR" sz="2400" dirty="0" err="1" smtClean="0">
                <a:latin typeface="Courier New" panose="02070309020205020404" pitchFamily="49" charset="0"/>
                <a:cs typeface="Courier New" panose="02070309020205020404" pitchFamily="49" charset="0"/>
              </a:rPr>
              <a:t>downloads</a:t>
            </a:r>
            <a:r>
              <a:rPr lang="fr-FR" sz="2400" dirty="0" smtClean="0">
                <a:latin typeface="Courier New" panose="02070309020205020404" pitchFamily="49" charset="0"/>
                <a:cs typeface="Courier New" panose="02070309020205020404" pitchFamily="49" charset="0"/>
              </a:rPr>
              <a:t>/userguide.zip/</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fr-FR" sz="2400" dirty="0">
                <a:solidFill>
                  <a:schemeClr val="tx2">
                    <a:lumMod val="60000"/>
                    <a:lumOff val="40000"/>
                  </a:schemeClr>
                </a:solidFill>
                <a:latin typeface="Courier New" panose="02070309020205020404" pitchFamily="49" charset="0"/>
                <a:cs typeface="Courier New" panose="02070309020205020404" pitchFamily="49" charset="0"/>
              </a:rPr>
              <a:t>archive</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p>
          <a:p>
            <a:r>
              <a:rPr lang="fr-FR" sz="2400" dirty="0" smtClean="0">
                <a:latin typeface="Courier New" panose="02070309020205020404" pitchFamily="49" charset="0"/>
                <a:cs typeface="Courier New" panose="02070309020205020404" pitchFamily="49" charset="0"/>
              </a:rPr>
              <a:t>//*.jar/</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fr-FR" sz="2400" dirty="0">
                <a:solidFill>
                  <a:schemeClr val="tx2">
                    <a:lumMod val="60000"/>
                    <a:lumOff val="40000"/>
                  </a:schemeClr>
                </a:solidFill>
                <a:latin typeface="Courier New" panose="02070309020205020404" pitchFamily="49" charset="0"/>
                <a:cs typeface="Courier New" panose="02070309020205020404" pitchFamily="49" charset="0"/>
              </a:rPr>
              <a:t>archive</a:t>
            </a:r>
            <a:r>
              <a:rPr lang="fr-FR" sz="2400" dirty="0" smtClean="0">
                <a:solidFill>
                  <a:schemeClr val="tx2">
                    <a:lumMod val="60000"/>
                    <a:lumOff val="40000"/>
                  </a:schemeClr>
                </a:solidFill>
                <a:latin typeface="Courier New" panose="02070309020205020404" pitchFamily="49" charset="0"/>
                <a:cs typeface="Courier New" panose="02070309020205020404" pitchFamily="49" charset="0"/>
              </a:rPr>
              <a:t>#</a:t>
            </a:r>
          </a:p>
          <a:p>
            <a:r>
              <a:rPr lang="fr-FR" sz="2400" dirty="0" smtClean="0">
                <a:latin typeface="Courier New" panose="02070309020205020404" pitchFamily="49" charset="0"/>
                <a:cs typeface="Courier New" panose="02070309020205020404" pitchFamily="49" charset="0"/>
              </a:rPr>
              <a:t>//*.</a:t>
            </a:r>
            <a:r>
              <a:rPr lang="fr-FR" sz="2400" dirty="0" err="1" smtClean="0">
                <a:latin typeface="Courier New" panose="02070309020205020404" pitchFamily="49" charset="0"/>
                <a:cs typeface="Courier New" panose="02070309020205020404" pitchFamily="49" charset="0"/>
              </a:rPr>
              <a:t>xsl</a:t>
            </a:r>
            <a:endParaRPr lang="fr-FR" sz="2400" dirty="0" smtClean="0">
              <a:latin typeface="Courier New" panose="02070309020205020404" pitchFamily="49" charset="0"/>
              <a:cs typeface="Courier New" panose="02070309020205020404" pitchFamily="49" charset="0"/>
            </a:endParaRPr>
          </a:p>
          <a:p>
            <a:r>
              <a:rPr lang="fr-FR" sz="2400" dirty="0" smtClean="0">
                <a:latin typeface="Courier New" panose="02070309020205020404" pitchFamily="49" charset="0"/>
                <a:cs typeface="Courier New" panose="02070309020205020404" pitchFamily="49" charset="0"/>
              </a:rPr>
              <a:t>\\@</a:t>
            </a:r>
            <a:r>
              <a:rPr lang="fr-FR" sz="2400" dirty="0">
                <a:latin typeface="Courier New" panose="02070309020205020404" pitchFamily="49" charset="0"/>
                <a:cs typeface="Courier New" panose="02070309020205020404" pitchFamily="49" charset="0"/>
              </a:rPr>
              <a:t>match =&gt; distinct-values() =&gt; sort</a:t>
            </a:r>
            <a:r>
              <a:rPr lang="fr-FR" sz="2400" dirty="0" smtClean="0">
                <a:latin typeface="Courier New" panose="02070309020205020404" pitchFamily="49" charset="0"/>
                <a:cs typeface="Courier New" panose="02070309020205020404" pitchFamily="49" charset="0"/>
              </a:rPr>
              <a:t>()</a:t>
            </a:r>
          </a:p>
          <a:p>
            <a:endParaRPr lang="fr-FR" sz="2400" dirty="0">
              <a:latin typeface="Courier New" panose="02070309020205020404" pitchFamily="49" charset="0"/>
              <a:cs typeface="Courier New" panose="02070309020205020404" pitchFamily="49" charset="0"/>
            </a:endParaRPr>
          </a:p>
          <a:p>
            <a:endParaRPr lang="fr-FR" sz="2400" dirty="0" smtClean="0">
              <a:latin typeface="Courier New" panose="02070309020205020404" pitchFamily="49" charset="0"/>
              <a:cs typeface="Courier New" panose="02070309020205020404" pitchFamily="49" charset="0"/>
            </a:endParaRPr>
          </a:p>
          <a:p>
            <a:endParaRPr lang="fr-FR" sz="2400" dirty="0">
              <a:latin typeface="Courier New" panose="02070309020205020404" pitchFamily="49" charset="0"/>
              <a:cs typeface="Courier New" panose="02070309020205020404" pitchFamily="49" charset="0"/>
            </a:endParaRPr>
          </a:p>
          <a:p>
            <a:endParaRPr lang="fr-FR" sz="2400" dirty="0" smtClean="0">
              <a:latin typeface="Courier New" panose="02070309020205020404" pitchFamily="49" charset="0"/>
              <a:cs typeface="Courier New" panose="02070309020205020404" pitchFamily="49" charset="0"/>
            </a:endParaRPr>
          </a:p>
        </p:txBody>
      </p:sp>
      <p:sp>
        <p:nvSpPr>
          <p:cNvPr id="8" name="TextBox 7"/>
          <p:cNvSpPr txBox="1"/>
          <p:nvPr/>
        </p:nvSpPr>
        <p:spPr>
          <a:xfrm>
            <a:off x="2483768" y="3218200"/>
            <a:ext cx="4647426" cy="1938992"/>
          </a:xfrm>
          <a:prstGeom prst="rect">
            <a:avLst/>
          </a:prstGeom>
          <a:solidFill>
            <a:schemeClr val="bg1">
              <a:lumMod val="50000"/>
            </a:schemeClr>
          </a:solidFill>
        </p:spPr>
        <p:txBody>
          <a:bodyPr wrap="none" rtlCol="0">
            <a:spAutoFit/>
          </a:bodyPr>
          <a:lstStyle/>
          <a:p>
            <a:r>
              <a:rPr lang="en-US" sz="2000" dirty="0">
                <a:solidFill>
                  <a:schemeClr val="bg1"/>
                </a:solidFill>
                <a:latin typeface="Courier New" panose="02070309020205020404" pitchFamily="49" charset="0"/>
                <a:cs typeface="Courier New" panose="02070309020205020404" pitchFamily="49" charset="0"/>
              </a:rPr>
              <a:t>*:</a:t>
            </a:r>
            <a:r>
              <a:rPr lang="en-US" sz="2000" dirty="0" err="1">
                <a:solidFill>
                  <a:schemeClr val="bg1"/>
                </a:solidFill>
                <a:latin typeface="Courier New" panose="02070309020205020404" pitchFamily="49" charset="0"/>
                <a:cs typeface="Courier New" panose="02070309020205020404" pitchFamily="49" charset="0"/>
              </a:rPr>
              <a:t>emph</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*:title</a:t>
            </a:r>
          </a:p>
          <a:p>
            <a:r>
              <a:rPr lang="en-US" sz="2000" dirty="0">
                <a:solidFill>
                  <a:schemeClr val="bg1"/>
                </a:solidFill>
                <a:latin typeface="Courier New" panose="02070309020205020404" pitchFamily="49" charset="0"/>
                <a:cs typeface="Courier New" panose="02070309020205020404" pitchFamily="49" charset="0"/>
              </a:rPr>
              <a:t>*|text()|@*</a:t>
            </a:r>
          </a:p>
          <a:p>
            <a:r>
              <a:rPr lang="en-US" sz="2000" dirty="0" err="1">
                <a:solidFill>
                  <a:schemeClr val="bg1"/>
                </a:solidFill>
                <a:latin typeface="Courier New" panose="02070309020205020404" pitchFamily="49" charset="0"/>
                <a:cs typeface="Courier New" panose="02070309020205020404" pitchFamily="49" charset="0"/>
              </a:rPr>
              <a:t>sch:pattern</a:t>
            </a:r>
            <a:r>
              <a:rPr lang="en-US" sz="2000" dirty="0">
                <a:solidFill>
                  <a:schemeClr val="bg1"/>
                </a:solidFill>
                <a:latin typeface="Courier New" panose="02070309020205020404" pitchFamily="49" charset="0"/>
                <a:cs typeface="Courier New" panose="02070309020205020404" pitchFamily="49" charset="0"/>
              </a:rPr>
              <a:t>[@abstract='true']</a:t>
            </a:r>
          </a:p>
          <a:p>
            <a:r>
              <a:rPr lang="en-US" sz="2000" dirty="0" err="1">
                <a:solidFill>
                  <a:schemeClr val="bg1"/>
                </a:solidFill>
                <a:latin typeface="Courier New" panose="02070309020205020404" pitchFamily="49" charset="0"/>
                <a:cs typeface="Courier New" panose="02070309020205020404" pitchFamily="49" charset="0"/>
              </a:rPr>
              <a:t>sch:schema</a:t>
            </a:r>
            <a:endParaRPr lang="en-US" sz="2000" dirty="0">
              <a:solidFill>
                <a:schemeClr val="bg1"/>
              </a:solidFill>
              <a:latin typeface="Courier New" panose="02070309020205020404" pitchFamily="49" charset="0"/>
              <a:cs typeface="Courier New" panose="02070309020205020404" pitchFamily="49" charset="0"/>
            </a:endParaRPr>
          </a:p>
          <a:p>
            <a:r>
              <a:rPr lang="en-US" sz="2000" dirty="0">
                <a:solidFill>
                  <a:schemeClr val="bg1"/>
                </a:solidFill>
                <a:latin typeface="Courier New" panose="02070309020205020404" pitchFamily="49" charset="0"/>
                <a:cs typeface="Courier New" panose="02070309020205020404" pitchFamily="49" charset="0"/>
              </a:rPr>
              <a:t>text</a:t>
            </a:r>
            <a:r>
              <a:rPr lang="en-US" sz="2000" dirty="0" smtClean="0">
                <a:solidFill>
                  <a:schemeClr val="bg1"/>
                </a:solidFill>
                <a:latin typeface="Courier New" panose="02070309020205020404" pitchFamily="49" charset="0"/>
                <a:cs typeface="Courier New" panose="02070309020205020404" pitchFamily="49" charset="0"/>
              </a:rPr>
              <a:t>()</a:t>
            </a:r>
          </a:p>
        </p:txBody>
      </p:sp>
      <p:sp>
        <p:nvSpPr>
          <p:cNvPr id="11" name="TextBox 10"/>
          <p:cNvSpPr txBox="1"/>
          <p:nvPr/>
        </p:nvSpPr>
        <p:spPr>
          <a:xfrm>
            <a:off x="6056292" y="6275314"/>
            <a:ext cx="1107996" cy="369332"/>
          </a:xfrm>
          <a:prstGeom prst="rect">
            <a:avLst/>
          </a:prstGeom>
          <a:solidFill>
            <a:schemeClr val="bg1">
              <a:lumMod val="50000"/>
            </a:schemeClr>
          </a:solidFill>
        </p:spPr>
        <p:txBody>
          <a:bodyPr wrap="none" rtlCol="0">
            <a:spAutoFit/>
          </a:bodyPr>
          <a:lstStyle/>
          <a:p>
            <a:r>
              <a:rPr lang="de-DE" dirty="0">
                <a:solidFill>
                  <a:schemeClr val="bg1"/>
                </a:solidFill>
              </a:rPr>
              <a:t>1.0   (53</a:t>
            </a:r>
            <a:r>
              <a:rPr lang="de-DE" dirty="0" smtClean="0">
                <a:solidFill>
                  <a:schemeClr val="bg1"/>
                </a:solidFill>
              </a:rPr>
              <a:t>)</a:t>
            </a:r>
            <a:endParaRPr lang="de-DE" dirty="0">
              <a:solidFill>
                <a:schemeClr val="bg1"/>
              </a:solidFill>
            </a:endParaRPr>
          </a:p>
        </p:txBody>
      </p:sp>
      <p:sp>
        <p:nvSpPr>
          <p:cNvPr id="4" name="TextBox 3"/>
          <p:cNvSpPr txBox="1"/>
          <p:nvPr/>
        </p:nvSpPr>
        <p:spPr>
          <a:xfrm>
            <a:off x="251520" y="5517232"/>
            <a:ext cx="7927170" cy="1477328"/>
          </a:xfrm>
          <a:prstGeom prst="rect">
            <a:avLst/>
          </a:prstGeom>
          <a:noFill/>
        </p:spPr>
        <p:txBody>
          <a:bodyPr wrap="none" rtlCol="0">
            <a:spAutoFit/>
          </a:bodyPr>
          <a:lstStyle/>
          <a:p>
            <a:r>
              <a:rPr lang="en-US" sz="2400" dirty="0" err="1">
                <a:solidFill>
                  <a:schemeClr val="tx2">
                    <a:lumMod val="60000"/>
                    <a:lumOff val="40000"/>
                  </a:schemeClr>
                </a:solidFill>
                <a:latin typeface="Courier New" panose="02070309020205020404" pitchFamily="49" charset="0"/>
                <a:cs typeface="Courier New" panose="02070309020205020404" pitchFamily="49" charset="0"/>
              </a:rPr>
              <a:t>svn</a:t>
            </a:r>
            <a:r>
              <a:rPr lang="en-US" sz="2400" dirty="0">
                <a:solidFill>
                  <a:schemeClr val="tx2">
                    <a:lumMod val="60000"/>
                    <a:lumOff val="40000"/>
                  </a:schemeClr>
                </a:solidFill>
                <a:latin typeface="Courier New" panose="02070309020205020404" pitchFamily="49" charset="0"/>
                <a:cs typeface="Courier New" panose="02070309020205020404" pitchFamily="49" charset="0"/>
              </a:rPr>
              <a:t>-https://</a:t>
            </a:r>
            <a:r>
              <a:rPr lang="en-US" sz="2400" dirty="0">
                <a:latin typeface="Courier New" panose="02070309020205020404" pitchFamily="49" charset="0"/>
                <a:cs typeface="Courier New" panose="02070309020205020404" pitchFamily="49" charset="0"/>
              </a:rPr>
              <a:t>svn.apache.org/repos/</a:t>
            </a:r>
            <a:r>
              <a:rPr lang="en-US" sz="2400" dirty="0" err="1">
                <a:latin typeface="Courier New" panose="02070309020205020404" pitchFamily="49" charset="0"/>
                <a:cs typeface="Courier New" panose="02070309020205020404" pitchFamily="49" charset="0"/>
              </a:rPr>
              <a:t>asf</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xalan</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/java/trunk//*.</a:t>
            </a:r>
            <a:r>
              <a:rPr lang="en-US" sz="2400" dirty="0" err="1">
                <a:latin typeface="Courier New" panose="02070309020205020404" pitchFamily="49" charset="0"/>
                <a:cs typeface="Courier New" panose="02070309020205020404" pitchFamily="49" charset="0"/>
              </a:rPr>
              <a:t>xsl</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\*\@version =&gt; frequencies(10)</a:t>
            </a:r>
            <a:endParaRPr lang="fr-FR" sz="2400" dirty="0">
              <a:latin typeface="Courier New" panose="02070309020205020404" pitchFamily="49" charset="0"/>
              <a:cs typeface="Courier New" panose="02070309020205020404" pitchFamily="49" charset="0"/>
            </a:endParaRPr>
          </a:p>
          <a:p>
            <a:endParaRPr lang="de-DE" dirty="0"/>
          </a:p>
        </p:txBody>
      </p:sp>
    </p:spTree>
    <p:extLst>
      <p:ext uri="{BB962C8B-B14F-4D97-AF65-F5344CB8AC3E}">
        <p14:creationId xmlns:p14="http://schemas.microsoft.com/office/powerpoint/2010/main" val="328071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latin typeface="Lucida Handwriting" panose="03010101010101010101" pitchFamily="66" charset="0"/>
              </a:rPr>
              <a:t>Trees! Trees! Trees!</a:t>
            </a:r>
            <a:endParaRPr lang="de-DE" dirty="0">
              <a:solidFill>
                <a:srgbClr val="006600"/>
              </a:solidFill>
              <a:latin typeface="Lucida Handwriting" panose="03010101010101010101" pitchFamily="66" charset="0"/>
            </a:endParaRPr>
          </a:p>
        </p:txBody>
      </p:sp>
      <p:sp>
        <p:nvSpPr>
          <p:cNvPr id="3" name="Content Placeholder 2"/>
          <p:cNvSpPr>
            <a:spLocks noGrp="1"/>
          </p:cNvSpPr>
          <p:nvPr>
            <p:ph idx="1"/>
          </p:nvPr>
        </p:nvSpPr>
        <p:spPr/>
        <p:txBody>
          <a:bodyPr/>
          <a:lstStyle/>
          <a:p>
            <a:pPr marL="0" indent="0">
              <a:buNone/>
            </a:pPr>
            <a:r>
              <a:rPr lang="de-DE" dirty="0" smtClean="0"/>
              <a:t>Tree-structured information is ubiquitous.</a:t>
            </a:r>
          </a:p>
          <a:p>
            <a:pPr marL="0" indent="0">
              <a:buNone/>
            </a:pPr>
            <a:endParaRPr lang="de-DE" dirty="0" smtClean="0"/>
          </a:p>
          <a:p>
            <a:pPr lvl="1"/>
            <a:r>
              <a:rPr lang="de-DE" dirty="0" smtClean="0">
                <a:solidFill>
                  <a:srgbClr val="006600"/>
                </a:solidFill>
              </a:rPr>
              <a:t>Resource contents</a:t>
            </a:r>
          </a:p>
          <a:p>
            <a:pPr marL="344487" lvl="1" indent="0">
              <a:buNone/>
            </a:pPr>
            <a:r>
              <a:rPr lang="de-DE" dirty="0"/>
              <a:t>	</a:t>
            </a:r>
            <a:r>
              <a:rPr lang="de-DE" dirty="0" smtClean="0"/>
              <a:t>	</a:t>
            </a:r>
            <a:r>
              <a:rPr lang="de-DE" i="1" dirty="0" smtClean="0"/>
              <a:t>(XML, HTML, JSON, CSV, .properties, ...)</a:t>
            </a:r>
          </a:p>
          <a:p>
            <a:pPr lvl="1"/>
            <a:endParaRPr lang="de-DE" dirty="0" smtClean="0"/>
          </a:p>
          <a:p>
            <a:pPr lvl="1"/>
            <a:r>
              <a:rPr lang="de-DE" dirty="0" smtClean="0">
                <a:solidFill>
                  <a:srgbClr val="006600"/>
                </a:solidFill>
              </a:rPr>
              <a:t>Resource systems</a:t>
            </a:r>
            <a:endParaRPr lang="de-DE" dirty="0">
              <a:solidFill>
                <a:srgbClr val="006600"/>
              </a:solidFill>
            </a:endParaRPr>
          </a:p>
          <a:p>
            <a:pPr marL="344487" lvl="1" indent="0">
              <a:buNone/>
            </a:pPr>
            <a:r>
              <a:rPr lang="de-DE" dirty="0"/>
              <a:t>		</a:t>
            </a:r>
            <a:r>
              <a:rPr lang="de-DE" i="1" dirty="0" smtClean="0"/>
              <a:t>(file systems, .jar, .zip, SVN, ...)</a:t>
            </a:r>
            <a:endParaRPr lang="de-DE" i="1" dirty="0"/>
          </a:p>
          <a:p>
            <a:pPr marL="344487" lvl="1" indent="0">
              <a:buNone/>
            </a:pPr>
            <a:endParaRPr lang="de-DE" dirty="0" smtClean="0"/>
          </a:p>
          <a:p>
            <a:pPr marL="344487" lvl="1"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881237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bwMode="auto">
          <a:xfrm>
            <a:off x="6005264" y="4077072"/>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6" name="Rectangle 15"/>
          <p:cNvSpPr/>
          <p:nvPr/>
        </p:nvSpPr>
        <p:spPr bwMode="auto">
          <a:xfrm>
            <a:off x="5926743" y="4149080"/>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ectangle 14"/>
          <p:cNvSpPr/>
          <p:nvPr/>
        </p:nvSpPr>
        <p:spPr bwMode="auto">
          <a:xfrm>
            <a:off x="5848224" y="4221088"/>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ectangle 13"/>
          <p:cNvSpPr/>
          <p:nvPr/>
        </p:nvSpPr>
        <p:spPr bwMode="auto">
          <a:xfrm>
            <a:off x="5769705" y="4293096"/>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ectangle 12"/>
          <p:cNvSpPr/>
          <p:nvPr/>
        </p:nvSpPr>
        <p:spPr bwMode="auto">
          <a:xfrm>
            <a:off x="5691186" y="4365104"/>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p:nvPr/>
        </p:nvSpPr>
        <p:spPr bwMode="auto">
          <a:xfrm>
            <a:off x="5612667" y="4437112"/>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bwMode="auto">
          <a:xfrm>
            <a:off x="5534148" y="4509120"/>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ectangle 9"/>
          <p:cNvSpPr/>
          <p:nvPr/>
        </p:nvSpPr>
        <p:spPr bwMode="auto">
          <a:xfrm>
            <a:off x="5455629" y="4581128"/>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ectangle 8"/>
          <p:cNvSpPr/>
          <p:nvPr/>
        </p:nvSpPr>
        <p:spPr bwMode="auto">
          <a:xfrm>
            <a:off x="5377110" y="4653136"/>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8" name="Rectangle 7"/>
          <p:cNvSpPr/>
          <p:nvPr/>
        </p:nvSpPr>
        <p:spPr bwMode="auto">
          <a:xfrm>
            <a:off x="5298591" y="4725144"/>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rgbClr val="006600"/>
                </a:solidFill>
              </a:rPr>
              <a:t>Literal file systems</a:t>
            </a:r>
            <a:endParaRPr lang="de-DE" dirty="0">
              <a:solidFill>
                <a:srgbClr val="006600"/>
              </a:solidFill>
            </a:endParaRPr>
          </a:p>
        </p:txBody>
      </p:sp>
      <p:sp>
        <p:nvSpPr>
          <p:cNvPr id="3" name="Content Placeholder 2"/>
          <p:cNvSpPr>
            <a:spLocks noGrp="1"/>
          </p:cNvSpPr>
          <p:nvPr>
            <p:ph idx="1"/>
          </p:nvPr>
        </p:nvSpPr>
        <p:spPr>
          <a:xfrm>
            <a:off x="251520" y="1803937"/>
            <a:ext cx="8686800" cy="4411662"/>
          </a:xfrm>
        </p:spPr>
        <p:txBody>
          <a:bodyPr/>
          <a:lstStyle/>
          <a:p>
            <a:r>
              <a:rPr lang="de-DE" dirty="0" smtClean="0"/>
              <a:t>Collection of resources described by a collection of resource descriptors		</a:t>
            </a:r>
          </a:p>
          <a:p>
            <a:pPr lvl="1"/>
            <a:r>
              <a:rPr lang="de-DE" dirty="0" smtClean="0">
                <a:solidFill>
                  <a:srgbClr val="006600"/>
                </a:solidFill>
              </a:rPr>
              <a:t>UTREE</a:t>
            </a:r>
            <a:r>
              <a:rPr lang="de-DE" dirty="0" smtClean="0"/>
              <a:t>		description = XML document</a:t>
            </a:r>
          </a:p>
          <a:p>
            <a:pPr lvl="1"/>
            <a:r>
              <a:rPr lang="de-DE" dirty="0" smtClean="0">
                <a:solidFill>
                  <a:srgbClr val="006600"/>
                </a:solidFill>
              </a:rPr>
              <a:t>UGRAPH</a:t>
            </a:r>
            <a:r>
              <a:rPr lang="de-DE" dirty="0" smtClean="0"/>
              <a:t>	description = RDF graph</a:t>
            </a:r>
          </a:p>
          <a:p>
            <a:pPr lvl="1"/>
            <a:endParaRPr lang="de-DE" dirty="0" smtClean="0"/>
          </a:p>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Rectangle 6"/>
          <p:cNvSpPr/>
          <p:nvPr/>
        </p:nvSpPr>
        <p:spPr bwMode="auto">
          <a:xfrm>
            <a:off x="5220072" y="4797152"/>
            <a:ext cx="914400" cy="914400"/>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8" name="Rectangle 17"/>
          <p:cNvSpPr/>
          <p:nvPr/>
        </p:nvSpPr>
        <p:spPr bwMode="auto">
          <a:xfrm>
            <a:off x="2793504" y="4077072"/>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9" name="Rectangle 18"/>
          <p:cNvSpPr/>
          <p:nvPr/>
        </p:nvSpPr>
        <p:spPr bwMode="auto">
          <a:xfrm>
            <a:off x="2714983" y="4149080"/>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Rectangle 19"/>
          <p:cNvSpPr/>
          <p:nvPr/>
        </p:nvSpPr>
        <p:spPr bwMode="auto">
          <a:xfrm>
            <a:off x="2636464" y="4221088"/>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Rectangle 20"/>
          <p:cNvSpPr/>
          <p:nvPr/>
        </p:nvSpPr>
        <p:spPr bwMode="auto">
          <a:xfrm>
            <a:off x="2557945" y="4293096"/>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Rectangle 21"/>
          <p:cNvSpPr/>
          <p:nvPr/>
        </p:nvSpPr>
        <p:spPr bwMode="auto">
          <a:xfrm>
            <a:off x="2479426" y="4365104"/>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Rectangle 22"/>
          <p:cNvSpPr/>
          <p:nvPr/>
        </p:nvSpPr>
        <p:spPr bwMode="auto">
          <a:xfrm>
            <a:off x="2400907" y="4437112"/>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Rectangle 23"/>
          <p:cNvSpPr/>
          <p:nvPr/>
        </p:nvSpPr>
        <p:spPr bwMode="auto">
          <a:xfrm>
            <a:off x="2322388" y="4509120"/>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ectangle 24"/>
          <p:cNvSpPr/>
          <p:nvPr/>
        </p:nvSpPr>
        <p:spPr bwMode="auto">
          <a:xfrm>
            <a:off x="2243869" y="4581128"/>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p:nvPr/>
        </p:nvSpPr>
        <p:spPr bwMode="auto">
          <a:xfrm>
            <a:off x="2165350" y="4653136"/>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7" name="Rectangle 26"/>
          <p:cNvSpPr/>
          <p:nvPr/>
        </p:nvSpPr>
        <p:spPr bwMode="auto">
          <a:xfrm>
            <a:off x="2086831" y="4725144"/>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8" name="Rectangle 27"/>
          <p:cNvSpPr/>
          <p:nvPr/>
        </p:nvSpPr>
        <p:spPr bwMode="auto">
          <a:xfrm>
            <a:off x="2008312" y="4797152"/>
            <a:ext cx="914400" cy="914400"/>
          </a:xfrm>
          <a:prstGeom prst="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9" name="Rounded Rectangle 28"/>
          <p:cNvSpPr/>
          <p:nvPr/>
        </p:nvSpPr>
        <p:spPr bwMode="auto">
          <a:xfrm>
            <a:off x="7452320" y="4437112"/>
            <a:ext cx="1398151" cy="410344"/>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Resources</a:t>
            </a:r>
          </a:p>
        </p:txBody>
      </p:sp>
      <p:sp>
        <p:nvSpPr>
          <p:cNvPr id="30" name="Rounded Rectangle 29"/>
          <p:cNvSpPr/>
          <p:nvPr/>
        </p:nvSpPr>
        <p:spPr bwMode="auto">
          <a:xfrm>
            <a:off x="323528" y="4293096"/>
            <a:ext cx="1544723" cy="698376"/>
          </a:xfrm>
          <a:prstGeom prst="roundRect">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Resource</a:t>
            </a:r>
          </a:p>
          <a:p>
            <a:pPr marL="0" marR="0" indent="0" algn="ctr" defTabSz="914400" rtl="0" eaLnBrk="1" fontAlgn="base" latinLnBrk="0" hangingPunct="1">
              <a:lnSpc>
                <a:spcPct val="100000"/>
              </a:lnSpc>
              <a:spcBef>
                <a:spcPct val="0"/>
              </a:spcBef>
              <a:spcAft>
                <a:spcPct val="0"/>
              </a:spcAft>
              <a:buClrTx/>
              <a:buSzTx/>
              <a:buFontTx/>
              <a:buNone/>
              <a:tabLst/>
            </a:pPr>
            <a:r>
              <a:rPr lang="de-DE" dirty="0" smtClean="0">
                <a:solidFill>
                  <a:schemeClr val="bg1"/>
                </a:solidFill>
              </a:rPr>
              <a:t>descriptor</a:t>
            </a:r>
            <a:r>
              <a:rPr kumimoji="0" lang="de-DE" sz="1800" b="1" i="0" u="none" strike="noStrike" cap="none" normalizeH="0" baseline="0" dirty="0" smtClean="0">
                <a:ln>
                  <a:noFill/>
                </a:ln>
                <a:solidFill>
                  <a:schemeClr val="bg1"/>
                </a:solidFill>
                <a:effectLst/>
                <a:latin typeface="Arial" panose="020B0604020202020204" pitchFamily="34" charset="0"/>
              </a:rPr>
              <a:t>s</a:t>
            </a:r>
          </a:p>
        </p:txBody>
      </p:sp>
      <p:sp>
        <p:nvSpPr>
          <p:cNvPr id="48" name="Right Arrow 47"/>
          <p:cNvSpPr/>
          <p:nvPr/>
        </p:nvSpPr>
        <p:spPr bwMode="auto">
          <a:xfrm>
            <a:off x="4025640" y="4399968"/>
            <a:ext cx="978408" cy="484632"/>
          </a:xfrm>
          <a:prstGeom prst="right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1334" y="5791067"/>
            <a:ext cx="2992783" cy="997595"/>
          </a:xfrm>
          <a:prstGeom prst="rect">
            <a:avLst/>
          </a:prstGeom>
        </p:spPr>
      </p:pic>
    </p:spTree>
    <p:extLst>
      <p:ext uri="{BB962C8B-B14F-4D97-AF65-F5344CB8AC3E}">
        <p14:creationId xmlns:p14="http://schemas.microsoft.com/office/powerpoint/2010/main" val="242963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bwMode="auto">
          <a:xfrm>
            <a:off x="1115616" y="2768571"/>
            <a:ext cx="2448272" cy="1008112"/>
          </a:xfrm>
          <a:prstGeom prst="roundRect">
            <a:avLst/>
          </a:prstGeom>
          <a:solidFill>
            <a:schemeClr val="bg1"/>
          </a:solidFill>
          <a:ln w="38100" cap="flat" cmpd="sng" algn="ctr">
            <a:solidFill>
              <a:srgbClr val="006600">
                <a:alpha val="50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rgbClr val="006600"/>
                </a:solidFill>
              </a:rPr>
              <a:t>Resource descriptor</a:t>
            </a:r>
            <a:endParaRPr lang="de-DE" dirty="0">
              <a:solidFill>
                <a:srgbClr val="006600"/>
              </a:solidFill>
            </a:endParaRPr>
          </a:p>
        </p:txBody>
      </p:sp>
      <p:sp>
        <p:nvSpPr>
          <p:cNvPr id="3" name="Content Placeholder 2"/>
          <p:cNvSpPr>
            <a:spLocks noGrp="1"/>
          </p:cNvSpPr>
          <p:nvPr>
            <p:ph idx="1"/>
          </p:nvPr>
        </p:nvSpPr>
        <p:spPr/>
        <p:txBody>
          <a:bodyPr/>
          <a:lstStyle/>
          <a:p>
            <a:r>
              <a:rPr lang="de-DE" dirty="0" smtClean="0"/>
              <a:t>Represents a single folder or file</a:t>
            </a:r>
          </a:p>
          <a:p>
            <a:r>
              <a:rPr lang="de-DE" dirty="0" smtClean="0"/>
              <a:t>Information conveyed:</a:t>
            </a:r>
          </a:p>
          <a:p>
            <a:pPr lvl="1"/>
            <a:r>
              <a:rPr lang="de-DE" dirty="0" smtClean="0"/>
              <a:t>Navigation URI</a:t>
            </a:r>
          </a:p>
          <a:p>
            <a:pPr lvl="1"/>
            <a:r>
              <a:rPr lang="de-DE" dirty="0" smtClean="0"/>
              <a:t>Retrieval URI</a:t>
            </a:r>
          </a:p>
          <a:p>
            <a:pPr lvl="1"/>
            <a:r>
              <a:rPr lang="de-DE" dirty="0" smtClean="0"/>
              <a:t>Date of last modification </a:t>
            </a:r>
            <a:r>
              <a:rPr lang="de-DE" i="1" dirty="0" smtClean="0"/>
              <a:t>(optional)</a:t>
            </a:r>
          </a:p>
          <a:p>
            <a:pPr lvl="1"/>
            <a:r>
              <a:rPr lang="de-DE" dirty="0" smtClean="0"/>
              <a:t>Size </a:t>
            </a:r>
            <a:r>
              <a:rPr lang="de-DE" i="1" dirty="0" smtClean="0"/>
              <a:t>(optional)</a:t>
            </a:r>
            <a:endParaRPr lang="de-DE" i="1" dirty="0"/>
          </a:p>
          <a:p>
            <a:pPr lvl="1"/>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8" name="Rounded Rectangular Callout 7"/>
          <p:cNvSpPr/>
          <p:nvPr/>
        </p:nvSpPr>
        <p:spPr bwMode="auto">
          <a:xfrm>
            <a:off x="6084168" y="2636912"/>
            <a:ext cx="2376264" cy="1008112"/>
          </a:xfrm>
          <a:prstGeom prst="wedgeRoundRectCallout">
            <a:avLst>
              <a:gd name="adj1" fmla="val -152298"/>
              <a:gd name="adj2" fmla="val 13288"/>
              <a:gd name="adj3" fmla="val 16667"/>
            </a:avLst>
          </a:prstGeom>
          <a:solidFill>
            <a:schemeClr val="accent1">
              <a:lumMod val="20000"/>
              <a:lumOff val="80000"/>
            </a:schemeClr>
          </a:solidFill>
          <a:ln w="38100" cap="flat" cmpd="sng" algn="ctr">
            <a:solidFill>
              <a:schemeClr val="bg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lumMod val="50000"/>
                  </a:schemeClr>
                </a:solidFill>
                <a:effectLst/>
                <a:latin typeface="Arial" panose="020B0604020202020204" pitchFamily="34" charset="0"/>
              </a:rPr>
              <a:t>Logical structure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lumMod val="50000"/>
                  </a:schemeClr>
                </a:solidFill>
                <a:effectLst/>
                <a:latin typeface="Arial" panose="020B0604020202020204" pitchFamily="34" charset="0"/>
              </a:rPr>
              <a:t>!= </a:t>
            </a:r>
          </a:p>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lumMod val="50000"/>
                  </a:schemeClr>
                </a:solidFill>
                <a:effectLst/>
                <a:latin typeface="Arial" panose="020B0604020202020204" pitchFamily="34" charset="0"/>
              </a:rPr>
              <a:t>physical structure</a:t>
            </a:r>
          </a:p>
        </p:txBody>
      </p:sp>
    </p:spTree>
    <p:extLst>
      <p:ext uri="{BB962C8B-B14F-4D97-AF65-F5344CB8AC3E}">
        <p14:creationId xmlns:p14="http://schemas.microsoft.com/office/powerpoint/2010/main" val="25590772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371872" y="2276872"/>
            <a:ext cx="8664624" cy="1549239"/>
          </a:xfrm>
          <a:prstGeom prst="roundRect">
            <a:avLst/>
          </a:prstGeom>
          <a:solidFill>
            <a:schemeClr val="bg1"/>
          </a:solidFill>
          <a:ln w="38100" cap="flat" cmpd="sng" algn="ctr">
            <a:solidFill>
              <a:srgbClr val="006600">
                <a:alpha val="50000"/>
              </a:srgb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
        <p:nvSpPr>
          <p:cNvPr id="7" name="TextBox 6"/>
          <p:cNvSpPr txBox="1"/>
          <p:nvPr/>
        </p:nvSpPr>
        <p:spPr>
          <a:xfrm>
            <a:off x="1220" y="729272"/>
            <a:ext cx="9110186" cy="5324535"/>
          </a:xfrm>
          <a:prstGeom prst="rect">
            <a:avLst/>
          </a:prstGeom>
          <a:noFill/>
        </p:spPr>
        <p:txBody>
          <a:bodyPr wrap="none" rtlCol="0">
            <a:spAutoFit/>
          </a:bodyPr>
          <a:lstStyle/>
          <a:p>
            <a:endParaRPr lang="de-DE" sz="2000" dirty="0" smtClean="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endParaRPr lang="de-DE" sz="2000" dirty="0" smtClean="0">
              <a:latin typeface="Courier New" panose="02070309020205020404" pitchFamily="49" charset="0"/>
              <a:cs typeface="Courier New" panose="02070309020205020404" pitchFamily="49" charset="0"/>
            </a:endParaRPr>
          </a:p>
          <a:p>
            <a:endParaRPr lang="de-DE" sz="2000" dirty="0">
              <a:latin typeface="Courier New" panose="02070309020205020404" pitchFamily="49" charset="0"/>
              <a:cs typeface="Courier New" panose="02070309020205020404" pitchFamily="49" charset="0"/>
            </a:endParaRPr>
          </a:p>
          <a:p>
            <a:r>
              <a:rPr lang="de-DE" sz="2000" dirty="0" smtClean="0">
                <a:latin typeface="Courier New" panose="02070309020205020404" pitchFamily="49" charset="0"/>
                <a:cs typeface="Courier New" panose="02070309020205020404" pitchFamily="49" charset="0"/>
              </a:rPr>
              <a:t>fs:file15549 </a:t>
            </a:r>
            <a:r>
              <a:rPr lang="de-DE" sz="2000" dirty="0">
                <a:solidFill>
                  <a:srgbClr val="006600"/>
                </a:solidFill>
                <a:latin typeface="Courier New" panose="02070309020205020404" pitchFamily="49" charset="0"/>
                <a:cs typeface="Courier New" panose="02070309020205020404" pitchFamily="49" charset="0"/>
              </a:rPr>
              <a:t>a</a:t>
            </a:r>
            <a:r>
              <a:rPr lang="de-DE" sz="2000" dirty="0">
                <a:latin typeface="Courier New" panose="02070309020205020404" pitchFamily="49" charset="0"/>
                <a:cs typeface="Courier New" panose="02070309020205020404" pitchFamily="49" charset="0"/>
              </a:rPr>
              <a:t> fs:file ;</a:t>
            </a:r>
          </a:p>
          <a:p>
            <a:r>
              <a:rPr lang="de-DE" sz="2000" dirty="0" smtClean="0">
                <a:latin typeface="Courier New" panose="02070309020205020404" pitchFamily="49" charset="0"/>
                <a:cs typeface="Courier New" panose="02070309020205020404" pitchFamily="49" charset="0"/>
              </a:rPr>
              <a:t>   fs:</a:t>
            </a:r>
            <a:r>
              <a:rPr lang="de-DE" sz="2000" dirty="0" smtClean="0">
                <a:solidFill>
                  <a:srgbClr val="006600"/>
                </a:solidFill>
                <a:latin typeface="Courier New" panose="02070309020205020404" pitchFamily="49" charset="0"/>
                <a:cs typeface="Courier New" panose="02070309020205020404" pitchFamily="49" charset="0"/>
              </a:rPr>
              <a:t>navURI</a:t>
            </a:r>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https://github.com</a:t>
            </a:r>
            <a:r>
              <a:rPr lang="de-DE" sz="2000" dirty="0" smtClean="0">
                <a:latin typeface="Courier New" panose="02070309020205020404" pitchFamily="49" charset="0"/>
                <a:cs typeface="Courier New" panose="02070309020205020404" pitchFamily="49" charset="0"/>
              </a:rPr>
              <a:t>/</a:t>
            </a:r>
          </a:p>
          <a:p>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marklogic/marklogic-jena/README.md</a:t>
            </a:r>
            <a:r>
              <a:rPr lang="de-DE" sz="2000" dirty="0">
                <a:latin typeface="Courier New" panose="02070309020205020404" pitchFamily="49" charset="0"/>
                <a:cs typeface="Courier New" panose="02070309020205020404" pitchFamily="49" charset="0"/>
              </a:rPr>
              <a:t>" ;</a:t>
            </a: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accessURI</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a:t>
            </a:r>
            <a:r>
              <a:rPr lang="de-DE" sz="2000" dirty="0">
                <a:latin typeface="Courier New" panose="02070309020205020404" pitchFamily="49" charset="0"/>
                <a:cs typeface="Courier New" panose="02070309020205020404" pitchFamily="49" charset="0"/>
              </a:rPr>
              <a:t>https://api.github.com/repos</a:t>
            </a:r>
            <a:r>
              <a:rPr lang="de-DE" sz="2000" dirty="0" smtClean="0">
                <a:latin typeface="Courier New" panose="02070309020205020404" pitchFamily="49" charset="0"/>
                <a:cs typeface="Courier New" panose="02070309020205020404" pitchFamily="49" charset="0"/>
              </a:rPr>
              <a:t>/</a:t>
            </a:r>
          </a:p>
          <a:p>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marklogic/marklogic-jena/git/blobs/</a:t>
            </a:r>
          </a:p>
          <a:p>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                    21c55a33...3189aae5572a409ebae6ba"  ;</a:t>
            </a:r>
            <a:endParaRPr lang="de-DE" sz="2000" dirty="0">
              <a:latin typeface="Courier New" panose="02070309020205020404" pitchFamily="49" charset="0"/>
              <a:cs typeface="Courier New" panose="02070309020205020404" pitchFamily="49" charset="0"/>
            </a:endParaRP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parentDir</a:t>
            </a:r>
            <a:r>
              <a:rPr lang="de-DE" sz="2000" dirty="0">
                <a:latin typeface="Courier New" panose="02070309020205020404" pitchFamily="49" charset="0"/>
                <a:cs typeface="Courier New" panose="02070309020205020404" pitchFamily="49" charset="0"/>
              </a:rPr>
              <a:t>     fs:dir15495 </a:t>
            </a:r>
            <a:r>
              <a:rPr lang="de-DE" sz="2000" dirty="0" smtClean="0">
                <a:latin typeface="Courier New" panose="02070309020205020404" pitchFamily="49" charset="0"/>
                <a:cs typeface="Courier New" panose="02070309020205020404" pitchFamily="49" charset="0"/>
              </a:rPr>
              <a:t>;</a:t>
            </a: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name</a:t>
            </a:r>
            <a:r>
              <a:rPr lang="de-DE" sz="2000" dirty="0">
                <a:latin typeface="Courier New" panose="02070309020205020404" pitchFamily="49" charset="0"/>
                <a:cs typeface="Courier New" panose="02070309020205020404" pitchFamily="49" charset="0"/>
              </a:rPr>
              <a:t>          "README.md</a:t>
            </a:r>
            <a:r>
              <a:rPr lang="de-DE" sz="2000" dirty="0" smtClean="0">
                <a:latin typeface="Courier New" panose="02070309020205020404" pitchFamily="49" charset="0"/>
                <a:cs typeface="Courier New" panose="02070309020205020404" pitchFamily="49" charset="0"/>
              </a:rPr>
              <a:t>";</a:t>
            </a:r>
          </a:p>
          <a:p>
            <a:r>
              <a:rPr lang="de-DE" sz="2000" dirty="0" smtClean="0">
                <a:latin typeface="Courier New" panose="02070309020205020404" pitchFamily="49" charset="0"/>
                <a:cs typeface="Courier New" panose="02070309020205020404" pitchFamily="49" charset="0"/>
              </a:rPr>
              <a:t>   fs:</a:t>
            </a:r>
            <a:r>
              <a:rPr lang="de-DE" sz="2000" dirty="0" smtClean="0">
                <a:solidFill>
                  <a:srgbClr val="006600"/>
                </a:solidFill>
                <a:latin typeface="Courier New" panose="02070309020205020404" pitchFamily="49" charset="0"/>
                <a:cs typeface="Courier New" panose="02070309020205020404" pitchFamily="49" charset="0"/>
              </a:rPr>
              <a:t>lastModified</a:t>
            </a:r>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2016-03-25T23:07:55Z" ;</a:t>
            </a:r>
          </a:p>
          <a:p>
            <a:r>
              <a:rPr lang="de-DE" sz="2000" dirty="0" smtClean="0">
                <a:latin typeface="Courier New" panose="02070309020205020404" pitchFamily="49" charset="0"/>
                <a:cs typeface="Courier New" panose="02070309020205020404" pitchFamily="49" charset="0"/>
              </a:rPr>
              <a:t>   </a:t>
            </a:r>
            <a:r>
              <a:rPr lang="de-DE" sz="2000" dirty="0">
                <a:latin typeface="Courier New" panose="02070309020205020404" pitchFamily="49" charset="0"/>
                <a:cs typeface="Courier New" panose="02070309020205020404" pitchFamily="49" charset="0"/>
              </a:rPr>
              <a:t>fs:</a:t>
            </a:r>
            <a:r>
              <a:rPr lang="de-DE" sz="2000" dirty="0">
                <a:solidFill>
                  <a:srgbClr val="006600"/>
                </a:solidFill>
                <a:latin typeface="Courier New" panose="02070309020205020404" pitchFamily="49" charset="0"/>
                <a:cs typeface="Courier New" panose="02070309020205020404" pitchFamily="49" charset="0"/>
              </a:rPr>
              <a:t>fileSize</a:t>
            </a:r>
            <a:r>
              <a:rPr lang="de-DE" sz="2000" dirty="0">
                <a:latin typeface="Courier New" panose="02070309020205020404" pitchFamily="49" charset="0"/>
                <a:cs typeface="Courier New" panose="02070309020205020404" pitchFamily="49" charset="0"/>
              </a:rPr>
              <a:t>      </a:t>
            </a:r>
            <a:r>
              <a:rPr lang="de-DE" sz="2000" dirty="0" smtClean="0">
                <a:latin typeface="Courier New" panose="02070309020205020404" pitchFamily="49" charset="0"/>
                <a:cs typeface="Courier New" panose="02070309020205020404" pitchFamily="49" charset="0"/>
              </a:rPr>
              <a:t>"</a:t>
            </a:r>
            <a:r>
              <a:rPr lang="de-DE" sz="2000" dirty="0">
                <a:latin typeface="Courier New" panose="02070309020205020404" pitchFamily="49" charset="0"/>
                <a:cs typeface="Courier New" panose="02070309020205020404" pitchFamily="49" charset="0"/>
              </a:rPr>
              <a:t>2401" </a:t>
            </a:r>
            <a:r>
              <a:rPr lang="de-DE" sz="2000" dirty="0" smtClean="0">
                <a:latin typeface="Courier New" panose="02070309020205020404" pitchFamily="49" charset="0"/>
                <a:cs typeface="Courier New" panose="02070309020205020404" pitchFamily="49" charset="0"/>
              </a:rPr>
              <a:t>.</a:t>
            </a:r>
          </a:p>
          <a:p>
            <a:endParaRPr lang="de-DE" sz="2000" dirty="0">
              <a:latin typeface="Courier New" panose="02070309020205020404" pitchFamily="49" charset="0"/>
              <a:cs typeface="Courier New" panose="02070309020205020404" pitchFamily="49" charset="0"/>
            </a:endParaRPr>
          </a:p>
          <a:p>
            <a:endParaRPr lang="de-DE" sz="2000" dirty="0" smtClean="0">
              <a:latin typeface="Courier New" panose="02070309020205020404" pitchFamily="49" charset="0"/>
              <a:cs typeface="Courier New" panose="02070309020205020404" pitchFamily="49" charset="0"/>
            </a:endParaRPr>
          </a:p>
          <a:p>
            <a:r>
              <a:rPr lang="en-US" sz="2000" dirty="0" smtClean="0">
                <a:latin typeface="Courier New" panose="02070309020205020404" pitchFamily="49" charset="0"/>
                <a:cs typeface="Courier New" panose="02070309020205020404" pitchFamily="49" charset="0"/>
              </a:rPr>
              <a:t>/&gt;</a:t>
            </a:r>
            <a:endParaRPr lang="de-DE" sz="2000" dirty="0">
              <a:latin typeface="Courier New" panose="02070309020205020404" pitchFamily="49" charset="0"/>
              <a:cs typeface="Courier New" panose="02070309020205020404" pitchFamily="49" charset="0"/>
            </a:endParaRPr>
          </a:p>
        </p:txBody>
      </p:sp>
      <p:sp>
        <p:nvSpPr>
          <p:cNvPr id="9" name="Title 1"/>
          <p:cNvSpPr>
            <a:spLocks noGrp="1"/>
          </p:cNvSpPr>
          <p:nvPr>
            <p:ph type="title"/>
          </p:nvPr>
        </p:nvSpPr>
        <p:spPr>
          <a:xfrm>
            <a:off x="457200" y="122238"/>
            <a:ext cx="7543800" cy="1295400"/>
          </a:xfrm>
        </p:spPr>
        <p:txBody>
          <a:bodyPr/>
          <a:lstStyle/>
          <a:p>
            <a:r>
              <a:rPr lang="de-DE" dirty="0" smtClean="0">
                <a:solidFill>
                  <a:srgbClr val="006600"/>
                </a:solidFill>
              </a:rPr>
              <a:t>Resource descriptor: UGRAPH</a:t>
            </a:r>
            <a:endParaRPr lang="de-DE" dirty="0">
              <a:solidFill>
                <a:srgbClr val="006600"/>
              </a:solidFill>
            </a:endParaRPr>
          </a:p>
        </p:txBody>
      </p:sp>
      <p:sp>
        <p:nvSpPr>
          <p:cNvPr id="11" name="TextBox 10"/>
          <p:cNvSpPr txBox="1"/>
          <p:nvPr/>
        </p:nvSpPr>
        <p:spPr>
          <a:xfrm>
            <a:off x="5711716" y="5580529"/>
            <a:ext cx="2371162" cy="584775"/>
          </a:xfrm>
          <a:prstGeom prst="rect">
            <a:avLst/>
          </a:prstGeom>
          <a:solidFill>
            <a:srgbClr val="006600"/>
          </a:solidFill>
        </p:spPr>
        <p:txBody>
          <a:bodyPr wrap="none" rtlCol="0">
            <a:spAutoFit/>
          </a:bodyPr>
          <a:lstStyle/>
          <a:p>
            <a:r>
              <a:rPr lang="de-DE" sz="3200" dirty="0" smtClean="0">
                <a:solidFill>
                  <a:schemeClr val="bg1"/>
                </a:solidFill>
              </a:rPr>
              <a:t>RDF triples</a:t>
            </a:r>
            <a:endParaRPr lang="de-DE" sz="3200" dirty="0">
              <a:solidFill>
                <a:schemeClr val="bg1"/>
              </a:solidFill>
            </a:endParaRPr>
          </a:p>
        </p:txBody>
      </p:sp>
    </p:spTree>
    <p:extLst>
      <p:ext uri="{BB962C8B-B14F-4D97-AF65-F5344CB8AC3E}">
        <p14:creationId xmlns:p14="http://schemas.microsoft.com/office/powerpoint/2010/main" val="32897323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cs typeface="Courier New" panose="02070309020205020404" pitchFamily="49" charset="0"/>
              </a:rPr>
              <a:t>lifis</a:t>
            </a:r>
            <a:r>
              <a:rPr lang="de-DE" i="1" dirty="0" smtClean="0">
                <a:solidFill>
                  <a:srgbClr val="006600"/>
                </a:solidFill>
              </a:rPr>
              <a:t> </a:t>
            </a:r>
            <a:r>
              <a:rPr lang="de-DE" dirty="0" smtClean="0">
                <a:solidFill>
                  <a:srgbClr val="006600"/>
                </a:solidFill>
              </a:rPr>
              <a:t>tool</a:t>
            </a:r>
            <a:endParaRPr lang="de-DE" dirty="0">
              <a:solidFill>
                <a:srgbClr val="006600"/>
              </a:solidFill>
            </a:endParaRP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7" name="TextBox 6"/>
          <p:cNvSpPr txBox="1"/>
          <p:nvPr/>
        </p:nvSpPr>
        <p:spPr>
          <a:xfrm>
            <a:off x="827584" y="1557947"/>
            <a:ext cx="8111516" cy="3662541"/>
          </a:xfrm>
          <a:prstGeom prst="rect">
            <a:avLst/>
          </a:prstGeom>
          <a:noFill/>
        </p:spPr>
        <p:txBody>
          <a:bodyPr wrap="none" rtlCol="0">
            <a:spAutoFit/>
          </a:bodyPr>
          <a:lstStyle/>
          <a:p>
            <a:r>
              <a:rPr lang="de-DE" sz="2800" dirty="0" smtClean="0">
                <a:solidFill>
                  <a:srgbClr val="006600"/>
                </a:solidFill>
                <a:latin typeface="+mn-lt"/>
                <a:cs typeface="Courier New" panose="02070309020205020404" pitchFamily="49" charset="0"/>
              </a:rPr>
              <a:t>Create UTREE  </a:t>
            </a:r>
          </a:p>
          <a:p>
            <a:endParaRPr lang="de-DE" sz="2000" dirty="0" smtClean="0">
              <a:latin typeface="Courier New" panose="02070309020205020404" pitchFamily="49" charset="0"/>
              <a:cs typeface="Courier New" panose="02070309020205020404" pitchFamily="49" charset="0"/>
            </a:endParaRPr>
          </a:p>
          <a:p>
            <a:r>
              <a:rPr lang="de-DE" sz="2400" dirty="0" smtClean="0">
                <a:solidFill>
                  <a:srgbClr val="006600"/>
                </a:solidFill>
                <a:latin typeface="Courier New" panose="02070309020205020404" pitchFamily="49" charset="0"/>
                <a:cs typeface="Courier New" panose="02070309020205020404" pitchFamily="49" charset="0"/>
              </a:rPr>
              <a:t>lifis</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a:t>
            </a:r>
            <a:r>
              <a:rPr lang="de-DE" sz="2400" dirty="0" smtClean="0">
                <a:solidFill>
                  <a:srgbClr val="CCCC00"/>
                </a:solidFill>
                <a:latin typeface="Courier New" panose="02070309020205020404" pitchFamily="49" charset="0"/>
                <a:cs typeface="Courier New" panose="02070309020205020404" pitchFamily="49" charset="0"/>
              </a:rPr>
              <a:t>github?org=oxygenxml</a:t>
            </a:r>
            <a:r>
              <a:rPr lang="de-DE" sz="2400" dirty="0" smtClean="0">
                <a:latin typeface="Courier New" panose="02070309020205020404" pitchFamily="49" charset="0"/>
                <a:cs typeface="Courier New" panose="02070309020205020404" pitchFamily="49" charset="0"/>
              </a:rPr>
              <a:t>,format=</a:t>
            </a:r>
            <a:r>
              <a:rPr lang="de-DE" sz="2400" dirty="0" smtClean="0">
                <a:solidFill>
                  <a:srgbClr val="006600"/>
                </a:solidFill>
                <a:latin typeface="Courier New" panose="02070309020205020404" pitchFamily="49" charset="0"/>
                <a:cs typeface="Courier New" panose="02070309020205020404" pitchFamily="49" charset="0"/>
              </a:rPr>
              <a:t>utree</a:t>
            </a:r>
            <a:r>
              <a:rPr lang="de-DE" sz="2400" dirty="0">
                <a:latin typeface="Courier New" panose="02070309020205020404" pitchFamily="49" charset="0"/>
                <a:cs typeface="Courier New" panose="02070309020205020404" pitchFamily="49" charset="0"/>
              </a:rPr>
              <a:t>" </a:t>
            </a:r>
            <a:endParaRPr lang="de-DE" sz="2400" dirty="0" smtClean="0">
              <a:latin typeface="Courier New" panose="02070309020205020404" pitchFamily="49" charset="0"/>
              <a:cs typeface="Courier New" panose="02070309020205020404" pitchFamily="49" charset="0"/>
            </a:endParaRPr>
          </a:p>
          <a:p>
            <a:r>
              <a:rPr lang="de-DE" sz="2400" dirty="0">
                <a:latin typeface="Courier New" panose="02070309020205020404" pitchFamily="49" charset="0"/>
                <a:cs typeface="Courier New" panose="02070309020205020404" pitchFamily="49" charset="0"/>
              </a:rPr>
              <a:t> </a:t>
            </a:r>
            <a:r>
              <a:rPr lang="de-DE" sz="2400" dirty="0" smtClean="0">
                <a:latin typeface="Courier New" panose="02070309020205020404" pitchFamily="49" charset="0"/>
                <a:cs typeface="Courier New" panose="02070309020205020404" pitchFamily="49" charset="0"/>
              </a:rPr>
              <a:t>  &gt; </a:t>
            </a:r>
            <a:r>
              <a:rPr lang="de-DE" sz="2400" dirty="0">
                <a:latin typeface="Courier New" panose="02070309020205020404" pitchFamily="49" charset="0"/>
                <a:cs typeface="Courier New" panose="02070309020205020404" pitchFamily="49" charset="0"/>
              </a:rPr>
              <a:t>/</a:t>
            </a:r>
            <a:r>
              <a:rPr lang="de-DE" sz="2400" dirty="0" smtClean="0">
                <a:latin typeface="Courier New" panose="02070309020205020404" pitchFamily="49" charset="0"/>
                <a:cs typeface="Courier New" panose="02070309020205020404" pitchFamily="49" charset="0"/>
              </a:rPr>
              <a:t>utree/oxygenxml/utree-oxygenxml</a:t>
            </a:r>
            <a:r>
              <a:rPr lang="de-DE" sz="2400" dirty="0" smtClean="0">
                <a:solidFill>
                  <a:srgbClr val="0070C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xml</a:t>
            </a:r>
          </a:p>
          <a:p>
            <a:endParaRPr lang="de-DE" sz="2000" dirty="0" smtClean="0">
              <a:latin typeface="Courier New" panose="02070309020205020404" pitchFamily="49" charset="0"/>
              <a:cs typeface="Courier New" panose="02070309020205020404" pitchFamily="49" charset="0"/>
            </a:endParaRPr>
          </a:p>
          <a:p>
            <a:endParaRPr lang="de-DE" sz="2000" dirty="0" smtClean="0">
              <a:latin typeface="Courier New" panose="02070309020205020404" pitchFamily="49" charset="0"/>
              <a:cs typeface="Courier New" panose="02070309020205020404" pitchFamily="49" charset="0"/>
            </a:endParaRPr>
          </a:p>
          <a:p>
            <a:r>
              <a:rPr lang="de-DE" sz="2800" dirty="0">
                <a:solidFill>
                  <a:srgbClr val="006600"/>
                </a:solidFill>
                <a:latin typeface="+mn-lt"/>
                <a:cs typeface="Courier New" panose="02070309020205020404" pitchFamily="49" charset="0"/>
              </a:rPr>
              <a:t>Create UGRAPH </a:t>
            </a:r>
          </a:p>
          <a:p>
            <a:endParaRPr lang="de-DE" sz="2000" dirty="0" smtClean="0">
              <a:solidFill>
                <a:srgbClr val="006600"/>
              </a:solidFill>
              <a:latin typeface="Courier New" panose="02070309020205020404" pitchFamily="49" charset="0"/>
              <a:cs typeface="Courier New" panose="02070309020205020404" pitchFamily="49" charset="0"/>
            </a:endParaRPr>
          </a:p>
          <a:p>
            <a:r>
              <a:rPr lang="de-DE" sz="2400" dirty="0" smtClean="0">
                <a:solidFill>
                  <a:srgbClr val="006600"/>
                </a:solidFill>
                <a:latin typeface="Courier New" panose="02070309020205020404" pitchFamily="49" charset="0"/>
                <a:cs typeface="Courier New" panose="02070309020205020404" pitchFamily="49" charset="0"/>
              </a:rPr>
              <a:t>lifis</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a:t>
            </a:r>
            <a:r>
              <a:rPr lang="de-DE" sz="2400" dirty="0" smtClean="0">
                <a:solidFill>
                  <a:srgbClr val="CCCC00"/>
                </a:solidFill>
                <a:latin typeface="Courier New" panose="02070309020205020404" pitchFamily="49" charset="0"/>
                <a:cs typeface="Courier New" panose="02070309020205020404" pitchFamily="49" charset="0"/>
              </a:rPr>
              <a:t>github?org=oxygenxml</a:t>
            </a:r>
            <a:r>
              <a:rPr lang="de-DE" sz="2400" dirty="0" smtClean="0">
                <a:latin typeface="Courier New" panose="02070309020205020404" pitchFamily="49" charset="0"/>
                <a:cs typeface="Courier New" panose="02070309020205020404" pitchFamily="49" charset="0"/>
              </a:rPr>
              <a:t>,format=</a:t>
            </a:r>
            <a:r>
              <a:rPr lang="de-DE" sz="2400" dirty="0" smtClean="0">
                <a:solidFill>
                  <a:srgbClr val="006600"/>
                </a:solidFill>
                <a:latin typeface="Courier New" panose="02070309020205020404" pitchFamily="49" charset="0"/>
                <a:cs typeface="Courier New" panose="02070309020205020404" pitchFamily="49" charset="0"/>
              </a:rPr>
              <a:t>ugraph</a:t>
            </a:r>
            <a:r>
              <a:rPr lang="de-DE" sz="2400" dirty="0">
                <a:latin typeface="Courier New" panose="02070309020205020404" pitchFamily="49" charset="0"/>
                <a:cs typeface="Courier New" panose="02070309020205020404" pitchFamily="49" charset="0"/>
              </a:rPr>
              <a:t>" </a:t>
            </a:r>
          </a:p>
          <a:p>
            <a:r>
              <a:rPr lang="de-DE" sz="2400" dirty="0">
                <a:latin typeface="Courier New" panose="02070309020205020404" pitchFamily="49" charset="0"/>
                <a:cs typeface="Courier New" panose="02070309020205020404" pitchFamily="49" charset="0"/>
              </a:rPr>
              <a:t> </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&gt; /</a:t>
            </a:r>
            <a:r>
              <a:rPr lang="de-DE" sz="2400" dirty="0" smtClean="0">
                <a:latin typeface="Courier New" panose="02070309020205020404" pitchFamily="49" charset="0"/>
                <a:cs typeface="Courier New" panose="02070309020205020404" pitchFamily="49" charset="0"/>
              </a:rPr>
              <a:t>ugraph/oxygenxml/ugraph-oxygenxml</a:t>
            </a:r>
            <a:r>
              <a:rPr lang="de-DE" sz="2400" dirty="0" smtClean="0">
                <a:solidFill>
                  <a:srgbClr val="0070C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ttl</a:t>
            </a:r>
            <a:endParaRPr lang="de-DE" sz="2400" dirty="0">
              <a:solidFill>
                <a:srgbClr val="0066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7292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cs typeface="Courier New" panose="02070309020205020404" pitchFamily="49" charset="0"/>
              </a:rPr>
              <a:t>Prepare UGRAPH endpoint</a:t>
            </a:r>
            <a:endParaRPr lang="de-DE" dirty="0">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7" name="TextBox 6"/>
          <p:cNvSpPr txBox="1"/>
          <p:nvPr/>
        </p:nvSpPr>
        <p:spPr>
          <a:xfrm>
            <a:off x="827584" y="1557947"/>
            <a:ext cx="8111516" cy="5109091"/>
          </a:xfrm>
          <a:prstGeom prst="rect">
            <a:avLst/>
          </a:prstGeom>
          <a:noFill/>
        </p:spPr>
        <p:txBody>
          <a:bodyPr wrap="none" rtlCol="0">
            <a:spAutoFit/>
          </a:bodyPr>
          <a:lstStyle/>
          <a:p>
            <a:r>
              <a:rPr lang="de-DE" sz="2800" dirty="0" smtClean="0">
                <a:solidFill>
                  <a:srgbClr val="006600"/>
                </a:solidFill>
                <a:latin typeface="+mn-lt"/>
                <a:cs typeface="Courier New" panose="02070309020205020404" pitchFamily="49" charset="0"/>
              </a:rPr>
              <a:t>Load UGRAPH into RDF database</a:t>
            </a:r>
            <a:endParaRPr lang="de-DE" sz="2800" dirty="0">
              <a:solidFill>
                <a:srgbClr val="006600"/>
              </a:solidFill>
              <a:latin typeface="+mn-lt"/>
              <a:cs typeface="Courier New" panose="02070309020205020404" pitchFamily="49" charset="0"/>
            </a:endParaRPr>
          </a:p>
          <a:p>
            <a:r>
              <a:rPr lang="de-DE" dirty="0" smtClean="0"/>
              <a:t>				</a:t>
            </a:r>
            <a:endParaRPr lang="de-DE" dirty="0"/>
          </a:p>
          <a:p>
            <a:r>
              <a:rPr lang="en-US" sz="2400" dirty="0" err="1">
                <a:latin typeface="Courier New" panose="02070309020205020404" pitchFamily="49" charset="0"/>
                <a:cs typeface="Courier New" panose="02070309020205020404" pitchFamily="49" charset="0"/>
              </a:rPr>
              <a:t>tdbloader</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loc</a:t>
            </a:r>
            <a:r>
              <a:rPr lang="en-US" sz="2400" dirty="0">
                <a:latin typeface="Courier New" panose="02070309020205020404" pitchFamily="49" charset="0"/>
                <a:cs typeface="Courier New" panose="02070309020205020404" pitchFamily="49" charset="0"/>
              </a:rPr>
              <a:t>=</a:t>
            </a:r>
            <a:r>
              <a:rPr lang="en-US" sz="2400" dirty="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tdb</a:t>
            </a:r>
            <a:r>
              <a:rPr lang="en-US" sz="2400" dirty="0" smtClean="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ugraph-oxygenxml</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err="1" smtClean="0">
                <a:latin typeface="Courier New" panose="02070309020205020404" pitchFamily="49" charset="0"/>
                <a:cs typeface="Courier New" panose="02070309020205020404" pitchFamily="49" charset="0"/>
              </a:rPr>
              <a:t>ugraph</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oxygenxml</a:t>
            </a:r>
            <a:r>
              <a:rPr lang="en-US" sz="2400" dirty="0" smtClean="0">
                <a:latin typeface="Courier New" panose="02070309020205020404" pitchFamily="49" charset="0"/>
                <a:cs typeface="Courier New" panose="02070309020205020404" pitchFamily="49" charset="0"/>
              </a:rPr>
              <a:t>/</a:t>
            </a:r>
            <a:r>
              <a:rPr lang="en-US" sz="2400" dirty="0" err="1" smtClean="0">
                <a:solidFill>
                  <a:srgbClr val="006600"/>
                </a:solidFill>
                <a:latin typeface="Courier New" panose="02070309020205020404" pitchFamily="49" charset="0"/>
                <a:cs typeface="Courier New" panose="02070309020205020404" pitchFamily="49" charset="0"/>
              </a:rPr>
              <a:t>ugraph-oxygenxml.ttl</a:t>
            </a:r>
            <a:endParaRPr lang="en-US" sz="2400" dirty="0" smtClean="0">
              <a:solidFill>
                <a:srgbClr val="006600"/>
              </a:solidFill>
              <a:latin typeface="Courier New" panose="02070309020205020404" pitchFamily="49" charset="0"/>
              <a:cs typeface="Courier New" panose="02070309020205020404" pitchFamily="49" charset="0"/>
            </a:endParaRPr>
          </a:p>
          <a:p>
            <a:endParaRPr lang="en-US" sz="2400" dirty="0">
              <a:solidFill>
                <a:srgbClr val="C00000"/>
              </a:solidFill>
              <a:latin typeface="Courier New" panose="02070309020205020404" pitchFamily="49" charset="0"/>
              <a:cs typeface="Courier New" panose="02070309020205020404" pitchFamily="49" charset="0"/>
            </a:endParaRPr>
          </a:p>
          <a:p>
            <a:r>
              <a:rPr lang="en-US" sz="2800" dirty="0">
                <a:solidFill>
                  <a:srgbClr val="006600"/>
                </a:solidFill>
                <a:latin typeface="+mn-lt"/>
                <a:cs typeface="Courier New" panose="02070309020205020404" pitchFamily="49" charset="0"/>
              </a:rPr>
              <a:t>Launch UGRAPH endpoint </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fuseki</a:t>
            </a:r>
            <a:r>
              <a:rPr lang="en-US" sz="2400" dirty="0">
                <a:latin typeface="Courier New" panose="02070309020205020404" pitchFamily="49" charset="0"/>
                <a:cs typeface="Courier New" panose="02070309020205020404" pitchFamily="49" charset="0"/>
              </a:rPr>
              <a:t>-server --</a:t>
            </a:r>
            <a:r>
              <a:rPr lang="en-US" sz="2400" dirty="0" err="1">
                <a:latin typeface="Courier New" panose="02070309020205020404" pitchFamily="49" charset="0"/>
                <a:cs typeface="Courier New" panose="02070309020205020404" pitchFamily="49" charset="0"/>
              </a:rPr>
              <a:t>loc</a:t>
            </a:r>
            <a:r>
              <a:rPr lang="en-US" sz="2400" dirty="0">
                <a:latin typeface="Courier New" panose="02070309020205020404" pitchFamily="49" charset="0"/>
                <a:cs typeface="Courier New" panose="02070309020205020404" pitchFamily="49" charset="0"/>
              </a:rPr>
              <a:t>=</a:t>
            </a:r>
            <a:r>
              <a:rPr lang="en-US" sz="2400" dirty="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tdb</a:t>
            </a:r>
            <a:r>
              <a:rPr lang="en-US" sz="2400" dirty="0" smtClean="0">
                <a:solidFill>
                  <a:srgbClr val="CCCC00"/>
                </a:solidFill>
                <a:latin typeface="Courier New" panose="02070309020205020404" pitchFamily="49" charset="0"/>
                <a:cs typeface="Courier New" panose="02070309020205020404" pitchFamily="49" charset="0"/>
              </a:rPr>
              <a:t>/</a:t>
            </a:r>
            <a:r>
              <a:rPr lang="en-US" sz="2400" dirty="0" err="1" smtClean="0">
                <a:solidFill>
                  <a:srgbClr val="CCCC00"/>
                </a:solidFill>
                <a:latin typeface="Courier New" panose="02070309020205020404" pitchFamily="49" charset="0"/>
                <a:cs typeface="Courier New" panose="02070309020205020404" pitchFamily="49" charset="0"/>
              </a:rPr>
              <a:t>ugraph-oxygenxml</a:t>
            </a:r>
            <a:r>
              <a:rPr lang="en-US" sz="2400" dirty="0" smtClean="0">
                <a:latin typeface="Courier New" panose="02070309020205020404" pitchFamily="49" charset="0"/>
                <a:cs typeface="Courier New" panose="02070309020205020404" pitchFamily="49" charset="0"/>
              </a:rPr>
              <a:t> </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oxygenxml</a:t>
            </a:r>
            <a:endParaRPr lang="en-US" sz="2400" dirty="0">
              <a:latin typeface="Courier New" panose="02070309020205020404" pitchFamily="49" charset="0"/>
              <a:cs typeface="Courier New" panose="02070309020205020404" pitchFamily="49" charset="0"/>
            </a:endParaRPr>
          </a:p>
          <a:p>
            <a:endParaRPr lang="en-US" sz="2400" dirty="0">
              <a:solidFill>
                <a:srgbClr val="C00000"/>
              </a:solidFill>
              <a:latin typeface="Courier New" panose="02070309020205020404" pitchFamily="49" charset="0"/>
              <a:cs typeface="Courier New" panose="02070309020205020404" pitchFamily="49" charset="0"/>
            </a:endParaRPr>
          </a:p>
          <a:p>
            <a:endParaRPr lang="en-US" sz="2400" dirty="0" smtClean="0">
              <a:solidFill>
                <a:srgbClr val="006600"/>
              </a:solidFill>
              <a:latin typeface="Courier New" panose="02070309020205020404" pitchFamily="49" charset="0"/>
              <a:cs typeface="Courier New" panose="02070309020205020404" pitchFamily="49" charset="0"/>
            </a:endParaRPr>
          </a:p>
          <a:p>
            <a:endParaRPr lang="en-US" sz="2400" dirty="0" smtClean="0">
              <a:solidFill>
                <a:srgbClr val="006600"/>
              </a:solidFill>
              <a:latin typeface="Courier New" panose="02070309020205020404" pitchFamily="49" charset="0"/>
              <a:cs typeface="Courier New" panose="02070309020205020404" pitchFamily="49" charset="0"/>
            </a:endParaRPr>
          </a:p>
          <a:p>
            <a:endParaRPr lang="de-DE" dirty="0"/>
          </a:p>
          <a:p>
            <a:endParaRPr lang="de-DE" dirty="0"/>
          </a:p>
        </p:txBody>
      </p:sp>
      <p:sp>
        <p:nvSpPr>
          <p:cNvPr id="3" name="Date Placeholder 2"/>
          <p:cNvSpPr>
            <a:spLocks noGrp="1"/>
          </p:cNvSpPr>
          <p:nvPr>
            <p:ph type="dt" sz="half" idx="10"/>
          </p:nvPr>
        </p:nvSpPr>
        <p:spPr/>
        <p:txBody>
          <a:bodyPr/>
          <a:lstStyle/>
          <a:p>
            <a:pPr>
              <a:defRPr/>
            </a:pPr>
            <a:r>
              <a:rPr lang="de-DE" altLang="de-DE" smtClean="0"/>
              <a:t>2017-02-11</a:t>
            </a:r>
            <a:endParaRPr lang="de-DE" altLang="en-US"/>
          </a:p>
        </p:txBody>
      </p:sp>
      <p:sp>
        <p:nvSpPr>
          <p:cNvPr id="4" name="Footer Placeholder 3"/>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31907653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a:off x="1043608" y="4857128"/>
            <a:ext cx="7526800" cy="877283"/>
          </a:xfrm>
          <a:prstGeom prst="roundRect">
            <a:avLst/>
          </a:prstGeom>
          <a:solidFill>
            <a:schemeClr val="bg1"/>
          </a:solidFill>
          <a:ln w="38100" cap="flat" cmpd="sng" algn="ctr">
            <a:solidFill>
              <a:schemeClr val="accent5">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4" name="Rounded Rectangle 13"/>
          <p:cNvSpPr/>
          <p:nvPr/>
        </p:nvSpPr>
        <p:spPr bwMode="auto">
          <a:xfrm>
            <a:off x="1043607" y="2660976"/>
            <a:ext cx="7526801" cy="840032"/>
          </a:xfrm>
          <a:prstGeom prst="roundRect">
            <a:avLst/>
          </a:prstGeom>
          <a:solidFill>
            <a:schemeClr val="bg1"/>
          </a:solidFill>
          <a:ln w="38100" cap="flat" cmpd="sng" algn="ctr">
            <a:solidFill>
              <a:schemeClr val="accent5">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Oval 9"/>
          <p:cNvSpPr/>
          <p:nvPr/>
        </p:nvSpPr>
        <p:spPr bwMode="auto">
          <a:xfrm>
            <a:off x="1547664" y="4509120"/>
            <a:ext cx="576064" cy="410344"/>
          </a:xfrm>
          <a:prstGeom prst="ellipse">
            <a:avLst/>
          </a:prstGeom>
          <a:solidFill>
            <a:schemeClr val="bg1"/>
          </a:solid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Oval 8"/>
          <p:cNvSpPr/>
          <p:nvPr/>
        </p:nvSpPr>
        <p:spPr bwMode="auto">
          <a:xfrm>
            <a:off x="1547664" y="2228928"/>
            <a:ext cx="576064" cy="410344"/>
          </a:xfrm>
          <a:prstGeom prst="ellipse">
            <a:avLst/>
          </a:prstGeom>
          <a:solidFill>
            <a:schemeClr val="bg1"/>
          </a:solid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rgbClr val="006600"/>
                </a:solidFill>
                <a:cs typeface="Courier New" panose="02070309020205020404" pitchFamily="49" charset="0"/>
              </a:rPr>
              <a:t>Navigate github via </a:t>
            </a:r>
            <a:br>
              <a:rPr lang="de-DE" dirty="0" smtClean="0">
                <a:solidFill>
                  <a:srgbClr val="006600"/>
                </a:solidFill>
                <a:cs typeface="Courier New" panose="02070309020205020404" pitchFamily="49" charset="0"/>
              </a:rPr>
            </a:br>
            <a:r>
              <a:rPr lang="de-DE" dirty="0">
                <a:solidFill>
                  <a:srgbClr val="006600"/>
                </a:solidFill>
                <a:cs typeface="Courier New" panose="02070309020205020404" pitchFamily="49" charset="0"/>
              </a:rPr>
              <a:t> </a:t>
            </a:r>
            <a:r>
              <a:rPr lang="de-DE" dirty="0" smtClean="0">
                <a:solidFill>
                  <a:srgbClr val="006600"/>
                </a:solidFill>
                <a:cs typeface="Courier New" panose="02070309020205020404" pitchFamily="49" charset="0"/>
              </a:rPr>
              <a:t>     UTREE / UGRAPH</a:t>
            </a:r>
            <a:endParaRPr lang="de-DE" dirty="0">
              <a:solidFill>
                <a:srgbClr val="006600"/>
              </a:solidFill>
            </a:endParaRP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sp>
        <p:nvSpPr>
          <p:cNvPr id="7" name="TextBox 6"/>
          <p:cNvSpPr txBox="1"/>
          <p:nvPr/>
        </p:nvSpPr>
        <p:spPr>
          <a:xfrm>
            <a:off x="827584" y="1557947"/>
            <a:ext cx="7742825" cy="4462760"/>
          </a:xfrm>
          <a:prstGeom prst="rect">
            <a:avLst/>
          </a:prstGeom>
          <a:noFill/>
        </p:spPr>
        <p:txBody>
          <a:bodyPr wrap="none" rtlCol="0">
            <a:spAutoFit/>
          </a:bodyPr>
          <a:lstStyle/>
          <a:p>
            <a:r>
              <a:rPr lang="de-DE" sz="2800" dirty="0" smtClean="0">
                <a:solidFill>
                  <a:srgbClr val="006600"/>
                </a:solidFill>
                <a:latin typeface="+mn-lt"/>
                <a:cs typeface="Courier New" panose="02070309020205020404" pitchFamily="49" charset="0"/>
              </a:rPr>
              <a:t>Use UTREE</a:t>
            </a:r>
            <a:endParaRPr lang="de-DE" sz="2800" dirty="0">
              <a:solidFill>
                <a:srgbClr val="006600"/>
              </a:solidFill>
              <a:latin typeface="+mn-lt"/>
              <a:cs typeface="Courier New" panose="02070309020205020404" pitchFamily="49" charset="0"/>
            </a:endParaRPr>
          </a:p>
          <a:p>
            <a:r>
              <a:rPr lang="de-DE" dirty="0" smtClean="0"/>
              <a:t>				</a:t>
            </a:r>
            <a:endParaRPr lang="de-DE" dirty="0"/>
          </a:p>
          <a:p>
            <a:r>
              <a:rPr lang="en-US" sz="2400" dirty="0" smtClean="0">
                <a:solidFill>
                  <a:srgbClr val="C00000"/>
                </a:solidFill>
                <a:latin typeface="Courier New" panose="02070309020205020404" pitchFamily="49" charset="0"/>
                <a:cs typeface="Courier New" panose="02070309020205020404" pitchFamily="49" charset="0"/>
              </a:rPr>
              <a:t>fox</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-t</a:t>
            </a:r>
            <a:r>
              <a:rPr lang="en-US" sz="2400" dirty="0" smtClean="0">
                <a:latin typeface="Courier New" panose="02070309020205020404" pitchFamily="49" charset="0"/>
                <a:cs typeface="Courier New" panose="02070309020205020404" pitchFamily="49" charset="0"/>
              </a:rPr>
              <a:t> </a:t>
            </a:r>
            <a:r>
              <a:rPr lang="en-US" sz="2400" dirty="0" smtClean="0">
                <a:solidFill>
                  <a:srgbClr val="006600"/>
                </a:solidFill>
                <a:latin typeface="Courier New" panose="02070309020205020404" pitchFamily="49" charset="0"/>
                <a:cs typeface="Courier New" panose="02070309020205020404" pitchFamily="49" charset="0"/>
              </a:rPr>
              <a:t>/</a:t>
            </a:r>
            <a:r>
              <a:rPr lang="en-US" sz="2400" dirty="0" err="1">
                <a:solidFill>
                  <a:srgbClr val="006600"/>
                </a:solidFill>
                <a:latin typeface="Courier New" panose="02070309020205020404" pitchFamily="49" charset="0"/>
                <a:cs typeface="Courier New" panose="02070309020205020404" pitchFamily="49" charset="0"/>
              </a:rPr>
              <a:t>utree</a:t>
            </a:r>
            <a:r>
              <a:rPr lang="en-US" sz="2400" dirty="0">
                <a:solidFill>
                  <a:srgbClr val="006600"/>
                </a:solidFill>
                <a:latin typeface="Courier New" panose="02070309020205020404" pitchFamily="49" charset="0"/>
                <a:cs typeface="Courier New" panose="02070309020205020404" pitchFamily="49" charset="0"/>
              </a:rPr>
              <a:t>/</a:t>
            </a:r>
            <a:r>
              <a:rPr lang="en-US" sz="2400" dirty="0" err="1">
                <a:solidFill>
                  <a:srgbClr val="006600"/>
                </a:solidFill>
                <a:latin typeface="Courier New" panose="02070309020205020404" pitchFamily="49" charset="0"/>
                <a:cs typeface="Courier New" panose="02070309020205020404" pitchFamily="49" charset="0"/>
              </a:rPr>
              <a:t>github</a:t>
            </a:r>
            <a:r>
              <a:rPr lang="en-US" sz="2400" dirty="0">
                <a:solidFill>
                  <a:srgbClr val="006600"/>
                </a:solidFill>
                <a:latin typeface="Courier New" panose="02070309020205020404" pitchFamily="49" charset="0"/>
                <a:cs typeface="Courier New" panose="02070309020205020404" pitchFamily="49" charset="0"/>
              </a:rPr>
              <a:t>/ml </a:t>
            </a:r>
            <a:endParaRPr lang="en-US" sz="2400" dirty="0" smtClean="0">
              <a:solidFill>
                <a:srgbClr val="006600"/>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smtClean="0">
                <a:solidFill>
                  <a:schemeClr val="accent5">
                    <a:lumMod val="50000"/>
                  </a:schemeClr>
                </a:solidFill>
                <a:latin typeface="Courier New" panose="02070309020205020404" pitchFamily="49" charset="0"/>
                <a:cs typeface="Courier New" panose="02070309020205020404" pitchFamily="49" charset="0"/>
              </a:rPr>
              <a:t>"https</a:t>
            </a:r>
            <a:r>
              <a:rPr lang="en-US" sz="2400" dirty="0">
                <a:solidFill>
                  <a:schemeClr val="accent5">
                    <a:lumMod val="50000"/>
                  </a:schemeClr>
                </a:solidFill>
                <a:latin typeface="Courier New" panose="02070309020205020404" pitchFamily="49" charset="0"/>
                <a:cs typeface="Courier New" panose="02070309020205020404" pitchFamily="49" charset="0"/>
              </a:rPr>
              <a:t>://</a:t>
            </a:r>
            <a:r>
              <a:rPr lang="en-US" sz="2400" dirty="0" smtClean="0">
                <a:solidFill>
                  <a:schemeClr val="accent5">
                    <a:lumMod val="50000"/>
                  </a:schemeClr>
                </a:solidFill>
                <a:latin typeface="Courier New" panose="02070309020205020404" pitchFamily="49" charset="0"/>
                <a:cs typeface="Courier New" panose="02070309020205020404" pitchFamily="49" charset="0"/>
              </a:rPr>
              <a:t>github.com/</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oxygenxml</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xsd</a:t>
            </a:r>
            <a:endParaRPr lang="en-US" sz="2400" dirty="0" smtClean="0">
              <a:solidFill>
                <a:schemeClr val="accent5">
                  <a:lumMod val="50000"/>
                </a:schemeClr>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smtClean="0">
                <a:solidFill>
                  <a:schemeClr val="accent5">
                    <a:lumMod val="50000"/>
                  </a:schemeClr>
                </a:solidFill>
                <a:latin typeface="Courier New" panose="02070309020205020404" pitchFamily="49" charset="0"/>
                <a:cs typeface="Courier New" panose="02070309020205020404" pitchFamily="49" charset="0"/>
              </a:rPr>
              <a:t> \*\@</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targetNamespace</a:t>
            </a:r>
            <a:r>
              <a:rPr lang="en-US" sz="2400" dirty="0" smtClean="0">
                <a:solidFill>
                  <a:schemeClr val="accent5">
                    <a:lumMod val="50000"/>
                  </a:schemeClr>
                </a:solidFill>
                <a:latin typeface="Courier New" panose="02070309020205020404" pitchFamily="49" charset="0"/>
                <a:cs typeface="Courier New" panose="02070309020205020404" pitchFamily="49" charset="0"/>
              </a:rPr>
              <a:t> =&gt; </a:t>
            </a:r>
            <a:r>
              <a:rPr lang="en-US" sz="2400" dirty="0">
                <a:solidFill>
                  <a:schemeClr val="accent5">
                    <a:lumMod val="50000"/>
                  </a:schemeClr>
                </a:solidFill>
                <a:latin typeface="Courier New" panose="02070309020205020404" pitchFamily="49" charset="0"/>
                <a:cs typeface="Courier New" panose="02070309020205020404" pitchFamily="49" charset="0"/>
              </a:rPr>
              <a:t>frequencies(30</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de-DE" sz="2800" dirty="0">
                <a:solidFill>
                  <a:srgbClr val="006600"/>
                </a:solidFill>
                <a:latin typeface="+mn-lt"/>
                <a:cs typeface="Courier New" panose="02070309020205020404" pitchFamily="49" charset="0"/>
              </a:rPr>
              <a:t>Use </a:t>
            </a:r>
            <a:r>
              <a:rPr lang="de-DE" sz="2800" dirty="0" smtClean="0">
                <a:solidFill>
                  <a:srgbClr val="006600"/>
                </a:solidFill>
                <a:latin typeface="+mn-lt"/>
                <a:cs typeface="Courier New" panose="02070309020205020404" pitchFamily="49" charset="0"/>
              </a:rPr>
              <a:t>UGRAPH</a:t>
            </a:r>
            <a:endParaRPr lang="de-DE" sz="2800" dirty="0">
              <a:solidFill>
                <a:srgbClr val="006600"/>
              </a:solidFill>
              <a:latin typeface="+mn-lt"/>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r>
              <a:rPr lang="en-US" sz="2400" dirty="0" smtClean="0">
                <a:solidFill>
                  <a:srgbClr val="C00000"/>
                </a:solidFill>
                <a:latin typeface="Courier New" panose="02070309020205020404" pitchFamily="49" charset="0"/>
                <a:cs typeface="Courier New" panose="02070309020205020404" pitchFamily="49" charset="0"/>
              </a:rPr>
              <a:t>fox</a:t>
            </a:r>
            <a:r>
              <a:rPr lang="en-US" sz="2400" dirty="0" smtClean="0">
                <a:latin typeface="Courier New" panose="02070309020205020404" pitchFamily="49" charset="0"/>
                <a:cs typeface="Courier New" panose="02070309020205020404" pitchFamily="49" charset="0"/>
              </a:rPr>
              <a:t> </a:t>
            </a:r>
            <a:r>
              <a:rPr lang="en-US" sz="2400" dirty="0">
                <a:solidFill>
                  <a:srgbClr val="FF0000"/>
                </a:solidFill>
                <a:latin typeface="Courier New" panose="02070309020205020404" pitchFamily="49" charset="0"/>
                <a:cs typeface="Courier New" panose="02070309020205020404" pitchFamily="49" charset="0"/>
              </a:rPr>
              <a:t>-g</a:t>
            </a:r>
            <a:r>
              <a:rPr lang="en-US" sz="2400" dirty="0">
                <a:latin typeface="Courier New" panose="02070309020205020404" pitchFamily="49" charset="0"/>
                <a:cs typeface="Courier New" panose="02070309020205020404" pitchFamily="49" charset="0"/>
              </a:rPr>
              <a:t> </a:t>
            </a:r>
            <a:r>
              <a:rPr lang="en-US" sz="2400" dirty="0">
                <a:solidFill>
                  <a:srgbClr val="006600"/>
                </a:solidFill>
                <a:latin typeface="Courier New" panose="02070309020205020404" pitchFamily="49" charset="0"/>
                <a:cs typeface="Courier New" panose="02070309020205020404" pitchFamily="49" charset="0"/>
              </a:rPr>
              <a:t>http://localhost:3030/marklogic </a:t>
            </a:r>
            <a:r>
              <a:rPr lang="en-US" sz="2400" dirty="0" smtClean="0">
                <a:solidFill>
                  <a:srgbClr val="006600"/>
                </a:solidFill>
                <a:latin typeface="Courier New" panose="02070309020205020404" pitchFamily="49" charset="0"/>
                <a:cs typeface="Courier New" panose="02070309020205020404" pitchFamily="49" charset="0"/>
              </a:rPr>
              <a:t> </a:t>
            </a:r>
            <a:endParaRPr lang="en-US" sz="2400" dirty="0">
              <a:solidFill>
                <a:srgbClr val="006600"/>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"https://</a:t>
            </a:r>
            <a:r>
              <a:rPr lang="en-US" sz="2400" dirty="0" smtClean="0">
                <a:solidFill>
                  <a:schemeClr val="accent5">
                    <a:lumMod val="50000"/>
                  </a:schemeClr>
                </a:solidFill>
                <a:latin typeface="Courier New" panose="02070309020205020404" pitchFamily="49" charset="0"/>
                <a:cs typeface="Courier New" panose="02070309020205020404" pitchFamily="49" charset="0"/>
              </a:rPr>
              <a:t>github.com/</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oxygenxml</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xsd</a:t>
            </a:r>
            <a:endParaRPr lang="en-US" sz="2400" dirty="0">
              <a:solidFill>
                <a:schemeClr val="accent5">
                  <a:lumMod val="50000"/>
                </a:schemeClr>
              </a:solidFill>
              <a:latin typeface="Courier New" panose="02070309020205020404" pitchFamily="49" charset="0"/>
              <a:cs typeface="Courier New" panose="02070309020205020404" pitchFamily="49" charset="0"/>
            </a:endParaRPr>
          </a:p>
          <a:p>
            <a:r>
              <a:rPr lang="en-US" sz="2400" dirty="0">
                <a:solidFill>
                  <a:schemeClr val="accent5">
                    <a:lumMod val="50000"/>
                  </a:schemeClr>
                </a:solidFill>
                <a:latin typeface="Courier New" panose="02070309020205020404" pitchFamily="49" charset="0"/>
                <a:cs typeface="Courier New" panose="02070309020205020404" pitchFamily="49" charset="0"/>
              </a:rPr>
              <a:t>  </a:t>
            </a:r>
            <a:r>
              <a:rPr lang="en-US" sz="2400" dirty="0" smtClean="0">
                <a:solidFill>
                  <a:schemeClr val="accent5">
                    <a:lumMod val="50000"/>
                  </a:schemeClr>
                </a:solidFill>
                <a:latin typeface="Courier New" panose="02070309020205020404" pitchFamily="49" charset="0"/>
                <a:cs typeface="Courier New" panose="02070309020205020404" pitchFamily="49" charset="0"/>
              </a:rPr>
              <a:t>\*\@</a:t>
            </a:r>
            <a:r>
              <a:rPr lang="en-US" sz="2400" dirty="0" err="1" smtClean="0">
                <a:solidFill>
                  <a:schemeClr val="accent5">
                    <a:lumMod val="50000"/>
                  </a:schemeClr>
                </a:solidFill>
                <a:latin typeface="Courier New" panose="02070309020205020404" pitchFamily="49" charset="0"/>
                <a:cs typeface="Courier New" panose="02070309020205020404" pitchFamily="49" charset="0"/>
              </a:rPr>
              <a:t>targetNamespace</a:t>
            </a:r>
            <a:r>
              <a:rPr lang="en-US" sz="2400" dirty="0" smtClean="0">
                <a:solidFill>
                  <a:schemeClr val="accent5">
                    <a:lumMod val="50000"/>
                  </a:schemeClr>
                </a:solidFill>
                <a:latin typeface="Courier New" panose="02070309020205020404" pitchFamily="49" charset="0"/>
                <a:cs typeface="Courier New" panose="02070309020205020404" pitchFamily="49" charset="0"/>
              </a:rPr>
              <a:t> =&gt; frequencies(30)"</a:t>
            </a:r>
          </a:p>
          <a:p>
            <a:endParaRPr lang="de-DE" dirty="0"/>
          </a:p>
        </p:txBody>
      </p:sp>
      <p:sp>
        <p:nvSpPr>
          <p:cNvPr id="3" name="Rounded Rectangular Callout 2"/>
          <p:cNvSpPr/>
          <p:nvPr/>
        </p:nvSpPr>
        <p:spPr bwMode="auto">
          <a:xfrm>
            <a:off x="6553199" y="1701963"/>
            <a:ext cx="1832863" cy="358885"/>
          </a:xfrm>
          <a:prstGeom prst="wedgeRoundRectCallout">
            <a:avLst>
              <a:gd name="adj1" fmla="val -154216"/>
              <a:gd name="adj2" fmla="val 11089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UTREE folder</a:t>
            </a:r>
          </a:p>
        </p:txBody>
      </p:sp>
      <p:sp>
        <p:nvSpPr>
          <p:cNvPr id="11" name="Rounded Rectangular Callout 10"/>
          <p:cNvSpPr/>
          <p:nvPr/>
        </p:nvSpPr>
        <p:spPr bwMode="auto">
          <a:xfrm>
            <a:off x="6555561" y="3933056"/>
            <a:ext cx="2264911" cy="358885"/>
          </a:xfrm>
          <a:prstGeom prst="wedgeRoundRectCallout">
            <a:avLst>
              <a:gd name="adj1" fmla="val -154216"/>
              <a:gd name="adj2" fmla="val 110890"/>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tx1"/>
                </a:solidFill>
                <a:effectLst/>
                <a:latin typeface="Arial" panose="020B0604020202020204" pitchFamily="34" charset="0"/>
              </a:rPr>
              <a:t>UGRAPH endpoint</a:t>
            </a: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Tree>
    <p:extLst>
      <p:ext uri="{BB962C8B-B14F-4D97-AF65-F5344CB8AC3E}">
        <p14:creationId xmlns:p14="http://schemas.microsoft.com/office/powerpoint/2010/main" val="1090040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Examples: github navigation </a:t>
            </a:r>
            <a:br>
              <a:rPr lang="de-DE" dirty="0" smtClean="0">
                <a:solidFill>
                  <a:srgbClr val="006600"/>
                </a:solidFill>
              </a:rPr>
            </a:br>
            <a:r>
              <a:rPr lang="de-DE" dirty="0">
                <a:solidFill>
                  <a:srgbClr val="006600"/>
                </a:solidFill>
              </a:rPr>
              <a:t> </a:t>
            </a:r>
            <a:r>
              <a:rPr lang="de-DE" dirty="0" smtClean="0">
                <a:solidFill>
                  <a:srgbClr val="006600"/>
                </a:solidFill>
              </a:rPr>
              <a:t>             (via UTREE | UGRAPH)</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
        <p:nvSpPr>
          <p:cNvPr id="7" name="TextBox 6"/>
          <p:cNvSpPr txBox="1"/>
          <p:nvPr/>
        </p:nvSpPr>
        <p:spPr>
          <a:xfrm>
            <a:off x="539552" y="1700808"/>
            <a:ext cx="6636753" cy="830997"/>
          </a:xfrm>
          <a:prstGeom prst="rect">
            <a:avLst/>
          </a:prstGeom>
          <a:noFill/>
        </p:spPr>
        <p:txBody>
          <a:bodyPr wrap="none" rtlCol="0">
            <a:spAutoFit/>
          </a:bodyPr>
          <a:lstStyle/>
          <a:p>
            <a:r>
              <a:rPr lang="de-DE" sz="2400" dirty="0">
                <a:latin typeface="Courier New" panose="02070309020205020404" pitchFamily="49" charset="0"/>
                <a:cs typeface="Courier New" panose="02070309020205020404" pitchFamily="49" charset="0"/>
              </a:rPr>
              <a:t>https://github.com/oxygenxml//*.</a:t>
            </a:r>
            <a:r>
              <a:rPr lang="de-DE" sz="2400" dirty="0" smtClean="0">
                <a:latin typeface="Courier New" panose="02070309020205020404" pitchFamily="49" charset="0"/>
                <a:cs typeface="Courier New" panose="02070309020205020404" pitchFamily="49" charset="0"/>
              </a:rPr>
              <a:t>xsl</a:t>
            </a:r>
          </a:p>
          <a:p>
            <a:r>
              <a:rPr lang="de-DE" sz="2400" dirty="0" smtClean="0">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file-lines() =&gt; count</a:t>
            </a:r>
            <a:r>
              <a:rPr lang="de-DE" sz="2400" dirty="0" smtClean="0">
                <a:latin typeface="Courier New" panose="02070309020205020404" pitchFamily="49" charset="0"/>
                <a:cs typeface="Courier New" panose="02070309020205020404" pitchFamily="49" charset="0"/>
              </a:rPr>
              <a:t>()</a:t>
            </a:r>
          </a:p>
        </p:txBody>
      </p:sp>
      <p:sp>
        <p:nvSpPr>
          <p:cNvPr id="8" name="TextBox 7"/>
          <p:cNvSpPr txBox="1"/>
          <p:nvPr/>
        </p:nvSpPr>
        <p:spPr>
          <a:xfrm>
            <a:off x="553244" y="3956863"/>
            <a:ext cx="7374135" cy="1200329"/>
          </a:xfrm>
          <a:prstGeom prst="rect">
            <a:avLst/>
          </a:prstGeom>
          <a:noFill/>
        </p:spPr>
        <p:txBody>
          <a:bodyPr wrap="none" rtlCol="0">
            <a:spAutoFit/>
          </a:bodyPr>
          <a:lstStyle/>
          <a:p>
            <a:r>
              <a:rPr lang="de-DE" sz="2400" dirty="0" smtClean="0">
                <a:latin typeface="Courier New" panose="02070309020205020404" pitchFamily="49" charset="0"/>
                <a:cs typeface="Courier New" panose="02070309020205020404" pitchFamily="49" charset="0"/>
              </a:rPr>
              <a:t>https</a:t>
            </a:r>
            <a:r>
              <a:rPr lang="de-DE" sz="2400" dirty="0">
                <a:latin typeface="Courier New" panose="02070309020205020404" pitchFamily="49" charset="0"/>
                <a:cs typeface="Courier New" panose="02070309020205020404" pitchFamily="49" charset="0"/>
              </a:rPr>
              <a:t>://github.com/oxygenxml</a:t>
            </a:r>
            <a:r>
              <a:rPr lang="de-DE" sz="2400" dirty="0" smtClean="0">
                <a:latin typeface="Courier New" panose="02070309020205020404" pitchFamily="49" charset="0"/>
                <a:cs typeface="Courier New" panose="02070309020205020404" pitchFamily="49" charset="0"/>
              </a:rPr>
              <a:t>/*</a:t>
            </a:r>
          </a:p>
          <a:p>
            <a:r>
              <a:rPr lang="de-DE" sz="2400" dirty="0" smtClean="0">
                <a:latin typeface="Courier New" panose="02070309020205020404" pitchFamily="49" charset="0"/>
                <a:cs typeface="Courier New" panose="02070309020205020404" pitchFamily="49" charset="0"/>
              </a:rPr>
              <a:t>[.//*.xsl\*\@version\xs:decimal(.) &gt; 2]</a:t>
            </a:r>
          </a:p>
          <a:p>
            <a:r>
              <a:rPr lang="de-DE" sz="2400" dirty="0" smtClean="0">
                <a:latin typeface="Courier New" panose="02070309020205020404" pitchFamily="49" charset="0"/>
                <a:cs typeface="Courier New" panose="02070309020205020404" pitchFamily="49" charset="0"/>
              </a:rPr>
              <a:t>/file-name()</a:t>
            </a:r>
            <a:endParaRPr lang="de-DE" sz="2400" dirty="0">
              <a:latin typeface="Courier New" panose="02070309020205020404" pitchFamily="49" charset="0"/>
              <a:cs typeface="Courier New" panose="02070309020205020404" pitchFamily="49" charset="0"/>
            </a:endParaRPr>
          </a:p>
        </p:txBody>
      </p:sp>
      <p:sp>
        <p:nvSpPr>
          <p:cNvPr id="9" name="TextBox 8"/>
          <p:cNvSpPr txBox="1"/>
          <p:nvPr/>
        </p:nvSpPr>
        <p:spPr>
          <a:xfrm>
            <a:off x="7477034" y="3347700"/>
            <a:ext cx="441146" cy="369332"/>
          </a:xfrm>
          <a:prstGeom prst="rect">
            <a:avLst/>
          </a:prstGeom>
          <a:solidFill>
            <a:schemeClr val="bg1">
              <a:lumMod val="50000"/>
            </a:schemeClr>
          </a:solidFill>
        </p:spPr>
        <p:txBody>
          <a:bodyPr wrap="none" rtlCol="0">
            <a:spAutoFit/>
          </a:bodyPr>
          <a:lstStyle/>
          <a:p>
            <a:r>
              <a:rPr lang="de-DE" dirty="0" smtClean="0">
                <a:solidFill>
                  <a:schemeClr val="bg1"/>
                </a:solidFill>
              </a:rPr>
              <a:t>15</a:t>
            </a:r>
            <a:endParaRPr lang="de-DE" dirty="0">
              <a:solidFill>
                <a:schemeClr val="bg1"/>
              </a:solidFill>
            </a:endParaRPr>
          </a:p>
        </p:txBody>
      </p:sp>
      <p:sp>
        <p:nvSpPr>
          <p:cNvPr id="10" name="TextBox 9"/>
          <p:cNvSpPr txBox="1"/>
          <p:nvPr/>
        </p:nvSpPr>
        <p:spPr>
          <a:xfrm>
            <a:off x="539552" y="2876743"/>
            <a:ext cx="7742825" cy="1200329"/>
          </a:xfrm>
          <a:prstGeom prst="rect">
            <a:avLst/>
          </a:prstGeom>
          <a:noFill/>
        </p:spPr>
        <p:txBody>
          <a:bodyPr wrap="none" rtlCol="0">
            <a:spAutoFit/>
          </a:bodyPr>
          <a:lstStyle/>
          <a:p>
            <a:r>
              <a:rPr lang="de-DE" sz="2400" dirty="0">
                <a:latin typeface="Courier New" panose="02070309020205020404" pitchFamily="49" charset="0"/>
                <a:cs typeface="Courier New" panose="02070309020205020404" pitchFamily="49" charset="0"/>
              </a:rPr>
              <a:t>https://github.com/oxygenxml/*[.//*.xsl] </a:t>
            </a:r>
          </a:p>
          <a:p>
            <a:r>
              <a:rPr lang="de-DE" sz="2400" dirty="0">
                <a:latin typeface="Courier New" panose="02070309020205020404" pitchFamily="49" charset="0"/>
                <a:cs typeface="Courier New" panose="02070309020205020404" pitchFamily="49" charset="0"/>
              </a:rPr>
              <a:t>=&gt; count()</a:t>
            </a:r>
          </a:p>
          <a:p>
            <a:endParaRPr lang="de-DE" sz="2400" dirty="0">
              <a:latin typeface="Courier New" panose="02070309020205020404" pitchFamily="49" charset="0"/>
              <a:cs typeface="Courier New" panose="02070309020205020404" pitchFamily="49" charset="0"/>
            </a:endParaRPr>
          </a:p>
        </p:txBody>
      </p:sp>
      <p:sp>
        <p:nvSpPr>
          <p:cNvPr id="12" name="TextBox 11"/>
          <p:cNvSpPr txBox="1"/>
          <p:nvPr/>
        </p:nvSpPr>
        <p:spPr>
          <a:xfrm>
            <a:off x="6312549" y="4941168"/>
            <a:ext cx="1620957" cy="1107996"/>
          </a:xfrm>
          <a:prstGeom prst="rect">
            <a:avLst/>
          </a:prstGeom>
          <a:solidFill>
            <a:schemeClr val="bg1">
              <a:lumMod val="50000"/>
            </a:schemeClr>
          </a:solidFill>
        </p:spPr>
        <p:txBody>
          <a:bodyPr wrap="none" rtlCol="0">
            <a:spAutoFit/>
          </a:bodyPr>
          <a:lstStyle/>
          <a:p>
            <a:r>
              <a:rPr lang="de-DE" sz="2400" dirty="0" smtClean="0">
                <a:solidFill>
                  <a:schemeClr val="bg1"/>
                </a:solidFill>
              </a:rPr>
              <a:t>dita-css</a:t>
            </a:r>
            <a:endParaRPr lang="de-DE" sz="2400" dirty="0">
              <a:solidFill>
                <a:schemeClr val="bg1"/>
              </a:solidFill>
            </a:endParaRPr>
          </a:p>
          <a:p>
            <a:r>
              <a:rPr lang="de-DE" sz="2400" dirty="0" smtClean="0">
                <a:solidFill>
                  <a:schemeClr val="bg1"/>
                </a:solidFill>
              </a:rPr>
              <a:t>dita-glass</a:t>
            </a:r>
            <a:endParaRPr lang="de-DE" sz="2400" dirty="0">
              <a:solidFill>
                <a:schemeClr val="bg1"/>
              </a:solidFill>
            </a:endParaRPr>
          </a:p>
          <a:p>
            <a:endParaRPr lang="de-DE" dirty="0"/>
          </a:p>
        </p:txBody>
      </p:sp>
      <p:sp>
        <p:nvSpPr>
          <p:cNvPr id="13" name="TextBox 12"/>
          <p:cNvSpPr txBox="1"/>
          <p:nvPr/>
        </p:nvSpPr>
        <p:spPr>
          <a:xfrm>
            <a:off x="7151931" y="2123564"/>
            <a:ext cx="825867" cy="369332"/>
          </a:xfrm>
          <a:prstGeom prst="rect">
            <a:avLst/>
          </a:prstGeom>
          <a:solidFill>
            <a:schemeClr val="bg1">
              <a:lumMod val="50000"/>
            </a:schemeClr>
          </a:solidFill>
        </p:spPr>
        <p:txBody>
          <a:bodyPr wrap="none" rtlCol="0">
            <a:spAutoFit/>
          </a:bodyPr>
          <a:lstStyle/>
          <a:p>
            <a:r>
              <a:rPr lang="de-DE" dirty="0" smtClean="0">
                <a:solidFill>
                  <a:schemeClr val="bg1"/>
                </a:solidFill>
              </a:rPr>
              <a:t>83540</a:t>
            </a:r>
            <a:endParaRPr lang="de-DE" dirty="0">
              <a:solidFill>
                <a:schemeClr val="bg1"/>
              </a:solidFill>
            </a:endParaRPr>
          </a:p>
        </p:txBody>
      </p:sp>
    </p:spTree>
    <p:extLst>
      <p:ext uri="{BB962C8B-B14F-4D97-AF65-F5344CB8AC3E}">
        <p14:creationId xmlns:p14="http://schemas.microsoft.com/office/powerpoint/2010/main" val="179779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latin typeface="Lucida Handwriting" panose="03010101010101010101" pitchFamily="66" charset="0"/>
              </a:rPr>
              <a:t>Goliath @ github</a:t>
            </a:r>
            <a:r>
              <a:rPr lang="de-DE" dirty="0" smtClean="0">
                <a:solidFill>
                  <a:srgbClr val="006600"/>
                </a:solidFill>
                <a:latin typeface="Lucida Handwriting" panose="03010101010101010101" pitchFamily="66" charset="0"/>
              </a:rPr>
              <a:t/>
            </a:r>
            <a:br>
              <a:rPr lang="de-DE" dirty="0" smtClean="0">
                <a:solidFill>
                  <a:srgbClr val="006600"/>
                </a:solidFill>
                <a:latin typeface="Lucida Handwriting" panose="03010101010101010101" pitchFamily="66" charset="0"/>
              </a:rPr>
            </a:br>
            <a:r>
              <a:rPr lang="de-DE" dirty="0" smtClean="0">
                <a:solidFill>
                  <a:srgbClr val="006600"/>
                </a:solidFill>
                <a:latin typeface="Lucida Handwriting" panose="03010101010101010101" pitchFamily="66" charset="0"/>
              </a:rPr>
              <a:t>             </a:t>
            </a:r>
            <a:endParaRPr lang="de-DE" dirty="0">
              <a:solidFill>
                <a:srgbClr val="006600"/>
              </a:solidFill>
              <a:latin typeface="Lucida Handwriting" panose="03010101010101010101" pitchFamily="66" charset="0"/>
            </a:endParaRPr>
          </a:p>
        </p:txBody>
      </p:sp>
      <p:sp>
        <p:nvSpPr>
          <p:cNvPr id="3" name="Content Placeholder 2"/>
          <p:cNvSpPr>
            <a:spLocks noGrp="1"/>
          </p:cNvSpPr>
          <p:nvPr>
            <p:ph idx="1"/>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
        <p:nvSpPr>
          <p:cNvPr id="7" name="TextBox 6"/>
          <p:cNvSpPr txBox="1"/>
          <p:nvPr/>
        </p:nvSpPr>
        <p:spPr>
          <a:xfrm>
            <a:off x="160602" y="1628800"/>
            <a:ext cx="8731878" cy="2862322"/>
          </a:xfrm>
          <a:prstGeom prst="rect">
            <a:avLst/>
          </a:prstGeom>
          <a:noFill/>
        </p:spPr>
        <p:txBody>
          <a:bodyPr wrap="none" rtlCol="0">
            <a:spAutoFit/>
          </a:bodyPr>
          <a:lstStyle/>
          <a:p>
            <a:r>
              <a:rPr lang="de-DE" dirty="0">
                <a:latin typeface="Courier New" panose="02070309020205020404" pitchFamily="49" charset="0"/>
                <a:cs typeface="Courier New" panose="02070309020205020404" pitchFamily="49" charset="0"/>
              </a:rPr>
              <a:t>let $projs := https://github.com/google/*</a:t>
            </a:r>
          </a:p>
          <a:p>
            <a:r>
              <a:rPr lang="de-DE" dirty="0">
                <a:latin typeface="Courier New" panose="02070309020205020404" pitchFamily="49" charset="0"/>
                <a:cs typeface="Courier New" panose="02070309020205020404" pitchFamily="49" charset="0"/>
              </a:rPr>
              <a:t>return (</a:t>
            </a:r>
          </a:p>
          <a:p>
            <a:r>
              <a:rPr lang="de-DE" dirty="0">
                <a:latin typeface="Courier New" panose="02070309020205020404" pitchFamily="49" charset="0"/>
                <a:cs typeface="Courier New" panose="02070309020205020404" pitchFamily="49" charset="0"/>
              </a:rPr>
              <a:t>  '#projects: ' || $projs               =&gt; count() =&gt; lpad(9),</a:t>
            </a:r>
          </a:p>
          <a:p>
            <a:r>
              <a:rPr lang="de-DE" dirty="0">
                <a:latin typeface="Courier New" panose="02070309020205020404" pitchFamily="49" charset="0"/>
                <a:cs typeface="Courier New" panose="02070309020205020404" pitchFamily="49" charset="0"/>
              </a:rPr>
              <a:t>  '#files:    ' || $projs//*[is-file()] =&gt; count() =&gt; lpad(9),</a:t>
            </a:r>
          </a:p>
          <a:p>
            <a:r>
              <a:rPr lang="de-DE" dirty="0" smtClean="0">
                <a:latin typeface="Courier New" panose="02070309020205020404" pitchFamily="49" charset="0"/>
                <a:cs typeface="Courier New" panose="02070309020205020404" pitchFamily="49" charset="0"/>
              </a:rPr>
              <a:t>  '#</a:t>
            </a:r>
            <a:r>
              <a:rPr lang="de-DE" dirty="0">
                <a:latin typeface="Courier New" panose="02070309020205020404" pitchFamily="49" charset="0"/>
                <a:cs typeface="Courier New" panose="02070309020205020404" pitchFamily="49" charset="0"/>
              </a:rPr>
              <a:t>xml:      ' || $projs//*.xml        =&gt; count() =&gt; lpad(9),</a:t>
            </a:r>
          </a:p>
          <a:p>
            <a:r>
              <a:rPr lang="de-DE" dirty="0">
                <a:latin typeface="Courier New" panose="02070309020205020404" pitchFamily="49" charset="0"/>
                <a:cs typeface="Courier New" panose="02070309020205020404" pitchFamily="49" charset="0"/>
              </a:rPr>
              <a:t>  '#xsd:      ' || $projs//*.xsd*       =&gt; count() =&gt; lpad(9),</a:t>
            </a:r>
          </a:p>
          <a:p>
            <a:r>
              <a:rPr lang="de-DE" dirty="0">
                <a:latin typeface="Courier New" panose="02070309020205020404" pitchFamily="49" charset="0"/>
                <a:cs typeface="Courier New" panose="02070309020205020404" pitchFamily="49" charset="0"/>
              </a:rPr>
              <a:t>  '#xsl:      ' || $projs//*.xsl*       =&gt; count() =&gt; lpad(9),</a:t>
            </a:r>
          </a:p>
          <a:p>
            <a:r>
              <a:rPr lang="de-DE" dirty="0">
                <a:latin typeface="Courier New" panose="02070309020205020404" pitchFamily="49" charset="0"/>
                <a:cs typeface="Courier New" panose="02070309020205020404" pitchFamily="49" charset="0"/>
              </a:rPr>
              <a:t>  'xsl versions:',</a:t>
            </a:r>
          </a:p>
          <a:p>
            <a:r>
              <a:rPr lang="de-DE" dirty="0">
                <a:latin typeface="Courier New" panose="02070309020205020404" pitchFamily="49" charset="0"/>
                <a:cs typeface="Courier New" panose="02070309020205020404" pitchFamily="49" charset="0"/>
              </a:rPr>
              <a:t>  $projs//*.xsl*\child::*\@version =&gt; frequencies(8)</a:t>
            </a:r>
          </a:p>
          <a:p>
            <a:r>
              <a:rPr lang="de-DE" dirty="0">
                <a:latin typeface="Courier New" panose="02070309020205020404" pitchFamily="49" charset="0"/>
                <a:cs typeface="Courier New" panose="02070309020205020404" pitchFamily="49" charset="0"/>
              </a:rPr>
              <a:t>)</a:t>
            </a:r>
          </a:p>
        </p:txBody>
      </p:sp>
      <p:sp>
        <p:nvSpPr>
          <p:cNvPr id="8" name="TextBox 7"/>
          <p:cNvSpPr txBox="1"/>
          <p:nvPr/>
        </p:nvSpPr>
        <p:spPr>
          <a:xfrm>
            <a:off x="5724128" y="4335194"/>
            <a:ext cx="2941831" cy="2262158"/>
          </a:xfrm>
          <a:prstGeom prst="rect">
            <a:avLst/>
          </a:prstGeom>
          <a:solidFill>
            <a:schemeClr val="bg1">
              <a:lumMod val="50000"/>
            </a:schemeClr>
          </a:solidFill>
        </p:spPr>
        <p:txBody>
          <a:bodyPr wrap="none" bIns="0" rtlCol="0" anchor="ctr" anchorCtr="0">
            <a:spAutoFit/>
          </a:bodyPr>
          <a:lstStyle/>
          <a:p>
            <a:r>
              <a:rPr lang="de-DE" dirty="0">
                <a:solidFill>
                  <a:schemeClr val="bg1"/>
                </a:solidFill>
                <a:latin typeface="Courier New" panose="02070309020205020404" pitchFamily="49" charset="0"/>
                <a:cs typeface="Courier New" panose="02070309020205020404" pitchFamily="49" charset="0"/>
              </a:rPr>
              <a:t>#projects:       910</a:t>
            </a:r>
          </a:p>
          <a:p>
            <a:r>
              <a:rPr lang="de-DE" dirty="0">
                <a:solidFill>
                  <a:schemeClr val="bg1"/>
                </a:solidFill>
                <a:latin typeface="Courier New" panose="02070309020205020404" pitchFamily="49" charset="0"/>
                <a:cs typeface="Courier New" panose="02070309020205020404" pitchFamily="49" charset="0"/>
              </a:rPr>
              <a:t>#files:       568358</a:t>
            </a:r>
          </a:p>
          <a:p>
            <a:r>
              <a:rPr lang="de-DE" dirty="0" smtClean="0">
                <a:solidFill>
                  <a:schemeClr val="bg1"/>
                </a:solidFill>
                <a:latin typeface="Courier New" panose="02070309020205020404" pitchFamily="49" charset="0"/>
                <a:cs typeface="Courier New" panose="02070309020205020404" pitchFamily="49" charset="0"/>
              </a:rPr>
              <a:t>#</a:t>
            </a:r>
            <a:r>
              <a:rPr lang="de-DE" dirty="0">
                <a:solidFill>
                  <a:schemeClr val="bg1"/>
                </a:solidFill>
                <a:latin typeface="Courier New" panose="02070309020205020404" pitchFamily="49" charset="0"/>
                <a:cs typeface="Courier New" panose="02070309020205020404" pitchFamily="49" charset="0"/>
              </a:rPr>
              <a:t>xml:           8484</a:t>
            </a:r>
          </a:p>
          <a:p>
            <a:r>
              <a:rPr lang="de-DE" dirty="0">
                <a:solidFill>
                  <a:schemeClr val="bg1"/>
                </a:solidFill>
                <a:latin typeface="Courier New" panose="02070309020205020404" pitchFamily="49" charset="0"/>
                <a:cs typeface="Courier New" panose="02070309020205020404" pitchFamily="49" charset="0"/>
              </a:rPr>
              <a:t>#xsd:             80</a:t>
            </a:r>
          </a:p>
          <a:p>
            <a:r>
              <a:rPr lang="de-DE" dirty="0">
                <a:solidFill>
                  <a:schemeClr val="bg1"/>
                </a:solidFill>
                <a:latin typeface="Courier New" panose="02070309020205020404" pitchFamily="49" charset="0"/>
                <a:cs typeface="Courier New" panose="02070309020205020404" pitchFamily="49" charset="0"/>
              </a:rPr>
              <a:t>#xsl:             44</a:t>
            </a:r>
          </a:p>
          <a:p>
            <a:r>
              <a:rPr lang="de-DE" dirty="0">
                <a:solidFill>
                  <a:schemeClr val="bg1"/>
                </a:solidFill>
                <a:latin typeface="Courier New" panose="02070309020205020404" pitchFamily="49" charset="0"/>
                <a:cs typeface="Courier New" panose="02070309020205020404" pitchFamily="49" charset="0"/>
              </a:rPr>
              <a:t>xsl versions:</a:t>
            </a:r>
          </a:p>
          <a:p>
            <a:r>
              <a:rPr lang="de-DE" dirty="0">
                <a:solidFill>
                  <a:schemeClr val="bg1"/>
                </a:solidFill>
                <a:latin typeface="Courier New" panose="02070309020205020404" pitchFamily="49" charset="0"/>
                <a:cs typeface="Courier New" panose="02070309020205020404" pitchFamily="49" charset="0"/>
              </a:rPr>
              <a:t>1.0      (42)</a:t>
            </a:r>
          </a:p>
          <a:p>
            <a:endParaRPr lang="de-DE" dirty="0"/>
          </a:p>
        </p:txBody>
      </p:sp>
    </p:spTree>
    <p:extLst>
      <p:ext uri="{BB962C8B-B14F-4D97-AF65-F5344CB8AC3E}">
        <p14:creationId xmlns:p14="http://schemas.microsoft.com/office/powerpoint/2010/main" val="762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686800" cy="1295400"/>
          </a:xfrm>
        </p:spPr>
        <p:txBody>
          <a:bodyPr/>
          <a:lstStyle/>
          <a:p>
            <a:r>
              <a:rPr lang="de-DE" dirty="0" smtClean="0">
                <a:solidFill>
                  <a:srgbClr val="006600"/>
                </a:solidFill>
              </a:rPr>
              <a:t>FOXpath – </a:t>
            </a:r>
            <a:br>
              <a:rPr lang="de-DE" dirty="0" smtClean="0">
                <a:solidFill>
                  <a:srgbClr val="006600"/>
                </a:solidFill>
              </a:rPr>
            </a:br>
            <a:r>
              <a:rPr lang="de-DE" dirty="0" smtClean="0">
                <a:solidFill>
                  <a:srgbClr val="006600"/>
                </a:solidFill>
              </a:rPr>
              <a:t>	URI navigation scope</a:t>
            </a:r>
            <a:endParaRPr lang="de-DE" dirty="0">
              <a:solidFill>
                <a:srgbClr val="006600"/>
              </a:solidFill>
            </a:endParaRPr>
          </a:p>
        </p:txBody>
      </p:sp>
      <p:sp>
        <p:nvSpPr>
          <p:cNvPr id="3" name="Content Placeholder 2"/>
          <p:cNvSpPr>
            <a:spLocks noGrp="1"/>
          </p:cNvSpPr>
          <p:nvPr>
            <p:ph idx="1"/>
          </p:nvPr>
        </p:nvSpPr>
        <p:spPr/>
        <p:txBody>
          <a:bodyPr/>
          <a:lstStyle/>
          <a:p>
            <a:r>
              <a:rPr lang="de-DE" dirty="0" smtClean="0">
                <a:solidFill>
                  <a:srgbClr val="006600"/>
                </a:solidFill>
              </a:rPr>
              <a:t>Physical</a:t>
            </a:r>
            <a:r>
              <a:rPr lang="de-DE" dirty="0" smtClean="0"/>
              <a:t> file system</a:t>
            </a:r>
          </a:p>
          <a:p>
            <a:r>
              <a:rPr lang="de-DE" dirty="0" smtClean="0">
                <a:solidFill>
                  <a:srgbClr val="006600"/>
                </a:solidFill>
              </a:rPr>
              <a:t>Virtual</a:t>
            </a:r>
            <a:r>
              <a:rPr lang="de-DE" dirty="0" smtClean="0"/>
              <a:t> file systems</a:t>
            </a:r>
          </a:p>
          <a:p>
            <a:pPr lvl="1"/>
            <a:r>
              <a:rPr lang="de-DE" dirty="0" smtClean="0"/>
              <a:t>Archives (.zip, .jar, .docx, .epub, ...)</a:t>
            </a:r>
          </a:p>
          <a:p>
            <a:pPr lvl="1"/>
            <a:r>
              <a:rPr lang="de-DE" dirty="0" smtClean="0"/>
              <a:t>SVN repo</a:t>
            </a:r>
          </a:p>
          <a:p>
            <a:pPr lvl="1"/>
            <a:r>
              <a:rPr lang="de-DE" dirty="0" smtClean="0"/>
              <a:t>BaseX databases</a:t>
            </a:r>
          </a:p>
          <a:p>
            <a:pPr lvl="1"/>
            <a:r>
              <a:rPr lang="de-DE" dirty="0" smtClean="0"/>
              <a:t>github project repo	(via UTREE or UGRAPH)</a:t>
            </a:r>
          </a:p>
          <a:p>
            <a:r>
              <a:rPr lang="de-DE" dirty="0" smtClean="0">
                <a:solidFill>
                  <a:srgbClr val="006600"/>
                </a:solidFill>
              </a:rPr>
              <a:t>Literal</a:t>
            </a:r>
            <a:r>
              <a:rPr lang="de-DE" dirty="0" smtClean="0"/>
              <a:t> file systems</a:t>
            </a:r>
          </a:p>
          <a:p>
            <a:pPr lvl="1"/>
            <a:r>
              <a:rPr lang="de-DE" dirty="0" smtClean="0"/>
              <a:t>UTREE</a:t>
            </a:r>
          </a:p>
          <a:p>
            <a:pPr lvl="1"/>
            <a:r>
              <a:rPr lang="de-DE" dirty="0" smtClean="0"/>
              <a:t>UGRAPH</a:t>
            </a: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7" name="TextBox 6"/>
          <p:cNvSpPr txBox="1"/>
          <p:nvPr/>
        </p:nvSpPr>
        <p:spPr>
          <a:xfrm>
            <a:off x="3203848" y="6135687"/>
            <a:ext cx="5359159" cy="461665"/>
          </a:xfrm>
          <a:prstGeom prst="rect">
            <a:avLst/>
          </a:prstGeom>
          <a:solidFill>
            <a:srgbClr val="006600"/>
          </a:solidFill>
        </p:spPr>
        <p:txBody>
          <a:bodyPr wrap="none" rtlCol="0">
            <a:spAutoFit/>
          </a:bodyPr>
          <a:lstStyle/>
          <a:p>
            <a:r>
              <a:rPr lang="de-DE" sz="2400" dirty="0" smtClean="0">
                <a:solidFill>
                  <a:schemeClr val="bg1"/>
                </a:solidFill>
              </a:rPr>
              <a:t>https://github.com/hrennau/foxpath</a:t>
            </a:r>
            <a:endParaRPr lang="de-DE" sz="2400" dirty="0">
              <a:solidFill>
                <a:schemeClr val="bg1"/>
              </a:solidFill>
            </a:endParaRPr>
          </a:p>
        </p:txBody>
      </p:sp>
    </p:spTree>
    <p:extLst>
      <p:ext uri="{BB962C8B-B14F-4D97-AF65-F5344CB8AC3E}">
        <p14:creationId xmlns:p14="http://schemas.microsoft.com/office/powerpoint/2010/main" val="1463362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FOXpath 2017 - take away</a:t>
            </a:r>
            <a:endParaRPr lang="de-DE" dirty="0">
              <a:solidFill>
                <a:srgbClr val="006600"/>
              </a:solidFill>
            </a:endParaRPr>
          </a:p>
        </p:txBody>
      </p:sp>
      <p:sp>
        <p:nvSpPr>
          <p:cNvPr id="3" name="Content Placeholder 2"/>
          <p:cNvSpPr>
            <a:spLocks noGrp="1"/>
          </p:cNvSpPr>
          <p:nvPr>
            <p:ph idx="1"/>
          </p:nvPr>
        </p:nvSpPr>
        <p:spPr>
          <a:xfrm>
            <a:off x="457200" y="1700808"/>
            <a:ext cx="8229600" cy="4411662"/>
          </a:xfrm>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
        <p:nvSpPr>
          <p:cNvPr id="7" name="TextBox 6"/>
          <p:cNvSpPr txBox="1"/>
          <p:nvPr/>
        </p:nvSpPr>
        <p:spPr>
          <a:xfrm>
            <a:off x="755576" y="1556792"/>
            <a:ext cx="8280920" cy="4431983"/>
          </a:xfrm>
          <a:prstGeom prst="rect">
            <a:avLst/>
          </a:prstGeom>
          <a:noFill/>
        </p:spPr>
        <p:txBody>
          <a:bodyPr wrap="square" rtlCol="0">
            <a:spAutoFit/>
          </a:bodyPr>
          <a:lstStyle/>
          <a:p>
            <a:endParaRPr lang="de-DE" dirty="0"/>
          </a:p>
          <a:p>
            <a:r>
              <a:rPr lang="de-DE" sz="2400" dirty="0" smtClean="0"/>
              <a:t>A </a:t>
            </a:r>
            <a:r>
              <a:rPr lang="de-DE" sz="2400" dirty="0" smtClean="0">
                <a:solidFill>
                  <a:srgbClr val="006600"/>
                </a:solidFill>
              </a:rPr>
              <a:t>single navigation model</a:t>
            </a:r>
            <a:r>
              <a:rPr lang="de-DE" sz="2400" dirty="0" smtClean="0"/>
              <a:t> covering</a:t>
            </a:r>
          </a:p>
          <a:p>
            <a:r>
              <a:rPr lang="de-DE" sz="2400" dirty="0" smtClean="0"/>
              <a:t>   * </a:t>
            </a:r>
            <a:r>
              <a:rPr lang="de-DE" sz="2400" dirty="0" smtClean="0"/>
              <a:t>URI </a:t>
            </a:r>
            <a:r>
              <a:rPr lang="de-DE" sz="2400" dirty="0" smtClean="0"/>
              <a:t>navigation</a:t>
            </a:r>
          </a:p>
          <a:p>
            <a:r>
              <a:rPr lang="de-DE" sz="2400" dirty="0" smtClean="0"/>
              <a:t>   </a:t>
            </a:r>
            <a:r>
              <a:rPr lang="de-DE" sz="2400" dirty="0"/>
              <a:t>* Node navigation</a:t>
            </a:r>
            <a:endParaRPr lang="de-DE" sz="2400" dirty="0" smtClean="0"/>
          </a:p>
          <a:p>
            <a:endParaRPr lang="de-DE" sz="2400" dirty="0"/>
          </a:p>
          <a:p>
            <a:r>
              <a:rPr lang="de-DE" sz="2400" dirty="0" smtClean="0">
                <a:solidFill>
                  <a:srgbClr val="006600"/>
                </a:solidFill>
              </a:rPr>
              <a:t>Seamless integration</a:t>
            </a:r>
            <a:r>
              <a:rPr lang="de-DE" sz="2400" dirty="0" smtClean="0"/>
              <a:t> of U+N navigation</a:t>
            </a:r>
          </a:p>
          <a:p>
            <a:endParaRPr lang="de-DE" sz="2400" dirty="0"/>
          </a:p>
          <a:p>
            <a:r>
              <a:rPr lang="de-DE" sz="2400" dirty="0" smtClean="0"/>
              <a:t>URI navigation is based on </a:t>
            </a:r>
            <a:r>
              <a:rPr lang="de-DE" sz="2400" dirty="0" smtClean="0">
                <a:solidFill>
                  <a:srgbClr val="006600"/>
                </a:solidFill>
              </a:rPr>
              <a:t>URI operations</a:t>
            </a:r>
            <a:r>
              <a:rPr lang="de-DE" sz="2400" dirty="0" smtClean="0"/>
              <a:t> and </a:t>
            </a:r>
            <a:r>
              <a:rPr lang="de-DE" sz="2400" dirty="0" smtClean="0">
                <a:solidFill>
                  <a:srgbClr val="006600"/>
                </a:solidFill>
              </a:rPr>
              <a:t>URI dispatchal</a:t>
            </a:r>
            <a:endParaRPr lang="de-DE" sz="2400" dirty="0" smtClean="0"/>
          </a:p>
          <a:p>
            <a:endParaRPr lang="de-DE" sz="2400" dirty="0"/>
          </a:p>
          <a:p>
            <a:r>
              <a:rPr lang="de-DE" sz="2400" dirty="0" smtClean="0">
                <a:solidFill>
                  <a:srgbClr val="006600"/>
                </a:solidFill>
              </a:rPr>
              <a:t>Scope</a:t>
            </a:r>
            <a:r>
              <a:rPr lang="de-DE" sz="2400" dirty="0" smtClean="0"/>
              <a:t> of supported file system types </a:t>
            </a:r>
          </a:p>
          <a:p>
            <a:r>
              <a:rPr lang="de-DE" sz="2400" dirty="0"/>
              <a:t> </a:t>
            </a:r>
            <a:r>
              <a:rPr lang="de-DE" sz="2400" dirty="0" smtClean="0"/>
              <a:t>   implementation-defined and easily extensible</a:t>
            </a:r>
          </a:p>
        </p:txBody>
      </p:sp>
    </p:spTree>
    <p:extLst>
      <p:ext uri="{BB962C8B-B14F-4D97-AF65-F5344CB8AC3E}">
        <p14:creationId xmlns:p14="http://schemas.microsoft.com/office/powerpoint/2010/main" val="12739225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latin typeface="+mn-lt"/>
              </a:rPr>
              <a:t>XPath!</a:t>
            </a:r>
            <a:endParaRPr lang="de-DE" i="1" dirty="0">
              <a:solidFill>
                <a:srgbClr val="006600"/>
              </a:solidFill>
              <a:latin typeface="+mn-lt"/>
            </a:endParaRPr>
          </a:p>
        </p:txBody>
      </p:sp>
      <p:sp>
        <p:nvSpPr>
          <p:cNvPr id="3" name="Content Placeholder 2"/>
          <p:cNvSpPr>
            <a:spLocks noGrp="1"/>
          </p:cNvSpPr>
          <p:nvPr>
            <p:ph idx="1"/>
          </p:nvPr>
        </p:nvSpPr>
        <p:spPr/>
        <p:txBody>
          <a:bodyPr/>
          <a:lstStyle/>
          <a:p>
            <a:r>
              <a:rPr lang="de-DE" dirty="0" smtClean="0"/>
              <a:t>Expression language</a:t>
            </a:r>
          </a:p>
          <a:p>
            <a:r>
              <a:rPr lang="de-DE" dirty="0" smtClean="0"/>
              <a:t>Powerful, readable, elegant ...</a:t>
            </a:r>
          </a:p>
          <a:p>
            <a:r>
              <a:rPr lang="de-DE" i="1" dirty="0" smtClean="0">
                <a:solidFill>
                  <a:schemeClr val="tx2"/>
                </a:solidFill>
              </a:rPr>
              <a:t>File content navigation</a:t>
            </a:r>
            <a:r>
              <a:rPr lang="de-DE" dirty="0" smtClean="0"/>
              <a:t> (XML, JSON, ...)</a:t>
            </a:r>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sp>
        <p:nvSpPr>
          <p:cNvPr id="8" name="TextBox 7"/>
          <p:cNvSpPr txBox="1"/>
          <p:nvPr/>
        </p:nvSpPr>
        <p:spPr>
          <a:xfrm>
            <a:off x="1031591" y="4994592"/>
            <a:ext cx="6821098" cy="1107996"/>
          </a:xfrm>
          <a:prstGeom prst="rect">
            <a:avLst/>
          </a:prstGeom>
          <a:noFill/>
        </p:spPr>
        <p:txBody>
          <a:bodyPr wrap="none" rtlCol="0">
            <a:spAutoFit/>
          </a:bodyPr>
          <a:lstStyle/>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route</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arrival</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r>
              <a:rPr lang="de-DE" sz="2400" dirty="0" smtClean="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'JFK</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p>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departure</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t</a:t>
            </a:r>
            <a:r>
              <a:rPr lang="de-DE" sz="2400" dirty="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&gt;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'18:00</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endParaRPr lang="de-DE" sz="2400" dirty="0">
              <a:solidFill>
                <a:schemeClr val="tx2"/>
              </a:solidFill>
              <a:latin typeface="Courier New" panose="02070309020205020404" pitchFamily="49" charset="0"/>
              <a:cs typeface="Courier New" panose="02070309020205020404" pitchFamily="49" charset="0"/>
            </a:endParaRPr>
          </a:p>
          <a:p>
            <a:endParaRPr lang="de-DE" dirty="0"/>
          </a:p>
        </p:txBody>
      </p:sp>
    </p:spTree>
    <p:extLst>
      <p:ext uri="{BB962C8B-B14F-4D97-AF65-F5344CB8AC3E}">
        <p14:creationId xmlns:p14="http://schemas.microsoft.com/office/powerpoint/2010/main" val="157534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30</a:t>
            </a:fld>
            <a:endParaRPr lang="de-DE" altLang="en-US"/>
          </a:p>
        </p:txBody>
      </p:sp>
      <p:sp>
        <p:nvSpPr>
          <p:cNvPr id="3" name="Title 2"/>
          <p:cNvSpPr>
            <a:spLocks noGrp="1"/>
          </p:cNvSpPr>
          <p:nvPr>
            <p:ph type="title"/>
          </p:nvPr>
        </p:nvSpPr>
        <p:spPr/>
        <p:txBody>
          <a:bodyPr/>
          <a:lstStyle/>
          <a:p>
            <a:r>
              <a:rPr lang="de-DE" sz="4400" dirty="0" smtClean="0">
                <a:solidFill>
                  <a:srgbClr val="006600"/>
                </a:solidFill>
                <a:latin typeface="Lucida Handwriting" panose="03010101010101010101" pitchFamily="66" charset="0"/>
              </a:rPr>
              <a:t>             </a:t>
            </a:r>
            <a:r>
              <a:rPr lang="de-DE" sz="4400" dirty="0" smtClean="0">
                <a:solidFill>
                  <a:srgbClr val="008000"/>
                </a:solidFill>
                <a:latin typeface="Lucida Handwriting" panose="03010101010101010101" pitchFamily="66" charset="0"/>
              </a:rPr>
              <a:t>Thank you!</a:t>
            </a:r>
            <a:endParaRPr lang="de-DE" sz="4400" dirty="0">
              <a:solidFill>
                <a:srgbClr val="008000"/>
              </a:solidFill>
            </a:endParaRPr>
          </a:p>
        </p:txBody>
      </p:sp>
    </p:spTree>
    <p:extLst>
      <p:ext uri="{BB962C8B-B14F-4D97-AF65-F5344CB8AC3E}">
        <p14:creationId xmlns:p14="http://schemas.microsoft.com/office/powerpoint/2010/main" val="3260017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latin typeface="+mn-lt"/>
              </a:rPr>
              <a:t>FOXpath!</a:t>
            </a:r>
            <a:endParaRPr lang="de-DE" i="1" dirty="0">
              <a:solidFill>
                <a:srgbClr val="006600"/>
              </a:solidFill>
              <a:latin typeface="+mn-lt"/>
            </a:endParaRPr>
          </a:p>
        </p:txBody>
      </p:sp>
      <p:sp>
        <p:nvSpPr>
          <p:cNvPr id="3" name="Content Placeholder 2"/>
          <p:cNvSpPr>
            <a:spLocks noGrp="1"/>
          </p:cNvSpPr>
          <p:nvPr>
            <p:ph idx="1"/>
          </p:nvPr>
        </p:nvSpPr>
        <p:spPr/>
        <p:txBody>
          <a:bodyPr/>
          <a:lstStyle/>
          <a:p>
            <a:r>
              <a:rPr lang="de-DE" dirty="0" smtClean="0"/>
              <a:t>Expression language</a:t>
            </a:r>
          </a:p>
          <a:p>
            <a:r>
              <a:rPr lang="de-DE" dirty="0" smtClean="0"/>
              <a:t>Powerful, readable, elegant ...</a:t>
            </a:r>
          </a:p>
          <a:p>
            <a:r>
              <a:rPr lang="de-DE" i="1" dirty="0">
                <a:solidFill>
                  <a:srgbClr val="006600"/>
                </a:solidFill>
              </a:rPr>
              <a:t>File system navigation</a:t>
            </a:r>
          </a:p>
          <a:p>
            <a:r>
              <a:rPr lang="de-DE" i="1" dirty="0" smtClean="0">
                <a:solidFill>
                  <a:schemeClr val="tx2"/>
                </a:solidFill>
              </a:rPr>
              <a:t>File content navigation</a:t>
            </a:r>
            <a:r>
              <a:rPr lang="de-DE" dirty="0" smtClean="0"/>
              <a:t> (XML, JSON, ...)</a:t>
            </a: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dirty="0" smtClean="0"/>
              <a:t>FOXpath navigation</a:t>
            </a:r>
            <a:endParaRPr lang="de-DE" altLang="en-US"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
        <p:nvSpPr>
          <p:cNvPr id="7" name="TextBox 6"/>
          <p:cNvSpPr txBox="1"/>
          <p:nvPr/>
        </p:nvSpPr>
        <p:spPr>
          <a:xfrm>
            <a:off x="1037318" y="4254187"/>
            <a:ext cx="7927170" cy="830997"/>
          </a:xfrm>
          <a:prstGeom prst="rect">
            <a:avLst/>
          </a:prstGeom>
          <a:noFill/>
        </p:spPr>
        <p:txBody>
          <a:bodyPr wrap="none" rtlCol="0">
            <a:spAutoFit/>
          </a:bodyPr>
          <a:lstStyle/>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projects</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air</a:t>
            </a:r>
          </a:p>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rgbClr val="006600"/>
                </a:solidFill>
                <a:latin typeface="Courier New" panose="02070309020205020404" pitchFamily="49" charset="0"/>
                <a:cs typeface="Courier New" panose="02070309020205020404" pitchFamily="49" charset="0"/>
              </a:rPr>
              <a:t>route*.</a:t>
            </a:r>
            <a:r>
              <a:rPr lang="de-DE" sz="2400" dirty="0">
                <a:solidFill>
                  <a:srgbClr val="006600"/>
                </a:solidFill>
                <a:latin typeface="Courier New" panose="02070309020205020404" pitchFamily="49" charset="0"/>
                <a:cs typeface="Courier New" panose="02070309020205020404" pitchFamily="49" charset="0"/>
              </a:rPr>
              <a:t>xml</a:t>
            </a:r>
            <a:r>
              <a:rPr lang="de-DE" sz="2400" dirty="0">
                <a:solidFill>
                  <a:schemeClr val="bg1">
                    <a:lumMod val="50000"/>
                  </a:schemeClr>
                </a:solidFill>
                <a:latin typeface="Courier New" panose="02070309020205020404" pitchFamily="49" charset="0"/>
                <a:cs typeface="Courier New" panose="02070309020205020404" pitchFamily="49" charset="0"/>
              </a:rPr>
              <a:t>[not(ancestor~::</a:t>
            </a:r>
            <a:r>
              <a:rPr lang="de-DE" sz="2400" dirty="0">
                <a:solidFill>
                  <a:srgbClr val="006600"/>
                </a:solidFill>
                <a:latin typeface="Courier New" panose="02070309020205020404" pitchFamily="49" charset="0"/>
                <a:cs typeface="Courier New" panose="02070309020205020404" pitchFamily="49" charset="0"/>
              </a:rPr>
              <a:t>blacklisted</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 </a:t>
            </a:r>
          </a:p>
        </p:txBody>
      </p:sp>
      <p:sp>
        <p:nvSpPr>
          <p:cNvPr id="9" name="TextBox 8"/>
          <p:cNvSpPr txBox="1"/>
          <p:nvPr/>
        </p:nvSpPr>
        <p:spPr>
          <a:xfrm>
            <a:off x="1031591" y="4994592"/>
            <a:ext cx="6636753" cy="1107996"/>
          </a:xfrm>
          <a:prstGeom prst="rect">
            <a:avLst/>
          </a:prstGeom>
          <a:noFill/>
        </p:spPr>
        <p:txBody>
          <a:bodyPr wrap="none" rtlCol="0">
            <a:spAutoFit/>
          </a:bodyPr>
          <a:lstStyle/>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route</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arrival</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r>
              <a:rPr lang="de-DE" sz="2400" dirty="0" smtClean="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'JFK</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p>
          <a:p>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smtClean="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departure</a:t>
            </a:r>
            <a:r>
              <a:rPr lang="de-DE" sz="2400" dirty="0">
                <a:solidFill>
                  <a:schemeClr val="bg1">
                    <a:lumMod val="50000"/>
                  </a:schemeClr>
                </a:solidFill>
                <a:latin typeface="Courier New" panose="02070309020205020404" pitchFamily="49" charset="0"/>
                <a:cs typeface="Courier New" panose="02070309020205020404" pitchFamily="49" charset="0"/>
              </a:rPr>
              <a:t>[@</a:t>
            </a:r>
            <a:r>
              <a:rPr lang="de-DE" sz="2400" dirty="0">
                <a:solidFill>
                  <a:schemeClr val="tx2"/>
                </a:solidFill>
                <a:latin typeface="Courier New" panose="02070309020205020404" pitchFamily="49" charset="0"/>
                <a:cs typeface="Courier New" panose="02070309020205020404" pitchFamily="49" charset="0"/>
              </a:rPr>
              <a:t>t</a:t>
            </a:r>
            <a:r>
              <a:rPr lang="de-DE" sz="2400" dirty="0">
                <a:latin typeface="Courier New" panose="02070309020205020404" pitchFamily="49" charset="0"/>
                <a:cs typeface="Courier New" panose="02070309020205020404" pitchFamily="49" charset="0"/>
              </a:rPr>
              <a:t> </a:t>
            </a:r>
            <a:r>
              <a:rPr lang="de-DE" sz="2400" dirty="0">
                <a:solidFill>
                  <a:schemeClr val="bg1">
                    <a:lumMod val="50000"/>
                  </a:schemeClr>
                </a:solidFill>
                <a:latin typeface="Courier New" panose="02070309020205020404" pitchFamily="49" charset="0"/>
                <a:cs typeface="Courier New" panose="02070309020205020404" pitchFamily="49" charset="0"/>
              </a:rPr>
              <a:t>&gt;</a:t>
            </a:r>
            <a:r>
              <a:rPr lang="de-DE" sz="2400" dirty="0">
                <a:latin typeface="Courier New" panose="02070309020205020404" pitchFamily="49" charset="0"/>
                <a:cs typeface="Courier New" panose="02070309020205020404" pitchFamily="49" charset="0"/>
              </a:rPr>
              <a:t> </a:t>
            </a:r>
            <a:r>
              <a:rPr lang="de-DE" sz="2400" dirty="0">
                <a:solidFill>
                  <a:srgbClr val="FF9933"/>
                </a:solidFill>
                <a:latin typeface="Courier New" panose="02070309020205020404" pitchFamily="49" charset="0"/>
                <a:cs typeface="Courier New" panose="02070309020205020404" pitchFamily="49" charset="0"/>
              </a:rPr>
              <a:t>'18:00</a:t>
            </a:r>
            <a:r>
              <a:rPr lang="de-DE" sz="2400" dirty="0" smtClean="0">
                <a:solidFill>
                  <a:srgbClr val="FF9933"/>
                </a:solidFill>
                <a:latin typeface="Courier New" panose="02070309020205020404" pitchFamily="49" charset="0"/>
                <a:cs typeface="Courier New" panose="02070309020205020404" pitchFamily="49" charset="0"/>
              </a:rPr>
              <a:t>'</a:t>
            </a:r>
            <a:r>
              <a:rPr lang="de-DE" sz="2400" dirty="0" smtClean="0">
                <a:solidFill>
                  <a:schemeClr val="bg1">
                    <a:lumMod val="50000"/>
                  </a:schemeClr>
                </a:solidFill>
                <a:latin typeface="Courier New" panose="02070309020205020404" pitchFamily="49" charset="0"/>
                <a:cs typeface="Courier New" panose="02070309020205020404" pitchFamily="49" charset="0"/>
              </a:rPr>
              <a:t>]</a:t>
            </a:r>
            <a:r>
              <a:rPr lang="de-DE" sz="2400" dirty="0">
                <a:solidFill>
                  <a:srgbClr val="FF0000"/>
                </a:solidFill>
                <a:latin typeface="Courier New" panose="02070309020205020404" pitchFamily="49" charset="0"/>
                <a:cs typeface="Courier New" panose="02070309020205020404" pitchFamily="49" charset="0"/>
              </a:rPr>
              <a:t>\</a:t>
            </a:r>
            <a:r>
              <a:rPr lang="de-DE" sz="2400" dirty="0" smtClean="0">
                <a:solidFill>
                  <a:schemeClr val="tx2"/>
                </a:solidFill>
                <a:latin typeface="Courier New" panose="02070309020205020404" pitchFamily="49" charset="0"/>
                <a:cs typeface="Courier New" panose="02070309020205020404" pitchFamily="49" charset="0"/>
              </a:rPr>
              <a:t>airport</a:t>
            </a:r>
            <a:endParaRPr lang="de-DE" sz="2400" dirty="0">
              <a:solidFill>
                <a:schemeClr val="tx2"/>
              </a:solidFill>
              <a:latin typeface="Courier New" panose="02070309020205020404" pitchFamily="49" charset="0"/>
              <a:cs typeface="Courier New" panose="02070309020205020404" pitchFamily="49" charset="0"/>
            </a:endParaRPr>
          </a:p>
          <a:p>
            <a:endParaRPr lang="de-DE" dirty="0"/>
          </a:p>
        </p:txBody>
      </p:sp>
      <p:sp>
        <p:nvSpPr>
          <p:cNvPr id="8" name="TextBox 7"/>
          <p:cNvSpPr txBox="1"/>
          <p:nvPr/>
        </p:nvSpPr>
        <p:spPr>
          <a:xfrm>
            <a:off x="1979712" y="6135687"/>
            <a:ext cx="5359159" cy="461665"/>
          </a:xfrm>
          <a:prstGeom prst="rect">
            <a:avLst/>
          </a:prstGeom>
          <a:solidFill>
            <a:srgbClr val="006600"/>
          </a:solidFill>
        </p:spPr>
        <p:txBody>
          <a:bodyPr wrap="none" rtlCol="0">
            <a:spAutoFit/>
          </a:bodyPr>
          <a:lstStyle/>
          <a:p>
            <a:r>
              <a:rPr lang="de-DE" sz="2400" dirty="0" smtClean="0">
                <a:solidFill>
                  <a:schemeClr val="bg1"/>
                </a:solidFill>
              </a:rPr>
              <a:t>https://github.com/hrennau/foxpath</a:t>
            </a:r>
            <a:endParaRPr lang="de-DE" sz="2400" dirty="0">
              <a:solidFill>
                <a:schemeClr val="bg1"/>
              </a:solidFill>
            </a:endParaRPr>
          </a:p>
        </p:txBody>
      </p:sp>
    </p:spTree>
    <p:extLst>
      <p:ext uri="{BB962C8B-B14F-4D97-AF65-F5344CB8AC3E}">
        <p14:creationId xmlns:p14="http://schemas.microsoft.com/office/powerpoint/2010/main" val="105397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dirty="0" smtClean="0">
                <a:solidFill>
                  <a:srgbClr val="006600"/>
                </a:solidFill>
              </a:rPr>
              <a:t>FOXpath</a:t>
            </a:r>
            <a:r>
              <a:rPr lang="de-DE" dirty="0" smtClean="0">
                <a:solidFill>
                  <a:srgbClr val="006600"/>
                </a:solidFill>
              </a:rPr>
              <a:t> = </a:t>
            </a:r>
            <a:br>
              <a:rPr lang="de-DE" dirty="0" smtClean="0">
                <a:solidFill>
                  <a:srgbClr val="006600"/>
                </a:solidFill>
              </a:rPr>
            </a:br>
            <a:r>
              <a:rPr lang="de-DE" dirty="0">
                <a:solidFill>
                  <a:srgbClr val="006600"/>
                </a:solidFill>
              </a:rPr>
              <a:t>	</a:t>
            </a:r>
            <a:r>
              <a:rPr lang="de-DE" dirty="0" smtClean="0">
                <a:solidFill>
                  <a:srgbClr val="006600"/>
                </a:solidFill>
              </a:rPr>
              <a:t>      superset( </a:t>
            </a:r>
            <a:r>
              <a:rPr lang="de-DE" i="1" dirty="0" smtClean="0">
                <a:solidFill>
                  <a:srgbClr val="006600"/>
                </a:solidFill>
              </a:rPr>
              <a:t>XPath 3.0 </a:t>
            </a:r>
            <a:r>
              <a:rPr lang="de-DE" dirty="0" smtClean="0">
                <a:solidFill>
                  <a:srgbClr val="006600"/>
                </a:solidFill>
              </a:rPr>
              <a:t>)</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r>
              <a:rPr lang="de-DE" dirty="0" smtClean="0"/>
              <a:t>XPath 3.0 + </a:t>
            </a:r>
            <a:r>
              <a:rPr lang="de-DE" dirty="0" smtClean="0">
                <a:solidFill>
                  <a:srgbClr val="006600"/>
                </a:solidFill>
              </a:rPr>
              <a:t>URI navigation</a:t>
            </a:r>
            <a:r>
              <a:rPr lang="de-DE" dirty="0" smtClean="0"/>
              <a:t> + Etc</a:t>
            </a:r>
          </a:p>
          <a:p>
            <a:r>
              <a:rPr lang="de-DE" dirty="0" smtClean="0"/>
              <a:t>URI navigation </a:t>
            </a:r>
            <a:r>
              <a:rPr lang="de-DE" dirty="0"/>
              <a:t>::=</a:t>
            </a:r>
          </a:p>
          <a:p>
            <a:pPr marL="0" indent="0">
              <a:buNone/>
            </a:pPr>
            <a:r>
              <a:rPr lang="de-DE" dirty="0"/>
              <a:t>	</a:t>
            </a:r>
            <a:r>
              <a:rPr lang="de-DE" dirty="0">
                <a:solidFill>
                  <a:srgbClr val="006600"/>
                </a:solidFill>
              </a:rPr>
              <a:t>URI axis step</a:t>
            </a:r>
            <a:r>
              <a:rPr lang="de-DE" dirty="0"/>
              <a:t> 		</a:t>
            </a:r>
            <a:r>
              <a:rPr lang="de-DE" dirty="0" smtClean="0"/>
              <a:t>UriAxis~::Name[Expr]</a:t>
            </a:r>
            <a:endParaRPr lang="de-DE" sz="2400" dirty="0">
              <a:latin typeface="Courier New" panose="02070309020205020404" pitchFamily="49" charset="0"/>
              <a:cs typeface="Courier New" panose="02070309020205020404" pitchFamily="49" charset="0"/>
            </a:endParaRPr>
          </a:p>
          <a:p>
            <a:pPr marL="0" indent="0">
              <a:buNone/>
            </a:pPr>
            <a:r>
              <a:rPr lang="de-DE" dirty="0"/>
              <a:t>	</a:t>
            </a:r>
            <a:r>
              <a:rPr lang="de-DE" dirty="0">
                <a:solidFill>
                  <a:srgbClr val="006600"/>
                </a:solidFill>
              </a:rPr>
              <a:t>URI path operator</a:t>
            </a:r>
            <a:r>
              <a:rPr lang="de-DE" dirty="0"/>
              <a:t> 	Expr1 </a:t>
            </a:r>
            <a:r>
              <a:rPr lang="de-DE" dirty="0" smtClean="0">
                <a:solidFill>
                  <a:srgbClr val="006600"/>
                </a:solidFill>
              </a:rPr>
              <a:t>/</a:t>
            </a:r>
            <a:r>
              <a:rPr lang="de-DE" dirty="0" smtClean="0"/>
              <a:t> </a:t>
            </a:r>
            <a:r>
              <a:rPr lang="de-DE" dirty="0"/>
              <a:t>Expr2</a:t>
            </a:r>
            <a:endParaRPr lang="de-DE" sz="2400" dirty="0">
              <a:latin typeface="Courier New" panose="02070309020205020404" pitchFamily="49" charset="0"/>
              <a:cs typeface="Courier New" panose="02070309020205020404" pitchFamily="49" charset="0"/>
            </a:endParaRPr>
          </a:p>
          <a:p>
            <a:r>
              <a:rPr lang="de-DE" dirty="0" smtClean="0"/>
              <a:t>Etc</a:t>
            </a:r>
          </a:p>
          <a:p>
            <a:pPr lvl="1"/>
            <a:r>
              <a:rPr lang="de-DE" dirty="0" smtClean="0"/>
              <a:t>Semantic extensions (values instead of errors)</a:t>
            </a:r>
          </a:p>
          <a:p>
            <a:pPr lvl="1"/>
            <a:r>
              <a:rPr lang="de-DE" dirty="0" smtClean="0"/>
              <a:t>Global and external variables</a:t>
            </a:r>
          </a:p>
          <a:p>
            <a:pPr lvl="1"/>
            <a:r>
              <a:rPr lang="de-DE" dirty="0" smtClean="0"/>
              <a:t>Namespace declarations</a:t>
            </a:r>
          </a:p>
          <a:p>
            <a:pPr lvl="1"/>
            <a:r>
              <a:rPr lang="de-DE" dirty="0" smtClean="0"/>
              <a:t>Simple FLWOR 	(any mixture of </a:t>
            </a:r>
            <a:r>
              <a:rPr lang="de-DE" sz="2000" dirty="0" smtClean="0">
                <a:latin typeface="Courier New" panose="02070309020205020404" pitchFamily="49" charset="0"/>
                <a:cs typeface="Courier New" panose="02070309020205020404" pitchFamily="49" charset="0"/>
              </a:rPr>
              <a:t>let</a:t>
            </a:r>
            <a:r>
              <a:rPr lang="de-DE" dirty="0" smtClean="0"/>
              <a:t> and </a:t>
            </a:r>
            <a:r>
              <a:rPr lang="de-DE" sz="2000" dirty="0" smtClean="0">
                <a:latin typeface="Courier New" panose="02070309020205020404" pitchFamily="49" charset="0"/>
                <a:cs typeface="Courier New" panose="02070309020205020404" pitchFamily="49" charset="0"/>
              </a:rPr>
              <a:t>for</a:t>
            </a:r>
            <a:r>
              <a:rPr lang="de-DE" dirty="0" smtClean="0"/>
              <a:t>)</a:t>
            </a:r>
          </a:p>
          <a:p>
            <a:pPr marL="0" indent="0">
              <a:buNone/>
            </a:pPr>
            <a:r>
              <a:rPr lang="de-DE" sz="2400" dirty="0">
                <a:latin typeface="Courier New" panose="02070309020205020404" pitchFamily="49" charset="0"/>
                <a:cs typeface="Courier New" panose="02070309020205020404" pitchFamily="49" charset="0"/>
              </a:rPr>
              <a:t>	</a:t>
            </a:r>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Tree>
    <p:extLst>
      <p:ext uri="{BB962C8B-B14F-4D97-AF65-F5344CB8AC3E}">
        <p14:creationId xmlns:p14="http://schemas.microsoft.com/office/powerpoint/2010/main" val="2423809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FOXpath examples</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7" name="TextBox 6"/>
          <p:cNvSpPr txBox="1"/>
          <p:nvPr/>
        </p:nvSpPr>
        <p:spPr>
          <a:xfrm>
            <a:off x="251520" y="1700808"/>
            <a:ext cx="8664551" cy="461665"/>
          </a:xfrm>
          <a:prstGeom prst="rect">
            <a:avLst/>
          </a:prstGeom>
          <a:noFill/>
        </p:spPr>
        <p:txBody>
          <a:bodyPr wrap="none" rtlCol="0">
            <a:spAutoFit/>
          </a:bodyPr>
          <a:lstStyle/>
          <a:p>
            <a:r>
              <a:rPr lang="de-DE" sz="2400" dirty="0" smtClean="0">
                <a:latin typeface="Courier New" panose="02070309020205020404" pitchFamily="49" charset="0"/>
                <a:cs typeface="Courier New" panose="02070309020205020404" pitchFamily="49" charset="0"/>
              </a:rPr>
              <a:t>/github/oxygenxml/userguide</a:t>
            </a:r>
            <a:r>
              <a:rPr lang="de-DE" sz="2400" dirty="0">
                <a:solidFill>
                  <a:schemeClr val="tx2">
                    <a:lumMod val="60000"/>
                    <a:lumOff val="40000"/>
                  </a:schemeClr>
                </a:solidFill>
                <a:latin typeface="Courier New" panose="02070309020205020404" pitchFamily="49" charset="0"/>
                <a:cs typeface="Courier New" panose="02070309020205020404" pitchFamily="49" charset="0"/>
              </a:rPr>
              <a:t>//*.dita</a:t>
            </a:r>
            <a:r>
              <a:rPr lang="de-DE" sz="2400" dirty="0">
                <a:latin typeface="Courier New" panose="02070309020205020404" pitchFamily="49" charset="0"/>
                <a:cs typeface="Courier New" panose="02070309020205020404" pitchFamily="49" charset="0"/>
              </a:rPr>
              <a:t> =&gt; count</a:t>
            </a:r>
            <a:r>
              <a:rPr lang="de-DE" sz="2400" dirty="0" smtClean="0">
                <a:latin typeface="Courier New" panose="02070309020205020404" pitchFamily="49" charset="0"/>
                <a:cs typeface="Courier New" panose="02070309020205020404" pitchFamily="49" charset="0"/>
              </a:rPr>
              <a:t>()</a:t>
            </a:r>
          </a:p>
        </p:txBody>
      </p:sp>
      <p:sp>
        <p:nvSpPr>
          <p:cNvPr id="9" name="TextBox 8"/>
          <p:cNvSpPr txBox="1"/>
          <p:nvPr/>
        </p:nvSpPr>
        <p:spPr>
          <a:xfrm>
            <a:off x="7530889" y="2092786"/>
            <a:ext cx="755335" cy="400110"/>
          </a:xfrm>
          <a:prstGeom prst="rect">
            <a:avLst/>
          </a:prstGeom>
          <a:solidFill>
            <a:schemeClr val="bg1">
              <a:lumMod val="50000"/>
            </a:schemeClr>
          </a:solidFill>
        </p:spPr>
        <p:txBody>
          <a:bodyPr wrap="none" rtlCol="0">
            <a:spAutoFit/>
          </a:bodyPr>
          <a:lstStyle/>
          <a:p>
            <a:r>
              <a:rPr lang="de-DE" sz="2000" dirty="0" smtClean="0">
                <a:solidFill>
                  <a:schemeClr val="bg1"/>
                </a:solidFill>
              </a:rPr>
              <a:t>1984</a:t>
            </a:r>
            <a:endParaRPr lang="de-DE" sz="2000" dirty="0">
              <a:solidFill>
                <a:schemeClr val="bg1"/>
              </a:solidFill>
            </a:endParaRPr>
          </a:p>
        </p:txBody>
      </p:sp>
      <p:sp>
        <p:nvSpPr>
          <p:cNvPr id="11" name="Rectangle 10"/>
          <p:cNvSpPr/>
          <p:nvPr/>
        </p:nvSpPr>
        <p:spPr>
          <a:xfrm>
            <a:off x="251520" y="2492896"/>
            <a:ext cx="8892480" cy="830997"/>
          </a:xfrm>
          <a:prstGeom prst="rect">
            <a:avLst/>
          </a:prstGeom>
        </p:spPr>
        <p:txBody>
          <a:bodyPr wrap="square">
            <a:spAutoFit/>
          </a:bodyPr>
          <a:lstStyle/>
          <a:p>
            <a:r>
              <a:rPr lang="en-US" sz="2400" dirty="0" smtClean="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github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oxygenxml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userguide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dita</a:t>
            </a:r>
            <a:r>
              <a:rPr lang="en-US" sz="2400" dirty="0">
                <a:solidFill>
                  <a:schemeClr val="tx2">
                    <a:lumMod val="60000"/>
                    <a:lumOff val="40000"/>
                  </a:schemeClr>
                </a:solidFill>
                <a:latin typeface="Courier New" panose="02070309020205020404" pitchFamily="49" charset="0"/>
                <a:cs typeface="Courier New" panose="02070309020205020404" pitchFamily="49" charset="0"/>
              </a:rPr>
              <a:t>[not(ancestor~::</a:t>
            </a:r>
            <a:r>
              <a:rPr lang="en-US" sz="2400" dirty="0" err="1">
                <a:solidFill>
                  <a:schemeClr val="tx2">
                    <a:lumMod val="60000"/>
                    <a:lumOff val="40000"/>
                  </a:schemeClr>
                </a:solidFill>
                <a:latin typeface="Courier New" panose="02070309020205020404" pitchFamily="49" charset="0"/>
                <a:cs typeface="Courier New" panose="02070309020205020404" pitchFamily="49" charset="0"/>
              </a:rPr>
              <a:t>not_used</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=&gt; </a:t>
            </a:r>
            <a:r>
              <a:rPr lang="en-US" sz="2400" dirty="0">
                <a:latin typeface="Courier New" panose="02070309020205020404" pitchFamily="49" charset="0"/>
                <a:cs typeface="Courier New" panose="02070309020205020404" pitchFamily="49" charset="0"/>
              </a:rPr>
              <a:t>count</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12" name="TextBox 11"/>
          <p:cNvSpPr txBox="1"/>
          <p:nvPr/>
        </p:nvSpPr>
        <p:spPr>
          <a:xfrm>
            <a:off x="7530889" y="3316922"/>
            <a:ext cx="755335" cy="400110"/>
          </a:xfrm>
          <a:prstGeom prst="rect">
            <a:avLst/>
          </a:prstGeom>
          <a:solidFill>
            <a:schemeClr val="bg1">
              <a:lumMod val="50000"/>
            </a:schemeClr>
          </a:solidFill>
        </p:spPr>
        <p:txBody>
          <a:bodyPr wrap="none" rtlCol="0">
            <a:spAutoFit/>
          </a:bodyPr>
          <a:lstStyle/>
          <a:p>
            <a:r>
              <a:rPr lang="de-DE" sz="2000" dirty="0" smtClean="0">
                <a:solidFill>
                  <a:schemeClr val="bg1"/>
                </a:solidFill>
              </a:rPr>
              <a:t>1746</a:t>
            </a:r>
            <a:endParaRPr lang="de-DE" sz="2000" dirty="0">
              <a:solidFill>
                <a:schemeClr val="bg1"/>
              </a:solidFill>
            </a:endParaRPr>
          </a:p>
        </p:txBody>
      </p:sp>
      <p:sp>
        <p:nvSpPr>
          <p:cNvPr id="13" name="TextBox 12"/>
          <p:cNvSpPr txBox="1"/>
          <p:nvPr/>
        </p:nvSpPr>
        <p:spPr>
          <a:xfrm>
            <a:off x="251520" y="3823880"/>
            <a:ext cx="8640960" cy="147732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github</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oxygenxml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userguide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dita</a:t>
            </a:r>
            <a:r>
              <a:rPr lang="en-US" sz="2400" dirty="0">
                <a:latin typeface="Courier New" panose="02070309020205020404" pitchFamily="49" charset="0"/>
                <a:cs typeface="Courier New" panose="02070309020205020404" pitchFamily="49" charset="0"/>
              </a:rPr>
              <a:t>[not(ancestor~::</a:t>
            </a:r>
            <a:r>
              <a:rPr lang="en-US" sz="2400" dirty="0" err="1">
                <a:latin typeface="Courier New" panose="02070309020205020404" pitchFamily="49" charset="0"/>
                <a:cs typeface="Courier New" panose="02070309020205020404" pitchFamily="49" charset="0"/>
              </a:rPr>
              <a:t>not_used</a:t>
            </a:r>
            <a:r>
              <a:rPr lang="en-US" sz="2400" dirty="0">
                <a:latin typeface="Courier New" panose="02070309020205020404" pitchFamily="49" charset="0"/>
                <a:cs typeface="Courier New" panose="02070309020205020404" pitchFamily="49" charset="0"/>
              </a:rPr>
              <a:t>)]</a:t>
            </a:r>
          </a:p>
          <a:p>
            <a:r>
              <a:rPr lang="en-US" sz="2400" dirty="0">
                <a:solidFill>
                  <a:schemeClr val="tx2">
                    <a:lumMod val="60000"/>
                    <a:lumOff val="40000"/>
                  </a:schemeClr>
                </a:solidFill>
                <a:latin typeface="Courier New" panose="02070309020205020404" pitchFamily="49" charset="0"/>
                <a:cs typeface="Courier New" panose="02070309020205020404" pitchFamily="49" charset="0"/>
              </a:rPr>
              <a:t>\*\local-name()</a:t>
            </a:r>
            <a:r>
              <a:rPr lang="en-US" sz="2400" dirty="0">
                <a:latin typeface="Courier New" panose="02070309020205020404" pitchFamily="49" charset="0"/>
                <a:cs typeface="Courier New" panose="02070309020205020404" pitchFamily="49" charset="0"/>
              </a:rPr>
              <a:t> =&gt; frequencies(15)</a:t>
            </a:r>
          </a:p>
          <a:p>
            <a:endParaRPr lang="de-DE" dirty="0"/>
          </a:p>
        </p:txBody>
      </p:sp>
      <p:sp>
        <p:nvSpPr>
          <p:cNvPr id="14" name="TextBox 13"/>
          <p:cNvSpPr txBox="1"/>
          <p:nvPr/>
        </p:nvSpPr>
        <p:spPr>
          <a:xfrm>
            <a:off x="2483768" y="5038144"/>
            <a:ext cx="3570208" cy="1631216"/>
          </a:xfrm>
          <a:prstGeom prst="rect">
            <a:avLst/>
          </a:prstGeom>
          <a:solidFill>
            <a:schemeClr val="bg1">
              <a:lumMod val="50000"/>
            </a:schemeClr>
          </a:solidFill>
        </p:spPr>
        <p:txBody>
          <a:bodyPr wrap="none" rtlCol="0">
            <a:spAutoFit/>
          </a:bodyPr>
          <a:lstStyle/>
          <a:p>
            <a:r>
              <a:rPr lang="en-US" sz="2000" dirty="0">
                <a:solidFill>
                  <a:schemeClr val="bg1"/>
                </a:solidFill>
                <a:latin typeface="Courier New" panose="02070309020205020404" pitchFamily="49" charset="0"/>
                <a:cs typeface="Courier New" panose="02070309020205020404" pitchFamily="49" charset="0"/>
              </a:rPr>
              <a:t>concept         (53)</a:t>
            </a:r>
          </a:p>
          <a:p>
            <a:r>
              <a:rPr lang="en-US" sz="2000" dirty="0" err="1">
                <a:solidFill>
                  <a:schemeClr val="bg1"/>
                </a:solidFill>
                <a:latin typeface="Courier New" panose="02070309020205020404" pitchFamily="49" charset="0"/>
                <a:cs typeface="Courier New" panose="02070309020205020404" pitchFamily="49" charset="0"/>
              </a:rPr>
              <a:t>glossentry</a:t>
            </a:r>
            <a:r>
              <a:rPr lang="en-US" sz="2000" dirty="0">
                <a:solidFill>
                  <a:schemeClr val="bg1"/>
                </a:solidFill>
                <a:latin typeface="Courier New" panose="02070309020205020404" pitchFamily="49" charset="0"/>
                <a:cs typeface="Courier New" panose="02070309020205020404" pitchFamily="49" charset="0"/>
              </a:rPr>
              <a:t>      (9)</a:t>
            </a:r>
          </a:p>
          <a:p>
            <a:r>
              <a:rPr lang="en-US" sz="2000" dirty="0">
                <a:solidFill>
                  <a:schemeClr val="bg1"/>
                </a:solidFill>
                <a:latin typeface="Courier New" panose="02070309020205020404" pitchFamily="49" charset="0"/>
                <a:cs typeface="Courier New" panose="02070309020205020404" pitchFamily="49" charset="0"/>
              </a:rPr>
              <a:t>task            (160)</a:t>
            </a:r>
          </a:p>
          <a:p>
            <a:r>
              <a:rPr lang="en-US" sz="2000" dirty="0">
                <a:solidFill>
                  <a:schemeClr val="bg1"/>
                </a:solidFill>
                <a:latin typeface="Courier New" panose="02070309020205020404" pitchFamily="49" charset="0"/>
                <a:cs typeface="Courier New" panose="02070309020205020404" pitchFamily="49" charset="0"/>
              </a:rPr>
              <a:t>topic           (1524)</a:t>
            </a:r>
          </a:p>
          <a:p>
            <a:endParaRPr lang="de-DE" sz="2000" dirty="0"/>
          </a:p>
        </p:txBody>
      </p:sp>
    </p:spTree>
    <p:extLst>
      <p:ext uri="{BB962C8B-B14F-4D97-AF65-F5344CB8AC3E}">
        <p14:creationId xmlns:p14="http://schemas.microsoft.com/office/powerpoint/2010/main" val="268647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2" grpId="0" animBg="1"/>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FOXpath examples</a:t>
            </a:r>
            <a:endParaRPr lang="de-DE" dirty="0">
              <a:solidFill>
                <a:srgbClr val="006600"/>
              </a:solidFill>
            </a:endParaRPr>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7" name="TextBox 6"/>
          <p:cNvSpPr txBox="1"/>
          <p:nvPr/>
        </p:nvSpPr>
        <p:spPr>
          <a:xfrm>
            <a:off x="251520" y="1706032"/>
            <a:ext cx="7005444" cy="1938992"/>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let </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$names</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github/</a:t>
            </a:r>
            <a:r>
              <a:rPr lang="en-US" sz="2400" dirty="0" err="1" smtClean="0">
                <a:latin typeface="Courier New" panose="02070309020205020404" pitchFamily="49" charset="0"/>
                <a:cs typeface="Courier New" panose="02070309020205020404" pitchFamily="49" charset="0"/>
              </a:rPr>
              <a:t>oxygenxml</a:t>
            </a:r>
            <a:r>
              <a:rPr lang="en-US" sz="2400" dirty="0" smtClean="0">
                <a:latin typeface="Courier New" panose="02070309020205020404" pitchFamily="49" charset="0"/>
                <a:cs typeface="Courier New" panose="02070309020205020404" pitchFamily="49" charset="0"/>
              </a:rPr>
              <a:t>/</a:t>
            </a:r>
            <a:r>
              <a:rPr lang="en-US" sz="2400" dirty="0" err="1" smtClean="0">
                <a:latin typeface="Courier New" panose="02070309020205020404" pitchFamily="49" charset="0"/>
                <a:cs typeface="Courier New" panose="02070309020205020404" pitchFamily="49" charset="0"/>
              </a:rPr>
              <a:t>userguide</a:t>
            </a:r>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dita</a:t>
            </a:r>
            <a:r>
              <a:rPr lang="en-US" sz="2400" dirty="0">
                <a:latin typeface="Courier New" panose="02070309020205020404" pitchFamily="49" charset="0"/>
                <a:cs typeface="Courier New" panose="02070309020205020404" pitchFamily="49" charset="0"/>
              </a:rPr>
              <a:t>[not(ancestor~::</a:t>
            </a:r>
            <a:r>
              <a:rPr lang="en-US" sz="2400" dirty="0" err="1">
                <a:latin typeface="Courier New" panose="02070309020205020404" pitchFamily="49" charset="0"/>
                <a:cs typeface="Courier New" panose="02070309020205020404" pitchFamily="49" charset="0"/>
              </a:rPr>
              <a:t>not_used</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   /file-name(.)</a:t>
            </a:r>
          </a:p>
          <a:p>
            <a:endParaRPr lang="de-DE" sz="2400" dirty="0" smtClean="0">
              <a:latin typeface="Courier New" panose="02070309020205020404" pitchFamily="49" charset="0"/>
              <a:cs typeface="Courier New" panose="02070309020205020404" pitchFamily="49" charset="0"/>
            </a:endParaRPr>
          </a:p>
        </p:txBody>
      </p:sp>
      <p:sp>
        <p:nvSpPr>
          <p:cNvPr id="9" name="TextBox 8"/>
          <p:cNvSpPr txBox="1"/>
          <p:nvPr/>
        </p:nvSpPr>
        <p:spPr>
          <a:xfrm>
            <a:off x="2013768" y="5909210"/>
            <a:ext cx="470000" cy="400110"/>
          </a:xfrm>
          <a:prstGeom prst="rect">
            <a:avLst/>
          </a:prstGeom>
          <a:solidFill>
            <a:schemeClr val="bg1">
              <a:lumMod val="50000"/>
            </a:schemeClr>
          </a:solidFill>
        </p:spPr>
        <p:txBody>
          <a:bodyPr wrap="none" rtlCol="0">
            <a:spAutoFit/>
          </a:bodyPr>
          <a:lstStyle/>
          <a:p>
            <a:r>
              <a:rPr lang="de-DE" sz="2000" dirty="0" smtClean="0">
                <a:solidFill>
                  <a:schemeClr val="bg1"/>
                </a:solidFill>
              </a:rPr>
              <a:t>43</a:t>
            </a:r>
            <a:endParaRPr lang="de-DE" sz="2000" dirty="0">
              <a:solidFill>
                <a:schemeClr val="bg1"/>
              </a:solidFill>
            </a:endParaRPr>
          </a:p>
        </p:txBody>
      </p:sp>
      <p:sp>
        <p:nvSpPr>
          <p:cNvPr id="10" name="TextBox 9"/>
          <p:cNvSpPr txBox="1"/>
          <p:nvPr/>
        </p:nvSpPr>
        <p:spPr>
          <a:xfrm>
            <a:off x="251520" y="3429000"/>
            <a:ext cx="7005444" cy="1938992"/>
          </a:xfrm>
          <a:prstGeom prst="rect">
            <a:avLst/>
          </a:prstGeom>
          <a:noFill/>
        </p:spPr>
        <p:txBody>
          <a:bodyPr wrap="none" rtlCol="0">
            <a:spAutoFit/>
          </a:bodyPr>
          <a:lstStyle/>
          <a:p>
            <a:r>
              <a:rPr lang="de-DE" sz="2400" dirty="0">
                <a:latin typeface="Courier New" panose="02070309020205020404" pitchFamily="49" charset="0"/>
                <a:cs typeface="Courier New" panose="02070309020205020404" pitchFamily="49" charset="0"/>
              </a:rPr>
              <a:t>let </a:t>
            </a:r>
            <a:r>
              <a:rPr lang="de-DE" sz="2400" dirty="0" smtClean="0">
                <a:solidFill>
                  <a:schemeClr val="tx2">
                    <a:lumMod val="60000"/>
                    <a:lumOff val="40000"/>
                  </a:schemeClr>
                </a:solidFill>
                <a:latin typeface="Courier New" panose="02070309020205020404" pitchFamily="49" charset="0"/>
                <a:cs typeface="Courier New" panose="02070309020205020404" pitchFamily="49" charset="0"/>
              </a:rPr>
              <a:t>$refNames</a:t>
            </a: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 </a:t>
            </a:r>
          </a:p>
          <a:p>
            <a:r>
              <a:rPr lang="de-DE" sz="2400" dirty="0">
                <a:latin typeface="Courier New" panose="02070309020205020404" pitchFamily="49" charset="0"/>
                <a:cs typeface="Courier New" panose="02070309020205020404" pitchFamily="49" charset="0"/>
              </a:rPr>
              <a:t>   /github/oxygenxml/userguide</a:t>
            </a:r>
          </a:p>
          <a:p>
            <a:r>
              <a:rPr lang="de-DE" sz="2400" dirty="0">
                <a:latin typeface="Courier New" panose="02070309020205020404" pitchFamily="49" charset="0"/>
                <a:cs typeface="Courier New" panose="02070309020205020404" pitchFamily="49" charset="0"/>
              </a:rPr>
              <a:t>   //(*.dita, *.ditamap)</a:t>
            </a:r>
          </a:p>
          <a:p>
            <a:r>
              <a:rPr lang="de-DE" sz="2400" dirty="0">
                <a:latin typeface="Courier New" panose="02070309020205020404" pitchFamily="49" charset="0"/>
                <a:cs typeface="Courier New" panose="02070309020205020404" pitchFamily="49" charset="0"/>
              </a:rPr>
              <a:t>   </a:t>
            </a:r>
            <a:r>
              <a:rPr lang="de-DE" sz="2400" dirty="0">
                <a:solidFill>
                  <a:schemeClr val="tx2">
                    <a:lumMod val="60000"/>
                    <a:lumOff val="40000"/>
                  </a:schemeClr>
                </a:solidFill>
                <a:latin typeface="Courier New" panose="02070309020205020404" pitchFamily="49" charset="0"/>
                <a:cs typeface="Courier New" panose="02070309020205020404" pitchFamily="49" charset="0"/>
              </a:rPr>
              <a:t>\\@href</a:t>
            </a:r>
            <a:r>
              <a:rPr lang="de-DE" sz="2400" dirty="0">
                <a:latin typeface="Courier New" panose="02070309020205020404" pitchFamily="49" charset="0"/>
                <a:cs typeface="Courier New" panose="02070309020205020404" pitchFamily="49" charset="0"/>
              </a:rPr>
              <a:t>\replace(., '.*/|#.*', '') </a:t>
            </a:r>
          </a:p>
          <a:p>
            <a:endParaRPr lang="de-DE" sz="2400" dirty="0" smtClean="0">
              <a:latin typeface="Courier New" panose="02070309020205020404" pitchFamily="49" charset="0"/>
              <a:cs typeface="Courier New" panose="02070309020205020404" pitchFamily="49" charset="0"/>
            </a:endParaRPr>
          </a:p>
        </p:txBody>
      </p:sp>
      <p:sp>
        <p:nvSpPr>
          <p:cNvPr id="11" name="TextBox 10"/>
          <p:cNvSpPr txBox="1"/>
          <p:nvPr/>
        </p:nvSpPr>
        <p:spPr>
          <a:xfrm>
            <a:off x="251520" y="5013176"/>
            <a:ext cx="6268063" cy="1200329"/>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return </a:t>
            </a:r>
          </a:p>
          <a:p>
            <a:r>
              <a:rPr lang="en-US" sz="2400" dirty="0">
                <a:latin typeface="Courier New" panose="02070309020205020404" pitchFamily="49" charset="0"/>
                <a:cs typeface="Courier New" panose="02070309020205020404" pitchFamily="49" charset="0"/>
              </a:rPr>
              <a:t>   count</a:t>
            </a:r>
            <a:r>
              <a:rPr lang="en-US" sz="2400" dirty="0" smtClean="0">
                <a:latin typeface="Courier New" panose="02070309020205020404" pitchFamily="49" charset="0"/>
                <a:cs typeface="Courier New" panose="02070309020205020404" pitchFamily="49" charset="0"/>
              </a:rPr>
              <a:t>(</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$names </a:t>
            </a:r>
            <a:r>
              <a:rPr lang="en-US" sz="2400" dirty="0">
                <a:solidFill>
                  <a:schemeClr val="tx2">
                    <a:lumMod val="60000"/>
                    <a:lumOff val="40000"/>
                  </a:schemeClr>
                </a:solidFill>
                <a:latin typeface="Courier New" panose="02070309020205020404" pitchFamily="49" charset="0"/>
                <a:cs typeface="Courier New" panose="02070309020205020404" pitchFamily="49" charset="0"/>
              </a:rPr>
              <a:t>except </a:t>
            </a:r>
            <a:r>
              <a:rPr lang="en-US" sz="2400" dirty="0" smtClean="0">
                <a:solidFill>
                  <a:schemeClr val="tx2">
                    <a:lumMod val="60000"/>
                    <a:lumOff val="40000"/>
                  </a:schemeClr>
                </a:solidFill>
                <a:latin typeface="Courier New" panose="02070309020205020404" pitchFamily="49" charset="0"/>
                <a:cs typeface="Courier New" panose="02070309020205020404" pitchFamily="49" charset="0"/>
              </a:rPr>
              <a:t>$</a:t>
            </a:r>
            <a:r>
              <a:rPr lang="en-US" sz="2400" dirty="0" err="1" smtClean="0">
                <a:solidFill>
                  <a:schemeClr val="tx2">
                    <a:lumMod val="60000"/>
                    <a:lumOff val="40000"/>
                  </a:schemeClr>
                </a:solidFill>
                <a:latin typeface="Courier New" panose="02070309020205020404" pitchFamily="49" charset="0"/>
                <a:cs typeface="Courier New" panose="02070309020205020404" pitchFamily="49" charset="0"/>
              </a:rPr>
              <a:t>refNames</a:t>
            </a:r>
            <a:r>
              <a:rPr lang="en-US" sz="2400" dirty="0">
                <a:latin typeface="Courier New" panose="02070309020205020404" pitchFamily="49" charset="0"/>
                <a:cs typeface="Courier New" panose="02070309020205020404" pitchFamily="49" charset="0"/>
              </a:rPr>
              <a:t>)</a:t>
            </a:r>
          </a:p>
          <a:p>
            <a:endParaRPr lang="de-DE" sz="2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Generalization: challenge</a:t>
            </a:r>
            <a:endParaRPr lang="de-DE" dirty="0">
              <a:solidFill>
                <a:srgbClr val="006600"/>
              </a:solidFill>
            </a:endParaRPr>
          </a:p>
        </p:txBody>
      </p:sp>
      <p:sp>
        <p:nvSpPr>
          <p:cNvPr id="3" name="Content Placeholder 2"/>
          <p:cNvSpPr>
            <a:spLocks noGrp="1"/>
          </p:cNvSpPr>
          <p:nvPr>
            <p:ph idx="1"/>
          </p:nvPr>
        </p:nvSpPr>
        <p:spPr>
          <a:xfrm>
            <a:off x="457200" y="1719263"/>
            <a:ext cx="8686800" cy="4411662"/>
          </a:xfrm>
        </p:spPr>
        <p:txBody>
          <a:bodyPr/>
          <a:lstStyle/>
          <a:p>
            <a:pPr marL="0" indent="0">
              <a:buNone/>
            </a:pPr>
            <a:r>
              <a:rPr lang="de-DE" dirty="0" smtClean="0"/>
              <a:t>                 </a:t>
            </a:r>
            <a:r>
              <a:rPr lang="de-DE" i="1" dirty="0" smtClean="0">
                <a:solidFill>
                  <a:schemeClr val="bg1">
                    <a:lumMod val="50000"/>
                  </a:schemeClr>
                </a:solidFill>
              </a:rPr>
              <a:t>Physical FS</a:t>
            </a:r>
            <a:r>
              <a:rPr lang="de-DE" dirty="0" smtClean="0"/>
              <a:t> navigation	(2016) </a:t>
            </a:r>
          </a:p>
          <a:p>
            <a:pPr marL="0" indent="0">
              <a:buNone/>
            </a:pPr>
            <a:r>
              <a:rPr lang="de-DE" dirty="0" smtClean="0"/>
              <a:t>                        </a:t>
            </a:r>
          </a:p>
          <a:p>
            <a:pPr marL="0" indent="0">
              <a:buNone/>
            </a:pPr>
            <a:r>
              <a:rPr lang="de-DE" dirty="0" smtClean="0"/>
              <a:t>                   </a:t>
            </a:r>
            <a:r>
              <a:rPr lang="de-DE" i="1" dirty="0" smtClean="0">
                <a:solidFill>
                  <a:schemeClr val="bg1">
                    <a:lumMod val="50000"/>
                  </a:schemeClr>
                </a:solidFill>
              </a:rPr>
              <a:t>Logical FS </a:t>
            </a:r>
            <a:r>
              <a:rPr lang="de-DE" dirty="0" smtClean="0"/>
              <a:t>navigation	(2017)</a:t>
            </a:r>
          </a:p>
          <a:p>
            <a:pPr marL="0" indent="0">
              <a:buNone/>
            </a:pPr>
            <a:endParaRPr lang="de-DE" dirty="0"/>
          </a:p>
          <a:p>
            <a:pPr marL="0" indent="0">
              <a:buNone/>
            </a:pPr>
            <a:r>
              <a:rPr lang="de-DE" i="1" dirty="0" smtClean="0"/>
              <a:t>„To build a </a:t>
            </a:r>
            <a:r>
              <a:rPr lang="de-DE" i="1" dirty="0" smtClean="0">
                <a:solidFill>
                  <a:srgbClr val="006600"/>
                </a:solidFill>
              </a:rPr>
              <a:t>conceptual framework</a:t>
            </a:r>
            <a:r>
              <a:rPr lang="de-DE" i="1" dirty="0" smtClean="0"/>
              <a:t> relating the</a:t>
            </a:r>
          </a:p>
          <a:p>
            <a:pPr marL="0" indent="0">
              <a:buNone/>
            </a:pPr>
            <a:r>
              <a:rPr lang="de-DE" i="1" dirty="0" smtClean="0"/>
              <a:t> </a:t>
            </a:r>
            <a:r>
              <a:rPr lang="de-DE" i="1" dirty="0" smtClean="0">
                <a:solidFill>
                  <a:srgbClr val="006600"/>
                </a:solidFill>
              </a:rPr>
              <a:t>abstract URI navigation</a:t>
            </a:r>
            <a:r>
              <a:rPr lang="de-DE" i="1" dirty="0" smtClean="0"/>
              <a:t> defined by the FOXpath</a:t>
            </a:r>
          </a:p>
          <a:p>
            <a:pPr marL="0" indent="0">
              <a:buNone/>
            </a:pPr>
            <a:r>
              <a:rPr lang="de-DE" i="1" dirty="0" smtClean="0"/>
              <a:t> language to an implementation-defined set of </a:t>
            </a:r>
          </a:p>
          <a:p>
            <a:pPr marL="0" indent="0">
              <a:buNone/>
            </a:pPr>
            <a:r>
              <a:rPr lang="de-DE" i="1" dirty="0"/>
              <a:t> </a:t>
            </a:r>
            <a:r>
              <a:rPr lang="de-DE" i="1" dirty="0" smtClean="0"/>
              <a:t>logical </a:t>
            </a:r>
            <a:r>
              <a:rPr lang="de-DE" i="1" dirty="0" smtClean="0">
                <a:solidFill>
                  <a:srgbClr val="006600"/>
                </a:solidFill>
              </a:rPr>
              <a:t>file system types</a:t>
            </a:r>
            <a:r>
              <a:rPr lang="de-DE" i="1" dirty="0" smtClean="0"/>
              <a:t>.“</a:t>
            </a:r>
            <a:endParaRPr lang="de-DE" i="1" dirty="0"/>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8</a:t>
            </a:fld>
            <a:endParaRPr lang="de-DE" altLang="en-US"/>
          </a:p>
        </p:txBody>
      </p:sp>
      <p:sp>
        <p:nvSpPr>
          <p:cNvPr id="7" name="Down Arrow 6"/>
          <p:cNvSpPr/>
          <p:nvPr/>
        </p:nvSpPr>
        <p:spPr bwMode="auto">
          <a:xfrm>
            <a:off x="4007968" y="2276872"/>
            <a:ext cx="203992" cy="492024"/>
          </a:xfrm>
          <a:prstGeom prst="downArrow">
            <a:avLst/>
          </a:prstGeom>
          <a:solidFill>
            <a:srgbClr val="0066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422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6600"/>
                </a:solidFill>
              </a:rPr>
              <a:t>Generalization: key concepts</a:t>
            </a:r>
            <a:endParaRPr lang="de-DE" dirty="0">
              <a:solidFill>
                <a:srgbClr val="006600"/>
              </a:solidFill>
            </a:endParaRPr>
          </a:p>
        </p:txBody>
      </p:sp>
      <p:sp>
        <p:nvSpPr>
          <p:cNvPr id="3" name="Content Placeholder 2"/>
          <p:cNvSpPr>
            <a:spLocks noGrp="1"/>
          </p:cNvSpPr>
          <p:nvPr>
            <p:ph idx="1"/>
          </p:nvPr>
        </p:nvSpPr>
        <p:spPr/>
        <p:txBody>
          <a:bodyPr/>
          <a:lstStyle/>
          <a:p>
            <a:r>
              <a:rPr lang="de-DE" dirty="0" smtClean="0"/>
              <a:t>Logical file system</a:t>
            </a:r>
          </a:p>
          <a:p>
            <a:r>
              <a:rPr lang="de-DE" dirty="0"/>
              <a:t>URI relationships</a:t>
            </a:r>
          </a:p>
          <a:p>
            <a:r>
              <a:rPr lang="de-DE" dirty="0" smtClean="0"/>
              <a:t>URI operations</a:t>
            </a:r>
          </a:p>
          <a:p>
            <a:r>
              <a:rPr lang="de-DE" dirty="0" smtClean="0"/>
              <a:t>URI dispatchal</a:t>
            </a:r>
          </a:p>
        </p:txBody>
      </p:sp>
      <p:sp>
        <p:nvSpPr>
          <p:cNvPr id="4" name="Date Placeholder 3"/>
          <p:cNvSpPr>
            <a:spLocks noGrp="1"/>
          </p:cNvSpPr>
          <p:nvPr>
            <p:ph type="dt" sz="half" idx="10"/>
          </p:nvPr>
        </p:nvSpPr>
        <p:spPr/>
        <p:txBody>
          <a:bodyPr/>
          <a:lstStyle/>
          <a:p>
            <a:pPr>
              <a:defRPr/>
            </a:pPr>
            <a:r>
              <a:rPr lang="de-DE" altLang="de-DE" smtClean="0"/>
              <a:t>2017-02-11</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navigation</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Tree>
    <p:extLst>
      <p:ext uri="{BB962C8B-B14F-4D97-AF65-F5344CB8AC3E}">
        <p14:creationId xmlns:p14="http://schemas.microsoft.com/office/powerpoint/2010/main" val="1982853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2897</Words>
  <Application>Microsoft Office PowerPoint</Application>
  <PresentationFormat>On-screen Show (4:3)</PresentationFormat>
  <Paragraphs>501</Paragraphs>
  <Slides>30</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Bradley Hand ITC</vt:lpstr>
      <vt:lpstr>Courier New</vt:lpstr>
      <vt:lpstr>Lucida Handwriting</vt:lpstr>
      <vt:lpstr>Wingdings</vt:lpstr>
      <vt:lpstr>Сеть</vt:lpstr>
      <vt:lpstr>FOX path … </vt:lpstr>
      <vt:lpstr>Trees! Trees! Trees!</vt:lpstr>
      <vt:lpstr>XPath!</vt:lpstr>
      <vt:lpstr>FOXpath!</vt:lpstr>
      <vt:lpstr>FOXpath =         superset( XPath 3.0 )</vt:lpstr>
      <vt:lpstr>FOXpath examples</vt:lpstr>
      <vt:lpstr>FOXpath examples</vt:lpstr>
      <vt:lpstr>Generalization: challenge</vt:lpstr>
      <vt:lpstr>Generalization: key concepts</vt:lpstr>
      <vt:lpstr>Logical file system</vt:lpstr>
      <vt:lpstr>URI relationships</vt:lpstr>
      <vt:lpstr>URI operations</vt:lpstr>
      <vt:lpstr>URI operations and      URI processor</vt:lpstr>
      <vt:lpstr>URI navigation – backing APIs</vt:lpstr>
      <vt:lpstr>URI operations =                      layer of abstraction</vt:lpstr>
      <vt:lpstr>PowerPoint Presentation</vt:lpstr>
      <vt:lpstr>URI dispatchal</vt:lpstr>
      <vt:lpstr>URI dispatchal rules</vt:lpstr>
      <vt:lpstr>Examples: navigation of                     virtual file systems</vt:lpstr>
      <vt:lpstr>Literal file systems</vt:lpstr>
      <vt:lpstr>Resource descriptor</vt:lpstr>
      <vt:lpstr>Resource descriptor: UGRAPH</vt:lpstr>
      <vt:lpstr>lifis tool</vt:lpstr>
      <vt:lpstr>Prepare UGRAPH endpoint</vt:lpstr>
      <vt:lpstr>Navigate github via        UTREE / UGRAPH</vt:lpstr>
      <vt:lpstr>Examples: github navigation                (via UTREE | UGRAPH)</vt:lpstr>
      <vt:lpstr>Goliath @ github              </vt:lpstr>
      <vt:lpstr>FOXpath –   URI navigation scope</vt:lpstr>
      <vt:lpstr>FOXpath 2017 - take away</vt:lpstr>
      <vt:lpstr>             Thank you!</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15733</cp:revision>
  <cp:lastPrinted>2015-02-10T19:52:53Z</cp:lastPrinted>
  <dcterms:created xsi:type="dcterms:W3CDTF">2010-07-11T14:21:59Z</dcterms:created>
  <dcterms:modified xsi:type="dcterms:W3CDTF">2017-02-10T22:25:39Z</dcterms:modified>
</cp:coreProperties>
</file>