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08" r:id="rId1"/>
  </p:sldMasterIdLst>
  <p:notesMasterIdLst>
    <p:notesMasterId r:id="rId4"/>
  </p:notesMasterIdLst>
  <p:handoutMasterIdLst>
    <p:handoutMasterId r:id="rId5"/>
  </p:handoutMasterIdLst>
  <p:sldIdLst>
    <p:sldId id="427" r:id="rId2"/>
    <p:sldId id="430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ne" id="{5D24565D-F865-4B37-A9D5-64996169866A}">
          <p14:sldIdLst>
            <p14:sldId id="427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49" autoAdjust="0"/>
    <p:restoredTop sz="93750" autoAdjust="0"/>
  </p:normalViewPr>
  <p:slideViewPr>
    <p:cSldViewPr snapToGrid="0" snapToObjects="1">
      <p:cViewPr varScale="1">
        <p:scale>
          <a:sx n="115" d="100"/>
          <a:sy n="115" d="100"/>
        </p:scale>
        <p:origin x="86" y="2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94D6971-8B1A-3046-B517-2B504591D1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673F3043-FB6F-F849-A688-8C6ED5BBC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1B5A-E00E-EA44-BF9E-27E5A05019FB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9EC8E506-898B-9740-8C03-AFBFDDE861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8C2E8C0-E9E3-1448-B05C-5D7B95F1C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C9A86-45A6-A645-B28F-845EEE25D87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600115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83F9A-4FC4-3C48-B06E-5C2350FEA4D3}" type="datetimeFigureOut">
              <a:rPr lang="es-CL" smtClean="0"/>
              <a:t>21-03-2022</a:t>
            </a:fld>
            <a:endParaRPr lang="es-CL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0966-F0E8-6D43-B533-2ED699C100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1558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59527-0FF5-1F4C-AEB4-835D8440C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3A491-7F98-ED4F-A51D-A17DA4F2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L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8417047-23BB-4A41-B082-480923C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dirty="0"/>
              <a:t>U65501 | </a:t>
            </a:r>
            <a:r>
              <a:rPr lang="es-CL" dirty="0" err="1"/>
              <a:t>Quantitative</a:t>
            </a:r>
            <a:r>
              <a:rPr lang="es-CL" dirty="0"/>
              <a:t> </a:t>
            </a:r>
            <a:r>
              <a:rPr lang="es-CL" dirty="0" err="1"/>
              <a:t>Methods</a:t>
            </a:r>
            <a:r>
              <a:rPr lang="es-CL" dirty="0"/>
              <a:t> II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6A318DC-E471-3D4B-9974-4CD4B82D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9E9FEE6-ACC1-FE49-BBFC-181063E7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6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878CA-5676-C243-8172-349C033C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1EA1A0D-3B62-6C4C-9F8A-316DA29B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721900BE-61F8-5A4C-A37D-09E62654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E5C1-246B-1240-A4D5-FA9843572F6E}" type="datetime1">
              <a:rPr lang="es-CL" smtClean="0"/>
              <a:t>21-03-2022</a:t>
            </a:fld>
            <a:endParaRPr lang="es-CL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DDB0C6FC-92C5-8948-9F8C-ABB94FFB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4BFFC3C-940B-F94E-A0FD-B966E0D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501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6E04AA-C5F6-BB44-B1D3-2F09258B8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8F1071B-6E22-FF44-982A-766B8CD3E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EE0A69B5-B494-F740-9A78-50A0467D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52BF-A313-374F-B9A5-8E3A92E970EA}" type="datetime1">
              <a:rPr lang="es-CL" smtClean="0"/>
              <a:t>21-03-2022</a:t>
            </a:fld>
            <a:endParaRPr lang="es-CL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A612B8C-E99F-524F-9D45-4966E8AB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6F1F42E7-D4AD-E842-8B74-B5521826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648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1B4E4-FC3A-E348-BE75-6CC2FCF89C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L" sz="440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A2DA6-CCD1-AA41-8E21-3356372BB1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60561"/>
            <a:ext cx="10515600" cy="4473131"/>
          </a:xfrm>
        </p:spPr>
        <p:txBody>
          <a:bodyPr/>
          <a:lstStyle>
            <a:lvl1pPr marL="227013" indent="-227013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lang="es-ES" sz="28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87338">
              <a:lnSpc>
                <a:spcPct val="90000"/>
              </a:lnSpc>
              <a:spcBef>
                <a:spcPts val="800"/>
              </a:spcBef>
              <a:defRPr sz="2800">
                <a:solidFill>
                  <a:schemeClr val="accent1">
                    <a:lumMod val="50000"/>
                  </a:schemeClr>
                </a:solidFill>
                <a:latin typeface="+mn-lt"/>
              </a:defRPr>
            </a:lvl2pPr>
            <a:lvl3pPr marL="1201738" indent="-284163">
              <a:lnSpc>
                <a:spcPct val="90000"/>
              </a:lnSpc>
              <a:spcBef>
                <a:spcPts val="800"/>
              </a:spcBef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3pPr>
            <a:lvl4pPr marL="1541463" indent="-223838">
              <a:lnSpc>
                <a:spcPct val="90000"/>
              </a:lnSpc>
              <a:spcBef>
                <a:spcPts val="800"/>
              </a:spcBef>
              <a:defRPr sz="2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4pPr>
            <a:lvl5pPr marL="2055813" indent="-230188">
              <a:lnSpc>
                <a:spcPct val="90000"/>
              </a:lnSpc>
              <a:spcBef>
                <a:spcPts val="800"/>
              </a:spcBef>
              <a:defRPr sz="2000">
                <a:solidFill>
                  <a:schemeClr val="accent1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  <a:p>
            <a:pPr lvl="0"/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B97C3-1A31-4424-8307-EAE833CBA6F3}"/>
              </a:ext>
            </a:extLst>
          </p:cNvPr>
          <p:cNvSpPr txBox="1"/>
          <p:nvPr userDrawn="1"/>
        </p:nvSpPr>
        <p:spPr>
          <a:xfrm>
            <a:off x="0" y="-38780"/>
            <a:ext cx="12192000" cy="44689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:a16="http://schemas.microsoft.com/office/drawing/2014/main" id="{EC43AE8B-325E-45BC-B97E-09EEFB248704}"/>
              </a:ext>
            </a:extLst>
          </p:cNvPr>
          <p:cNvSpPr txBox="1">
            <a:spLocks/>
          </p:cNvSpPr>
          <p:nvPr userDrawn="1"/>
        </p:nvSpPr>
        <p:spPr>
          <a:xfrm>
            <a:off x="10407056" y="-367"/>
            <a:ext cx="1703810" cy="4084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E3A07D-1897-4147-A2BE-0AB6DC927995}" type="slidenum">
              <a:rPr lang="es-CL" sz="1600" b="1" smtClean="0">
                <a:solidFill>
                  <a:schemeClr val="bg1"/>
                </a:solidFill>
              </a:rPr>
              <a:pPr/>
              <a:t>‹#›</a:t>
            </a:fld>
            <a:endParaRPr lang="es-C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2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753D2-C31E-0149-A294-6A8777C1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1E6E624F-B3F5-0C49-8F43-31323BF8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8BBD1CE7-E553-734D-8B5E-43B9D328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E6BBDFA2-2D78-AD47-B898-E3C67955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1A901CC-FEBA-0147-B4D3-124E2FB3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CL" dirty="0"/>
              <a:t>U65501 - </a:t>
            </a:r>
            <a:r>
              <a:rPr lang="es-CL" dirty="0" err="1"/>
              <a:t>Quantitative</a:t>
            </a:r>
            <a:r>
              <a:rPr lang="es-CL" dirty="0"/>
              <a:t> </a:t>
            </a:r>
            <a:r>
              <a:rPr lang="es-CL" dirty="0" err="1"/>
              <a:t>Methods</a:t>
            </a:r>
            <a:r>
              <a:rPr lang="es-CL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290739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C766B-FBBE-B841-B760-FA37842E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w Cen MT" panose="020B06020201040206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7DE5C-E89A-4B4C-A4B0-DEC6385E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A7EE8B-2BFE-824B-BC77-53EFB4950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9AE8FFFA-204B-2946-A833-29B5283C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D097-5564-224E-8668-D441C2682E8D}" type="datetime1">
              <a:rPr lang="es-CL" smtClean="0"/>
              <a:t>21-03-2022</a:t>
            </a:fld>
            <a:endParaRPr lang="es-CL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A263B721-6135-A146-89B9-88E9AA39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618C4E24-9E26-EA40-9589-2B2FC072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2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39CD2-B947-3C4B-A3BD-82E94FB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Tw Cen MT" panose="020B06020201040206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4B580669-ACA8-E24A-AEC6-5D956C50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DFD213-88FE-5C41-9351-42264548E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1B6E062-91ED-D54F-81DF-1C73A1FCD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D6D1F9-4379-B34C-904B-E991C7584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778394D4-5F8E-7043-93FB-2A138834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E96C-352B-C443-94B0-C8F747F29497}" type="datetime1">
              <a:rPr lang="es-CL" smtClean="0"/>
              <a:t>21-03-2022</a:t>
            </a:fld>
            <a:endParaRPr lang="es-CL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A61A680F-2C56-4043-85BF-AD031FC0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62BFA5A7-5394-5847-9790-3670F87D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30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ABE90-8DC4-F949-A108-E0C5225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w Cen MT" panose="020B0602020104020603" pitchFamily="34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ECD02FAB-E059-0041-B18A-FF9C5809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E542-3164-BA47-929C-5F78F7EBB800}" type="datetime1">
              <a:rPr lang="es-CL" smtClean="0"/>
              <a:t>21-03-2022</a:t>
            </a:fld>
            <a:endParaRPr lang="es-CL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CC36F281-D2D0-964D-93FE-FD51E274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3036CA5-3CF6-444A-AA78-594B782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336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4CB2AB4B-C633-1541-8B35-E6AD807F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6212-B62C-E347-AC6D-8C5D2E37270C}" type="datetime1">
              <a:rPr lang="es-CL" smtClean="0"/>
              <a:t>21-03-2022</a:t>
            </a:fld>
            <a:endParaRPr lang="es-CL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521240EE-F240-0440-93C1-47F6C34E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44C70C46-AF3C-EA44-B6C1-CE30CB6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9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810BF-E608-1E45-BFF9-26606A1E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6DF70-7BE7-D341-BB20-87B13914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85F13B1-1876-374B-9E2C-0757A0E6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EB079382-1ED8-6444-A26C-907044A8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3B3E-0D57-1845-ACF0-C2C5FB75D075}" type="datetime1">
              <a:rPr lang="es-CL" smtClean="0"/>
              <a:t>21-03-2022</a:t>
            </a:fld>
            <a:endParaRPr lang="es-CL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AD3247D2-EC28-9148-9436-696432DF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U65501 - Quantitative Methods II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0C76434-B3A6-474C-974A-47A732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9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6C398-7B5B-8F4D-82BA-98EB935E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E18411-FB5E-8D41-A62B-62A3F85ED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9EE43CEE-BBC1-074B-BCE3-EE9E0E82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F4BCE1B2-3A9C-574D-8689-203039A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80CA-B6A5-B543-AAC6-A09CC9992FB2}" type="datetime1">
              <a:rPr lang="es-CL" smtClean="0"/>
              <a:t>21-03-2022</a:t>
            </a:fld>
            <a:endParaRPr lang="es-CL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497A609A-2F77-804B-9432-6BB6F450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BC0A775-C8D8-4B47-8318-23655A16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E3A07D-1897-4147-A2BE-0AB6DC92799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36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03B847F7-9A25-3C4D-A766-BDC02FEA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362DAC3-0187-7C40-9947-8707D448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A79E3768-3046-E849-BC0A-F7E76D382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 dirty="0"/>
              <a:t>U65501 | </a:t>
            </a:r>
            <a:r>
              <a:rPr lang="es-CL" dirty="0" err="1"/>
              <a:t>Quantitative</a:t>
            </a:r>
            <a:r>
              <a:rPr lang="es-CL" dirty="0"/>
              <a:t> </a:t>
            </a:r>
            <a:r>
              <a:rPr lang="es-CL" dirty="0" err="1"/>
              <a:t>Methods</a:t>
            </a:r>
            <a:r>
              <a:rPr lang="es-CL" dirty="0"/>
              <a:t> II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CA8C306-02A3-4546-A4D1-9B25497F8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22A78F6-AF3F-2B4B-A44E-39831DF0C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23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.nyu.edu/" TargetMode="External"/><Relationship Id="rId2" Type="http://schemas.openxmlformats.org/officeDocument/2006/relationships/hyperlink" Target="https://www1.nyc.gov/site/planning/data-maps/open-data/districts-download-metadata.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dm.org/data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bdivisions_of_Indones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EC7716-D98D-48B3-8C50-6CFBE27E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Shapefiles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293C38-74DA-4C57-8C93-9C78D13A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Shapefiles store geospatial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data for Geographic Information Systems (GIS) applications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They contain geometry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maps: points and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polygons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geographic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features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shapefile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is actually a collection of files stored in the same directory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Most mapping platforms (ArcGIS, QGIS, R,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Tableau)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use shapefiles, which you can find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online. Some helpful repositories: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hlinkClick r:id="rId2"/>
              </a:rPr>
              <a:t>NYC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Dept. of City Planning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NYU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Spatial Data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hlinkClick r:id="rId3"/>
              </a:rPr>
              <a:t>Repository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hlinkClick r:id="rId4"/>
              </a:rPr>
              <a:t>GADM database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of country administrative areas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Some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R packages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have built in base </a:t>
            </a:r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maps, for example: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tigris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 includes geospatial data for 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mapping US Census 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Bureau data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25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tmap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 has </a:t>
            </a:r>
            <a:r>
              <a:rPr lang="en-US" sz="2500" smtClean="0">
                <a:solidFill>
                  <a:schemeClr val="accent5">
                    <a:lumMod val="50000"/>
                  </a:schemeClr>
                </a:solidFill>
              </a:rPr>
              <a:t>built-in geospatial 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</a:rPr>
              <a:t>data for world country maps and more</a:t>
            </a: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6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EC7716-D98D-48B3-8C50-6CFBE27E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You can’t make a map without… a map!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293C38-74DA-4C57-8C93-9C78D13A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We always start with a shapefile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create a map (or with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built-in geospatial data)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Today we’ll use a shapefile with geometry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administrative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hlinkClick r:id="rId2"/>
              </a:rPr>
              <a:t>boundaries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in Indonesia: regencies/cities (2</a:t>
            </a:r>
            <a:r>
              <a:rPr lang="en-US" sz="2400" baseline="30000" dirty="0" smtClean="0">
                <a:solidFill>
                  <a:schemeClr val="accent5">
                    <a:lumMod val="50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 level administrative units)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Next join in the data you want to incorporate into the map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We need to identify/create columns with common information for joining (e.g. a column for regency)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12341</TotalTime>
  <Words>190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Tw Cen MT</vt:lpstr>
      <vt:lpstr>Tema de Office</vt:lpstr>
      <vt:lpstr>Shapefiles</vt:lpstr>
      <vt:lpstr>You can’t make a map without… a map!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Bivariate regression with dummy variables, multivariate regression, omitted variable bias</dc:title>
  <dc:creator>Harold Stolper</dc:creator>
  <cp:lastModifiedBy>Harold Stolper</cp:lastModifiedBy>
  <cp:revision>355</cp:revision>
  <dcterms:created xsi:type="dcterms:W3CDTF">2018-09-22T22:32:31Z</dcterms:created>
  <dcterms:modified xsi:type="dcterms:W3CDTF">2022-03-21T17:12:12Z</dcterms:modified>
</cp:coreProperties>
</file>