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Average" panose="020B0604020202020204" charset="0"/>
      <p:regular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swald" panose="00000500000000000000" pitchFamily="2" charset="0"/>
      <p:regular r:id="rId40"/>
      <p:bold r:id="rId41"/>
    </p:embeddedFont>
    <p:embeddedFont>
      <p:font typeface="PT Sans Narrow" panose="020B0506020203020204" pitchFamily="3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3418B-E042-4668-AA94-693F11FBC41F}">
  <a:tblStyle styleId="{9C33418B-E042-4668-AA94-693F11FBC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007d29b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007d29b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Drop non-informative variables (GlobalID, ObjectID)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Check for missing values (removed NA from CMPD_Division)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Consistency (spelling, etc.)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Filtered for logical consistency (Driver Age &gt; 14)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Set 2-category variables to binary format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Created new variables based on initial variables. 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100"/>
              <a:buFont typeface="Lato"/>
              <a:buChar char="-"/>
            </a:pPr>
            <a:r>
              <a:rPr lang="en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Re-grouped Outcome_of_Stop into 3 consolidated outcomes instead of 5. 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100"/>
              <a:buFont typeface="Lato"/>
              <a:buChar char="-"/>
            </a:pPr>
            <a:r>
              <a:rPr lang="en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Binary “Arrest” column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100"/>
              <a:buFont typeface="Lato"/>
              <a:buChar char="-"/>
            </a:pPr>
            <a:r>
              <a:rPr lang="en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Re-phrased/grouped Officer_Race to match designation options of Driver_Race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100"/>
              <a:buFont typeface="Lato"/>
              <a:buChar char="-"/>
            </a:pPr>
            <a:r>
              <a:rPr lang="en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Created binary Racial_Match column if Driver and (new) Officer Race matched</a:t>
            </a:r>
            <a:endParaRPr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Skewness → normalization of Officer_Years_of_Service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007d29b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007d29b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007d29b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007d29b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007d29b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007d29b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2007d29b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2007d29b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5c6d99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45c6d99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1f706ba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1f706ba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chi-square test is a statistical test of independence to determine the dependency of two variables. Simply put, for features that have higher Chi-Square values are the ones that are more dependent on the response and it can be selected for model training.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Among Officer, Driver, Reason for Stop, and CMPD Division variables, the 5 most relevant features were deemed to be Officer_Years of Service, Reason_for_Stop_Speeding, CMPD_Division_Metro Division, CMPD_Division_Providence Division, and Driver_Gender.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regards to score, Driver_Race was the 12th most relevant variable.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1f706bad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1f706bad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this metric, the lowest 7 of the 34 total features were dropped, and the models were rerun. Shown here are the 2 models that performed the best based on Accuracy and Recall.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metrics for the GNB model after dropping the features, when compared to those from the baseline upsampled GNB model, are 4% lower in terms of Test Accuracy and 5% lower for Recall. However, the Recall value for the positive class increased by 8%.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Furthermore, for the Gradient Boosting model, the model performed 7% worse with regards to accuracy metrics and had 9% worse recall for the negative class. That being said, it performed 4% better better with regards to precision for the positive class and 17% better for positive class recall.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1f706bad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1f706bad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Forward Sequential Feature Selector adds features to greedily form a feature subset. At each stage, this estimator chooses the best feature to add or remove based on the cross-validation score of a given estimator. In this implementation,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Among the dropped features, it was interesting to see that Officer_Race_White and the university city division of the PD were dropped as being irrelevant.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Yet again however, Driver_Race and Driver_Gender were included as being relevant.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 for the metrics, the Gradient Boosting and Gaussian NB model performed pretty much exactly the same as with the chi-squared implementation.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63f96e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463f96e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463f96e8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463f96e8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511f15bb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511f15bb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5c6d99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45c6d99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f28d74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4f28d74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2007d29b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2007d29b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007d29b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2007d29b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(harley) Predictive power of Driver_Race may be reduced due to Selection Bias with the dataset we have to train, vs the reality of Charlotte resident demographics. Black drivers are over-represented in the dataset to begin with but this weighting is not factored in to model.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259f74c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259f74c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2007d29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2007d29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63f96e8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463f96e8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63f96e8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463f96e8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5c6d99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5c6d99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and Mitchell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63f96e8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463f96e8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007d29b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007d29b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hrgrafton92/cmpd_traffic_stops/main/Streamlit/CMPD_Traffic_Stops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data.charlottenc.gov/datasets/officer-traffic-stops/explo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agemaker/latest/dg/clarify-fairness-and-explainabilit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if360.readthedocs.io/en/stable/modules/sklearn.html#group-fairness-metri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Lato"/>
                <a:ea typeface="Lato"/>
                <a:cs typeface="Lato"/>
                <a:sym typeface="Lato"/>
              </a:rPr>
              <a:t>Predicting </a:t>
            </a:r>
            <a:r>
              <a:rPr lang="en" sz="23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Charlotte Traffic Stop </a:t>
            </a:r>
            <a:r>
              <a:rPr lang="en" sz="2300" b="1">
                <a:latin typeface="Lato"/>
                <a:ea typeface="Lato"/>
                <a:cs typeface="Lato"/>
                <a:sym typeface="Lato"/>
              </a:rPr>
              <a:t>Outcomes </a:t>
            </a:r>
            <a:endParaRPr sz="2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Lato"/>
                <a:ea typeface="Lato"/>
                <a:cs typeface="Lato"/>
                <a:sym typeface="Lato"/>
              </a:rPr>
              <a:t>Based on Driver and Officer Demographic Information</a:t>
            </a:r>
            <a:endParaRPr sz="2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Group 3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Mitchell Jones, Harley Grafton, Jordan Register, Srikar Vavilala, Marianna Shaver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798775" y="3070975"/>
            <a:ext cx="1735200" cy="7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436800" y="3035175"/>
            <a:ext cx="2403900" cy="7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534200" y="3019675"/>
            <a:ext cx="2244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Created new variables from references original variables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6733525" y="3107025"/>
            <a:ext cx="1952100" cy="64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6652675" y="1558425"/>
            <a:ext cx="2113800" cy="655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6733525" y="1580850"/>
            <a:ext cx="195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Filtered for logical consistency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3247975" y="1542975"/>
            <a:ext cx="2489100" cy="655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3292100" y="1562925"/>
            <a:ext cx="230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Check for missing values and spelling consistency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241075" y="1558425"/>
            <a:ext cx="2113800" cy="655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241075" y="1580850"/>
            <a:ext cx="21138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Drop non-informative variables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2354875" y="1724025"/>
            <a:ext cx="893100" cy="2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6843100" y="3107025"/>
            <a:ext cx="179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Changed variable data types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872350" y="3170825"/>
            <a:ext cx="161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Scaled skewed variables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5748313" y="1724025"/>
            <a:ext cx="893100" cy="2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 rot="5400000">
            <a:off x="7263025" y="2513775"/>
            <a:ext cx="893100" cy="2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 rot="10800000">
            <a:off x="5840700" y="3283575"/>
            <a:ext cx="893100" cy="2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 rot="10800000">
            <a:off x="2543700" y="3275775"/>
            <a:ext cx="893100" cy="2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Exploratory Data Analysis (EDA)</a:t>
            </a:r>
            <a:endParaRPr sz="5900"/>
          </a:p>
        </p:txBody>
      </p:sp>
      <p:sp>
        <p:nvSpPr>
          <p:cNvPr id="139" name="Google Shape;139;p23"/>
          <p:cNvSpPr txBox="1"/>
          <p:nvPr/>
        </p:nvSpPr>
        <p:spPr>
          <a:xfrm>
            <a:off x="3620625" y="3511675"/>
            <a:ext cx="213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Streamlit Interactive EDA</a:t>
            </a:r>
            <a:endParaRPr>
              <a:solidFill>
                <a:srgbClr val="F6B26B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Reducing our target variables → RQ Modifications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75" y="1081600"/>
            <a:ext cx="208416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2875150" y="1081600"/>
            <a:ext cx="574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EDA illuminated that a conducted search typically results in more serious consequences → Warning, Citation, Arrest.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Thus, (for feasibility) we chose “Was a Search Conducted” as our target variable.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research questions moving forward became: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Google Shape;147;p24"/>
          <p:cNvGrpSpPr/>
          <p:nvPr/>
        </p:nvGrpSpPr>
        <p:grpSpPr>
          <a:xfrm>
            <a:off x="2972525" y="3054073"/>
            <a:ext cx="1842859" cy="1653700"/>
            <a:chOff x="431950" y="1014328"/>
            <a:chExt cx="2628900" cy="2874001"/>
          </a:xfrm>
        </p:grpSpPr>
        <p:sp>
          <p:nvSpPr>
            <p:cNvPr id="148" name="Google Shape;148;p24"/>
            <p:cNvSpPr txBox="1"/>
            <p:nvPr/>
          </p:nvSpPr>
          <p:spPr>
            <a:xfrm>
              <a:off x="431950" y="1014328"/>
              <a:ext cx="2628900" cy="41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swald"/>
                  <a:ea typeface="Oswald"/>
                  <a:cs typeface="Oswald"/>
                  <a:sym typeface="Oswald"/>
                </a:rPr>
                <a:t>RQ#1</a:t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431950" y="1429229"/>
              <a:ext cx="2628900" cy="2459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What </a:t>
              </a:r>
              <a:r>
                <a:rPr lang="en" sz="1300" b="1" i="1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general attributes </a:t>
              </a:r>
              <a:r>
                <a:rPr lang="en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correlate the most with </a:t>
              </a:r>
              <a:r>
                <a:rPr lang="en" sz="1300" b="1" i="1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whether a search was conducted. </a:t>
              </a:r>
              <a:endParaRPr sz="1300"/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5024950" y="3054103"/>
            <a:ext cx="1845380" cy="1653670"/>
            <a:chOff x="3320453" y="1304875"/>
            <a:chExt cx="2632497" cy="3415968"/>
          </a:xfrm>
        </p:grpSpPr>
        <p:sp>
          <p:nvSpPr>
            <p:cNvPr id="151" name="Google Shape;151;p2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3320453" y="1305540"/>
              <a:ext cx="2628901" cy="341530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Oswald"/>
                  <a:ea typeface="Oswald"/>
                  <a:cs typeface="Oswald"/>
                  <a:sym typeface="Oswald"/>
                </a:rPr>
                <a:t>RQ#2</a:t>
              </a:r>
              <a:endParaRPr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What </a:t>
              </a:r>
              <a:r>
                <a:rPr lang="en" sz="1300" b="1" i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driver attributes</a:t>
              </a:r>
              <a:r>
                <a:rPr lang="en" sz="13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(race, ethnicity, gender, age) correlate the most with the most with </a:t>
              </a:r>
              <a:r>
                <a:rPr lang="en" sz="1300" b="1" i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whether a search was conducted. </a:t>
              </a:r>
              <a:endParaRPr sz="1300" dirty="0"/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7028126" y="3054103"/>
            <a:ext cx="1845383" cy="1653879"/>
            <a:chOff x="6212550" y="1304875"/>
            <a:chExt cx="2632500" cy="3416400"/>
          </a:xfrm>
        </p:grpSpPr>
        <p:sp>
          <p:nvSpPr>
            <p:cNvPr id="154" name="Google Shape;154;p2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What </a:t>
              </a:r>
              <a:r>
                <a:rPr lang="en" sz="1300" b="1" i="1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officer attributes</a:t>
              </a:r>
              <a:r>
                <a:rPr lang="en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(race, gender, years of service) correlate the most with the most with </a:t>
              </a:r>
              <a:r>
                <a:rPr lang="en" sz="1300" b="1" i="1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whether a search was conducted. </a:t>
              </a:r>
              <a:endParaRPr sz="1300"/>
            </a:p>
          </p:txBody>
        </p:sp>
        <p:sp>
          <p:nvSpPr>
            <p:cNvPr id="155" name="Google Shape;155;p2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swald"/>
                  <a:ea typeface="Oswald"/>
                  <a:cs typeface="Oswald"/>
                  <a:sym typeface="Oswald"/>
                </a:rPr>
                <a:t>RQ#3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Findings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417825" y="1017725"/>
            <a:ext cx="5214000" cy="4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Men are typically searched more than women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○"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Men are also pulled over more than women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550" y="563713"/>
            <a:ext cx="1638950" cy="400781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8311891" y="4121836"/>
            <a:ext cx="282000" cy="55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025" y="2968125"/>
            <a:ext cx="5553425" cy="207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5"/>
          <p:cNvCxnSpPr/>
          <p:nvPr/>
        </p:nvCxnSpPr>
        <p:spPr>
          <a:xfrm>
            <a:off x="2024000" y="3687013"/>
            <a:ext cx="4795200" cy="92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5"/>
          <p:cNvSpPr txBox="1"/>
          <p:nvPr/>
        </p:nvSpPr>
        <p:spPr>
          <a:xfrm>
            <a:off x="233450" y="2275425"/>
            <a:ext cx="5362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Thus, we </a:t>
            </a:r>
            <a:r>
              <a:rPr lang="en" sz="900" i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anticipated </a:t>
            </a:r>
            <a:r>
              <a:rPr lang="en"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that:</a:t>
            </a:r>
            <a:endParaRPr sz="9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Driver gender</a:t>
            </a:r>
            <a:r>
              <a:rPr lang="en"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9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driver race</a:t>
            </a:r>
            <a:r>
              <a:rPr lang="en"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lang="en" sz="9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officer experience</a:t>
            </a:r>
            <a:r>
              <a:rPr lang="en"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are the most significant predictors of whether a search is conducted in a CLT traffic stop. </a:t>
            </a:r>
            <a:endParaRPr sz="1300"/>
          </a:p>
        </p:txBody>
      </p:sp>
      <p:sp>
        <p:nvSpPr>
          <p:cNvPr id="167" name="Google Shape;167;p25"/>
          <p:cNvSpPr txBox="1"/>
          <p:nvPr/>
        </p:nvSpPr>
        <p:spPr>
          <a:xfrm>
            <a:off x="417824" y="1867800"/>
            <a:ext cx="5624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Open Sans"/>
              <a:buChar char="●"/>
            </a:pPr>
            <a:r>
              <a:rPr lang="en"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Officers with more years of experience typically search people less</a:t>
            </a:r>
            <a:endParaRPr sz="9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Open Sans"/>
              <a:buChar char="○"/>
            </a:pPr>
            <a:r>
              <a:rPr lang="en" sz="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Could be due to less officers with more years of experience being on traffic duty</a:t>
            </a:r>
            <a:endParaRPr sz="1500"/>
          </a:p>
        </p:txBody>
      </p:sp>
      <p:sp>
        <p:nvSpPr>
          <p:cNvPr id="168" name="Google Shape;168;p25"/>
          <p:cNvSpPr txBox="1"/>
          <p:nvPr/>
        </p:nvSpPr>
        <p:spPr>
          <a:xfrm>
            <a:off x="417825" y="1431875"/>
            <a:ext cx="5681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Open Sans"/>
              <a:buChar char="●"/>
            </a:pPr>
            <a:r>
              <a:rPr lang="en"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Black and White people are searched more than people of other races</a:t>
            </a:r>
            <a:endParaRPr sz="9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Open Sans"/>
              <a:buChar char="○"/>
            </a:pPr>
            <a:r>
              <a:rPr lang="en" sz="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White: 49%, Black: 35% of CLT population (then why are Black people searched at a higher rate?)</a:t>
            </a:r>
            <a:endParaRPr sz="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925" y="563722"/>
            <a:ext cx="2666850" cy="38502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>
            <a:off x="8395455" y="4181879"/>
            <a:ext cx="303900" cy="544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7088445" y="4181879"/>
            <a:ext cx="303900" cy="544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Modelling</a:t>
            </a:r>
            <a:endParaRPr sz="5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276275" y="29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T Sans Narrow"/>
                <a:ea typeface="PT Sans Narrow"/>
                <a:cs typeface="PT Sans Narrow"/>
                <a:sym typeface="PT Sans Narrow"/>
              </a:rPr>
              <a:t>Upsampling is Key to Minority Class Detection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75" y="1314900"/>
            <a:ext cx="2689825" cy="7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450" y="2207250"/>
            <a:ext cx="2563553" cy="2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275" y="1314900"/>
            <a:ext cx="2824067" cy="14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7275" y="2219675"/>
            <a:ext cx="2563550" cy="26231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/>
          <p:nvPr/>
        </p:nvSpPr>
        <p:spPr>
          <a:xfrm>
            <a:off x="2179400" y="2494650"/>
            <a:ext cx="354900" cy="154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7644375" y="2539625"/>
            <a:ext cx="354900" cy="154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T Sans Narrow"/>
                <a:ea typeface="PT Sans Narrow"/>
                <a:cs typeface="PT Sans Narrow"/>
                <a:sym typeface="PT Sans Narrow"/>
              </a:rPr>
              <a:t>Relevant Variables for Predictions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84050" y="1694400"/>
            <a:ext cx="45591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Filter-Based Feature Selection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Chi^2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Mutual Information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Wrapper Based Feature Selection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Sequential Feature Selection (Forward)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215250" y="1170125"/>
            <a:ext cx="446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5 most relevant features were deemed to be: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Officer_Years of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Reason_for_Stop_Speeding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CMPD_Division_Metro Division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CMPD_Division_Providence Division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Driver_Gender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Driver_Race had the 12th highest value.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Chi-Squared Implementation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300" y="1170125"/>
            <a:ext cx="4212300" cy="282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6332875" y="1457325"/>
            <a:ext cx="2293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Reason_for_Stop_Speeding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CMPD_Division_Metro_Division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CMPD_Division_Providence Division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Officer_Years_of_Service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Driver_Gender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Driver_Race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02" name="Google Shape;202;p29"/>
          <p:cNvCxnSpPr/>
          <p:nvPr/>
        </p:nvCxnSpPr>
        <p:spPr>
          <a:xfrm>
            <a:off x="7951000" y="1628775"/>
            <a:ext cx="867900" cy="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9"/>
          <p:cNvCxnSpPr/>
          <p:nvPr/>
        </p:nvCxnSpPr>
        <p:spPr>
          <a:xfrm>
            <a:off x="8251025" y="1950250"/>
            <a:ext cx="503700" cy="417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8261750" y="2325300"/>
            <a:ext cx="407100" cy="39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9"/>
          <p:cNvCxnSpPr/>
          <p:nvPr/>
        </p:nvCxnSpPr>
        <p:spPr>
          <a:xfrm>
            <a:off x="7800975" y="2614625"/>
            <a:ext cx="750000" cy="375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9"/>
          <p:cNvCxnSpPr/>
          <p:nvPr/>
        </p:nvCxnSpPr>
        <p:spPr>
          <a:xfrm>
            <a:off x="7265200" y="2871800"/>
            <a:ext cx="1200000" cy="36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7093750" y="3171825"/>
            <a:ext cx="621600" cy="27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Chi-Squared Implementation Cont.</a:t>
            </a:r>
            <a:endParaRPr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372000" y="1482125"/>
          <a:ext cx="8400000" cy="2754670"/>
        </p:xfrm>
        <a:graphic>
          <a:graphicData uri="http://schemas.openxmlformats.org/drawingml/2006/table">
            <a:tbl>
              <a:tblPr>
                <a:noFill/>
                <a:tableStyleId>{9C33418B-E042-4668-AA94-693F11FBC41F}</a:tableStyleId>
              </a:tblPr>
              <a:tblGrid>
                <a:gridCol w="1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Train 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Test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Class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9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Gaussian Naive-Bayes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Gradient Boosting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4" name="Google Shape;214;p30"/>
          <p:cNvSpPr/>
          <p:nvPr/>
        </p:nvSpPr>
        <p:spPr>
          <a:xfrm>
            <a:off x="2139475" y="2258200"/>
            <a:ext cx="2026200" cy="468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2139475" y="3346725"/>
            <a:ext cx="2026200" cy="468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7754900" y="3151775"/>
            <a:ext cx="637500" cy="468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7754900" y="2091700"/>
            <a:ext cx="637500" cy="468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311700" y="1182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dropped features include: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Officer_Race_White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CMPD_Division_University City Division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Driver_Race and Driver_Gender were deemed to be relevant.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metrics for the chosen models were the exact same as with the chi^2 implementation.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Feature Selection Implementation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3388" y="22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of the Data</a:t>
            </a:r>
            <a:endParaRPr sz="27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50" y="1571950"/>
            <a:ext cx="7462174" cy="33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716450" y="860950"/>
            <a:ext cx="40491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Charlotte Officer Traffic Stops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Charlotte Open Data Portal</a:t>
            </a:r>
            <a:endParaRPr sz="1300" b="1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275" y="264650"/>
            <a:ext cx="2827351" cy="11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311700" y="257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Is Driver Race Significant in Predictive Modelling? </a:t>
            </a:r>
            <a:endParaRPr/>
          </a:p>
        </p:txBody>
      </p:sp>
      <p:grpSp>
        <p:nvGrpSpPr>
          <p:cNvPr id="229" name="Google Shape;229;p32"/>
          <p:cNvGrpSpPr/>
          <p:nvPr/>
        </p:nvGrpSpPr>
        <p:grpSpPr>
          <a:xfrm>
            <a:off x="424826" y="1253939"/>
            <a:ext cx="8484313" cy="1204223"/>
            <a:chOff x="424813" y="1177875"/>
            <a:chExt cx="8294372" cy="849900"/>
          </a:xfrm>
        </p:grpSpPr>
        <p:sp>
          <p:nvSpPr>
            <p:cNvPr id="230" name="Google Shape;230;p3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2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Good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4294967295"/>
          </p:nvPr>
        </p:nvSpPr>
        <p:spPr>
          <a:xfrm>
            <a:off x="3511450" y="1501187"/>
            <a:ext cx="53517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Race actually isn’t important / isn’t a huge predictor of traffic stop searches. Overall, this is a good thing, since we don’t want Driver Race to be significant in predicting Traffic Stop outcome.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4" name="Google Shape;234;p32"/>
          <p:cNvGrpSpPr/>
          <p:nvPr/>
        </p:nvGrpSpPr>
        <p:grpSpPr>
          <a:xfrm>
            <a:off x="424813" y="3192146"/>
            <a:ext cx="8578027" cy="1262527"/>
            <a:chOff x="424813" y="2075689"/>
            <a:chExt cx="8294360" cy="849900"/>
          </a:xfrm>
        </p:grpSpPr>
        <p:sp>
          <p:nvSpPr>
            <p:cNvPr id="235" name="Google Shape;235;p3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32"/>
          <p:cNvSpPr txBox="1">
            <a:spLocks noGrp="1"/>
          </p:cNvSpPr>
          <p:nvPr>
            <p:ph type="body" idx="4294967295"/>
          </p:nvPr>
        </p:nvSpPr>
        <p:spPr>
          <a:xfrm>
            <a:off x="539675" y="31921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4294967295"/>
          </p:nvPr>
        </p:nvSpPr>
        <p:spPr>
          <a:xfrm>
            <a:off x="1116151" y="4675508"/>
            <a:ext cx="2586900" cy="4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4294967295"/>
          </p:nvPr>
        </p:nvSpPr>
        <p:spPr>
          <a:xfrm>
            <a:off x="3600453" y="3460999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Makes it more difficult to form a “fair” model by comparison. However, we still found some success in this, due to Driver Race not being </a:t>
            </a:r>
            <a:r>
              <a:rPr lang="en" sz="1200" b="1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completely</a:t>
            </a:r>
            <a:r>
              <a:rPr lang="en" sz="12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 irrelevant in the decision making process.</a:t>
            </a:r>
            <a:endParaRPr sz="1600">
              <a:solidFill>
                <a:srgbClr val="2D3B4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916500" y="2918550"/>
            <a:ext cx="7311000" cy="116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311700" y="31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and Equal Opportunity Metrics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484900" y="963325"/>
            <a:ext cx="7781700" cy="23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novel metrics are available: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Fairness Metric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measures 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disparate impact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This is a measure of how the rate at which an unprivileged group receives a certain outcome compares with the rate at which a privileged group receives that same outcome.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Equal Opportunity Classifier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Assuming data about the predictor, target, and membership in the protected group are available, EOC attempts to optimally adjust any learned predictor so as to remove discrimination.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850" y="3017550"/>
            <a:ext cx="7106850" cy="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825" y="3489050"/>
            <a:ext cx="7106894" cy="50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3"/>
          <p:cNvCxnSpPr/>
          <p:nvPr/>
        </p:nvCxnSpPr>
        <p:spPr>
          <a:xfrm>
            <a:off x="2250050" y="3961300"/>
            <a:ext cx="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" name="Google Shape;250;p33"/>
          <p:cNvSpPr txBox="1"/>
          <p:nvPr/>
        </p:nvSpPr>
        <p:spPr>
          <a:xfrm>
            <a:off x="1574000" y="4422150"/>
            <a:ext cx="143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Protected attribute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1" name="Google Shape;251;p33"/>
          <p:cNvCxnSpPr/>
          <p:nvPr/>
        </p:nvCxnSpPr>
        <p:spPr>
          <a:xfrm>
            <a:off x="2741450" y="3938875"/>
            <a:ext cx="488700" cy="5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33"/>
          <p:cNvSpPr txBox="1"/>
          <p:nvPr/>
        </p:nvSpPr>
        <p:spPr>
          <a:xfrm>
            <a:off x="2955350" y="4422150"/>
            <a:ext cx="576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Target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3721550" y="3994225"/>
            <a:ext cx="6738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33"/>
          <p:cNvSpPr txBox="1"/>
          <p:nvPr/>
        </p:nvSpPr>
        <p:spPr>
          <a:xfrm>
            <a:off x="3780525" y="4191650"/>
            <a:ext cx="2537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Probability of the target variable occurring without considering the protected attribute is the same as the probability of the target variable while considering the protected attribute.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5" name="Google Shape;255;p33"/>
          <p:cNvCxnSpPr/>
          <p:nvPr/>
        </p:nvCxnSpPr>
        <p:spPr>
          <a:xfrm flipH="1">
            <a:off x="5454900" y="3938875"/>
            <a:ext cx="550800" cy="3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3"/>
          <p:cNvCxnSpPr>
            <a:stCxn id="254" idx="3"/>
          </p:cNvCxnSpPr>
          <p:nvPr/>
        </p:nvCxnSpPr>
        <p:spPr>
          <a:xfrm>
            <a:off x="6318225" y="4530200"/>
            <a:ext cx="3921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" name="Google Shape;257;p33"/>
          <p:cNvSpPr txBox="1"/>
          <p:nvPr/>
        </p:nvSpPr>
        <p:spPr>
          <a:xfrm>
            <a:off x="6778700" y="4253150"/>
            <a:ext cx="233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Is the probability of someone being searched the same as the probability of being searched if they are Black? Female? Etc. 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P% Tradeoff (Ideal)</a:t>
            </a:r>
            <a:endParaRPr/>
          </a:p>
        </p:txBody>
      </p:sp>
      <p:sp>
        <p:nvSpPr>
          <p:cNvPr id="264" name="Google Shape;264;p34"/>
          <p:cNvSpPr txBox="1"/>
          <p:nvPr/>
        </p:nvSpPr>
        <p:spPr>
          <a:xfrm>
            <a:off x="822025" y="2340800"/>
            <a:ext cx="12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25" y="1695600"/>
            <a:ext cx="7385750" cy="23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Driver Race and P% Tradeoff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822025" y="2340800"/>
            <a:ext cx="12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50" y="1450150"/>
            <a:ext cx="8342100" cy="26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 few Partial Dependence Plots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822025" y="2340800"/>
            <a:ext cx="12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3053850" y="4078375"/>
            <a:ext cx="303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“What is Partial Dependence?”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75" y="1227425"/>
            <a:ext cx="414337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250" y="1376351"/>
            <a:ext cx="3897425" cy="250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Findings</a:t>
            </a:r>
            <a:endParaRPr sz="5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Findings</a:t>
            </a:r>
            <a:endParaRPr/>
          </a:p>
        </p:txBody>
      </p:sp>
      <p:sp>
        <p:nvSpPr>
          <p:cNvPr id="294" name="Google Shape;294;p38"/>
          <p:cNvSpPr txBox="1"/>
          <p:nvPr/>
        </p:nvSpPr>
        <p:spPr>
          <a:xfrm>
            <a:off x="354150" y="4175563"/>
            <a:ext cx="2798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Discrimination in Traffic Searches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354150" y="1251750"/>
            <a:ext cx="2798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Most important Predictors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354150" y="2621338"/>
            <a:ext cx="2798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Effect of Fairness Metric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3152250" y="1228800"/>
            <a:ext cx="1089600" cy="44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3152250" y="2598375"/>
            <a:ext cx="1089600" cy="44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4341200" y="1251750"/>
            <a:ext cx="4311600" cy="38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verage"/>
                <a:ea typeface="Average"/>
                <a:cs typeface="Average"/>
                <a:sym typeface="Average"/>
              </a:rPr>
              <a:t>Driver_Race*, Driver_Gender, Officer_Years of Experience 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4362500" y="2618988"/>
            <a:ext cx="43116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Minor positive effect on model performance (%)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3152250" y="4144250"/>
            <a:ext cx="1089600" cy="44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 txBox="1"/>
          <p:nvPr/>
        </p:nvSpPr>
        <p:spPr>
          <a:xfrm>
            <a:off x="4383650" y="4006225"/>
            <a:ext cx="4269300" cy="73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Potentially: Black drivers are overrepresented in the dataset in every category (though Driver_Race was not a significantly predictive attribute in our modeling and analysis.)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title" idx="4294967295"/>
          </p:nvPr>
        </p:nvSpPr>
        <p:spPr>
          <a:xfrm>
            <a:off x="355975" y="7100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The Team</a:t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3">
            <a:alphaModFix/>
          </a:blip>
          <a:srcRect t="10000" b="10000"/>
          <a:stretch/>
        </p:blipFill>
        <p:spPr>
          <a:xfrm>
            <a:off x="276263" y="3041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>
            <a:spLocks noGrp="1"/>
          </p:cNvSpPr>
          <p:nvPr>
            <p:ph type="body" idx="4294967295"/>
          </p:nvPr>
        </p:nvSpPr>
        <p:spPr>
          <a:xfrm>
            <a:off x="-90300" y="19484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Jordan Register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4294967295"/>
          </p:nvPr>
        </p:nvSpPr>
        <p:spPr>
          <a:xfrm>
            <a:off x="311700" y="2190050"/>
            <a:ext cx="1373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PhD Candidate, </a:t>
            </a:r>
            <a:r>
              <a:rPr lang="en" sz="1300"/>
              <a:t>Mathematics Education; 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Science Grad Cert. </a:t>
            </a:r>
            <a:endParaRPr sz="1300"/>
          </a:p>
        </p:txBody>
      </p:sp>
      <p:pic>
        <p:nvPicPr>
          <p:cNvPr id="312" name="Google Shape;312;p39"/>
          <p:cNvPicPr preferRelativeResize="0"/>
          <p:nvPr/>
        </p:nvPicPr>
        <p:blipFill rotWithShape="1">
          <a:blip r:embed="rId4">
            <a:alphaModFix/>
          </a:blip>
          <a:srcRect l="1181" r="1181"/>
          <a:stretch/>
        </p:blipFill>
        <p:spPr>
          <a:xfrm>
            <a:off x="1736596" y="155182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>
            <a:spLocks noGrp="1"/>
          </p:cNvSpPr>
          <p:nvPr>
            <p:ph type="body" idx="4294967295"/>
          </p:nvPr>
        </p:nvSpPr>
        <p:spPr>
          <a:xfrm>
            <a:off x="1425559" y="32271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Srikar Vavilala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4" name="Google Shape;314;p39"/>
          <p:cNvSpPr txBox="1">
            <a:spLocks noGrp="1"/>
          </p:cNvSpPr>
          <p:nvPr>
            <p:ph type="body" idx="4294967295"/>
          </p:nvPr>
        </p:nvSpPr>
        <p:spPr>
          <a:xfrm>
            <a:off x="1581099" y="3585450"/>
            <a:ext cx="18663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Data Scientist @ Electric Power Research Institute</a:t>
            </a:r>
            <a:endParaRPr sz="1300"/>
          </a:p>
        </p:txBody>
      </p:sp>
      <p:pic>
        <p:nvPicPr>
          <p:cNvPr id="315" name="Google Shape;315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96354" y="20189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>
            <a:spLocks noGrp="1"/>
          </p:cNvSpPr>
          <p:nvPr>
            <p:ph type="body" idx="4294967295"/>
          </p:nvPr>
        </p:nvSpPr>
        <p:spPr>
          <a:xfrm>
            <a:off x="3593042" y="37257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Mitchell Jones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7" name="Google Shape;317;p39"/>
          <p:cNvSpPr txBox="1">
            <a:spLocks noGrp="1"/>
          </p:cNvSpPr>
          <p:nvPr>
            <p:ph type="body" idx="4294967295"/>
          </p:nvPr>
        </p:nvSpPr>
        <p:spPr>
          <a:xfrm>
            <a:off x="3820738" y="4082225"/>
            <a:ext cx="1722000" cy="9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Data Analyst @ Visual Risk IQ</a:t>
            </a:r>
            <a:endParaRPr sz="1300"/>
          </a:p>
        </p:txBody>
      </p:sp>
      <p:pic>
        <p:nvPicPr>
          <p:cNvPr id="318" name="Google Shape;318;p39"/>
          <p:cNvPicPr preferRelativeResize="0"/>
          <p:nvPr/>
        </p:nvPicPr>
        <p:blipFill rotWithShape="1">
          <a:blip r:embed="rId6">
            <a:alphaModFix/>
          </a:blip>
          <a:srcRect l="49" r="49"/>
          <a:stretch/>
        </p:blipFill>
        <p:spPr>
          <a:xfrm>
            <a:off x="5784888" y="15118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>
            <a:spLocks noGrp="1"/>
          </p:cNvSpPr>
          <p:nvPr>
            <p:ph type="body" idx="4294967295"/>
          </p:nvPr>
        </p:nvSpPr>
        <p:spPr>
          <a:xfrm>
            <a:off x="5634076" y="32244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Harley Grafton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0" name="Google Shape;320;p39"/>
          <p:cNvSpPr txBox="1">
            <a:spLocks noGrp="1"/>
          </p:cNvSpPr>
          <p:nvPr>
            <p:ph type="body" idx="4294967295"/>
          </p:nvPr>
        </p:nvSpPr>
        <p:spPr>
          <a:xfrm>
            <a:off x="5826913" y="3641650"/>
            <a:ext cx="16779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Business Solutions Engineer @ Charter-Spectrum</a:t>
            </a:r>
            <a:endParaRPr sz="1300"/>
          </a:p>
        </p:txBody>
      </p:sp>
      <p:pic>
        <p:nvPicPr>
          <p:cNvPr id="321" name="Google Shape;321;p39"/>
          <p:cNvPicPr preferRelativeResize="0"/>
          <p:nvPr/>
        </p:nvPicPr>
        <p:blipFill rotWithShape="1">
          <a:blip r:embed="rId7">
            <a:alphaModFix/>
          </a:blip>
          <a:srcRect t="298" b="298"/>
          <a:stretch/>
        </p:blipFill>
        <p:spPr>
          <a:xfrm>
            <a:off x="7287538" y="3041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22" name="Google Shape;322;p39"/>
          <p:cNvSpPr txBox="1">
            <a:spLocks noGrp="1"/>
          </p:cNvSpPr>
          <p:nvPr>
            <p:ph type="body" idx="4294967295"/>
          </p:nvPr>
        </p:nvSpPr>
        <p:spPr>
          <a:xfrm>
            <a:off x="7551900" y="2178300"/>
            <a:ext cx="1351200" cy="15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Chemist</a:t>
            </a:r>
            <a:endParaRPr sz="130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Science</a:t>
            </a:r>
            <a:endParaRPr sz="1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Grad Student</a:t>
            </a:r>
            <a:endParaRPr sz="1300"/>
          </a:p>
        </p:txBody>
      </p:sp>
      <p:sp>
        <p:nvSpPr>
          <p:cNvPr id="323" name="Google Shape;323;p39"/>
          <p:cNvSpPr txBox="1">
            <a:spLocks noGrp="1"/>
          </p:cNvSpPr>
          <p:nvPr>
            <p:ph type="body" idx="4294967295"/>
          </p:nvPr>
        </p:nvSpPr>
        <p:spPr>
          <a:xfrm>
            <a:off x="7124425" y="18586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Marianna Shaver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425" y="1773638"/>
            <a:ext cx="1595150" cy="15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Understanding the Problem</a:t>
            </a:r>
            <a:endParaRPr sz="5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set out to answer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71275" y="12057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Open Sans"/>
              <a:buChar char="●"/>
            </a:pPr>
            <a:r>
              <a:rPr lang="en" sz="1400" b="1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How can Machine Learning techniques be used with sociopolitical data? </a:t>
            </a:r>
            <a:endParaRPr sz="1400" b="1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More specifically: are any </a:t>
            </a:r>
            <a:r>
              <a:rPr lang="en" b="1" i="1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protected attributes</a:t>
            </a:r>
            <a:r>
              <a:rPr lang="en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 like </a:t>
            </a:r>
            <a:r>
              <a:rPr lang="en" b="1" i="1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race </a:t>
            </a:r>
            <a:r>
              <a:rPr lang="en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lang="en" b="1" i="1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gender </a:t>
            </a:r>
            <a:r>
              <a:rPr lang="en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significant for predicting traffic stop outcomes? </a:t>
            </a:r>
            <a:endParaRPr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Open Sans"/>
              <a:buChar char="■"/>
            </a:pPr>
            <a:r>
              <a:rPr lang="en" i="1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This would imply potential discrimination in traffic policing. </a:t>
            </a:r>
            <a:endParaRPr i="1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If so, what characteristics help predict the outcomes of traffic stops? </a:t>
            </a:r>
            <a:endParaRPr sz="14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What does this say about the criminal justice system? </a:t>
            </a:r>
            <a:endParaRPr sz="14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7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Review of Literature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Novel Idea - Using ML to attack injustice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5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Open Sans"/>
                <a:ea typeface="Open Sans"/>
                <a:cs typeface="Open Sans"/>
                <a:sym typeface="Open Sans"/>
              </a:rPr>
              <a:t>Applying machine learning methods to critique and dismantle sociopolitical injustices is an uncommon application of ML.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Combining machine learning methods with a focus on racial disparities among police traffic stops has been attempted, however, </a:t>
            </a:r>
            <a:r>
              <a:rPr lang="en" sz="1300" b="1">
                <a:latin typeface="Open Sans"/>
                <a:ea typeface="Open Sans"/>
                <a:cs typeface="Open Sans"/>
                <a:sym typeface="Open Sans"/>
              </a:rPr>
              <a:t>prior research efforts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have either: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Focused primarily on a descriptive/statistical analysis of the data (e.g., Pierson et al., 2020).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Did not apply ML methods (e.g., Pierson et al., 2020).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Explored national data, requiring that they had to make subjective decisions when joining differentially labeled data across states (e.g., Pierson et al., 2020).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Did not explore racial disparities (e.g., Hamada et al., 2018)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Did not explore traffic stops (rather stop and frisk) (e.g., Kumar et al., 2018).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 i="1">
                <a:latin typeface="Open Sans"/>
                <a:ea typeface="Open Sans"/>
                <a:cs typeface="Open Sans"/>
                <a:sym typeface="Open Sans"/>
              </a:rPr>
              <a:t>Few studies have attempted to develop a predictive model from the traffic stop data, likely due to its inherent unfairness. </a:t>
            </a:r>
            <a:endParaRPr sz="1300" b="1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Thus we set out to build </a:t>
            </a:r>
            <a:r>
              <a:rPr lang="en" sz="1300" b="1">
                <a:latin typeface="Open Sans"/>
                <a:ea typeface="Open Sans"/>
                <a:cs typeface="Open Sans"/>
                <a:sym typeface="Open Sans"/>
              </a:rPr>
              <a:t>“fairness”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sz="1300" b="1">
                <a:latin typeface="Open Sans"/>
                <a:ea typeface="Open Sans"/>
                <a:cs typeface="Open Sans"/>
                <a:sym typeface="Open Sans"/>
              </a:rPr>
              <a:t>equal opportunity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into the model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81100" y="153850"/>
            <a:ext cx="858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Why a fair model is important</a:t>
            </a:r>
            <a:endParaRPr sz="200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7708200" y="3088100"/>
            <a:ext cx="11547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What Is Fairness and Model Explainability for Machine Learning Predictions? - Amazon SageMaker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675" y="2233250"/>
            <a:ext cx="5547423" cy="26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06900" y="718625"/>
            <a:ext cx="8530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According to Hardt et al., (2016)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“Despite the demand, a vetted methodology for avoiding discrimination against protected attributes in machine learning is lacking. </a:t>
            </a:r>
            <a:endParaRPr sz="1200" b="1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12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naïve approach</a:t>
            </a:r>
            <a: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often used where the developed algorithm </a:t>
            </a:r>
            <a:r>
              <a:rPr lang="en" sz="12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ignores all protected attributes</a:t>
            </a:r>
            <a: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such as race, color, religion, gender, disability, or family status. </a:t>
            </a:r>
            <a:endParaRPr sz="12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However, </a:t>
            </a:r>
            <a:r>
              <a:rPr lang="en" sz="12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idea of “fairness through unawareness” is ineffective</a:t>
            </a:r>
            <a: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due to the existence of </a:t>
            </a:r>
            <a:r>
              <a:rPr lang="en" sz="12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redundant encodings</a:t>
            </a:r>
            <a: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(i.e. “ways of predicting protected attributes from other features”) (p. 1). 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37250" y="330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2100">
              <a:solidFill>
                <a:srgbClr val="FF99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37250" y="1019125"/>
            <a:ext cx="7675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We realize that by analyzing this dataset, we could shed light on a potentially controversial topic.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Note that  </a:t>
            </a:r>
            <a:r>
              <a:rPr lang="en" b="1" i="1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none of our findings should be considered causal</a:t>
            </a:r>
            <a:r>
              <a:rPr lang="e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. Rather they shed light on</a:t>
            </a:r>
            <a:r>
              <a:rPr lang="en" b="1" i="1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correlations</a:t>
            </a:r>
            <a:r>
              <a:rPr lang="e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in the data that </a:t>
            </a:r>
            <a:r>
              <a:rPr lang="en" i="1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may </a:t>
            </a:r>
            <a:r>
              <a:rPr lang="e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be used to dismantle bias in policing. 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04310" y="817900"/>
            <a:ext cx="31989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Steps and Approaches</a:t>
            </a:r>
            <a:endParaRPr sz="4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4904100" y="750975"/>
            <a:ext cx="3837000" cy="3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AutoNum type="arabicPeriod"/>
            </a:pPr>
            <a:r>
              <a:rPr lang="en" sz="1300" b="1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Preprocessing: </a:t>
            </a:r>
            <a:r>
              <a:rPr lang="en" sz="13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Clean the dataset</a:t>
            </a:r>
            <a:endParaRPr sz="1300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Check for missing values</a:t>
            </a:r>
            <a:endParaRPr sz="1300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Consistency (spelling, etc.)</a:t>
            </a:r>
            <a:endParaRPr sz="1300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Skewness → normalization</a:t>
            </a:r>
            <a:endParaRPr sz="1300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AutoNum type="arabicPeriod"/>
            </a:pPr>
            <a:r>
              <a:rPr lang="en" sz="1300" b="1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EDA: </a:t>
            </a:r>
            <a:r>
              <a:rPr lang="en" sz="13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Identify variables to be used</a:t>
            </a:r>
            <a:endParaRPr sz="1300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AutoNum type="arabicPeriod"/>
            </a:pPr>
            <a:r>
              <a:rPr lang="en" sz="1300" b="1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Modelling: </a:t>
            </a:r>
            <a:endParaRPr sz="1300" b="1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Identify most appropriate models to use.</a:t>
            </a:r>
            <a:endParaRPr sz="1300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Char char="■"/>
            </a:pPr>
            <a:r>
              <a:rPr lang="en" sz="13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Binary. Search conducted or not</a:t>
            </a:r>
            <a:endParaRPr sz="1300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Char char="■"/>
            </a:pPr>
            <a:r>
              <a:rPr lang="en" sz="1300" u="sng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Sklearn fairness metrics</a:t>
            </a:r>
            <a:endParaRPr sz="1300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Fine tune models</a:t>
            </a:r>
            <a:endParaRPr sz="1300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AutoNum type="arabicPeriod"/>
            </a:pPr>
            <a:r>
              <a:rPr lang="en" sz="1300" b="1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Analysis: </a:t>
            </a:r>
            <a:r>
              <a:rPr lang="en" sz="13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Visualize/Understand output</a:t>
            </a:r>
            <a:endParaRPr sz="1300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AutoNum type="arabicPeriod"/>
            </a:pPr>
            <a:r>
              <a:rPr lang="en" sz="1300" b="1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Create Streamlit </a:t>
            </a:r>
            <a:endParaRPr sz="1300" b="1">
              <a:solidFill>
                <a:srgbClr val="2D3B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Open Sans"/>
              <a:buAutoNum type="arabicPeriod"/>
            </a:pPr>
            <a:r>
              <a:rPr lang="en" sz="1300" b="1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Findings: </a:t>
            </a:r>
            <a:r>
              <a:rPr lang="en" sz="13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Write report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788" y="1666724"/>
            <a:ext cx="2761925" cy="31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Preprocessing</a:t>
            </a:r>
            <a:endParaRPr sz="5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1907</Words>
  <Application>Microsoft Office PowerPoint</Application>
  <PresentationFormat>On-screen Show (16:9)</PresentationFormat>
  <Paragraphs>217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Lato</vt:lpstr>
      <vt:lpstr>Arial</vt:lpstr>
      <vt:lpstr>Open Sans</vt:lpstr>
      <vt:lpstr>PT Sans Narrow</vt:lpstr>
      <vt:lpstr>Oswald</vt:lpstr>
      <vt:lpstr>Average</vt:lpstr>
      <vt:lpstr>Slate</vt:lpstr>
      <vt:lpstr>Predicting Charlotte Traffic Stop Outcomes  Based on Driver and Officer Demographic Information  Group 3</vt:lpstr>
      <vt:lpstr>Snapshot of the Data</vt:lpstr>
      <vt:lpstr>Understanding the Problem</vt:lpstr>
      <vt:lpstr>Questions we set out to answer</vt:lpstr>
      <vt:lpstr>Review of Literature Novel Idea - Using ML to attack injustice  </vt:lpstr>
      <vt:lpstr>Why a fair model is important</vt:lpstr>
      <vt:lpstr>Important Note </vt:lpstr>
      <vt:lpstr>Steps and Approaches </vt:lpstr>
      <vt:lpstr>Preprocessing</vt:lpstr>
      <vt:lpstr>Preprocessing</vt:lpstr>
      <vt:lpstr>Exploratory Data Analysis (EDA)</vt:lpstr>
      <vt:lpstr>EDA: Reducing our target variables → RQ Modifications</vt:lpstr>
      <vt:lpstr>EDA Findings</vt:lpstr>
      <vt:lpstr>Modelling</vt:lpstr>
      <vt:lpstr>Upsampling is Key to Minority Class Detection</vt:lpstr>
      <vt:lpstr>Relevant Variables for Predictions</vt:lpstr>
      <vt:lpstr>Chi-Squared Implementation</vt:lpstr>
      <vt:lpstr>Chi-Squared Implementation Cont.</vt:lpstr>
      <vt:lpstr>Forward Feature Selection Implementation</vt:lpstr>
      <vt:lpstr>Is Driver Race Significant in Predictive Modelling? </vt:lpstr>
      <vt:lpstr>Fairness and Equal Opportunity Metrics</vt:lpstr>
      <vt:lpstr>P% Tradeoff (Ideal)</vt:lpstr>
      <vt:lpstr>Driver Race and P% Tradeoff</vt:lpstr>
      <vt:lpstr>A few Partial Dependence Plots</vt:lpstr>
      <vt:lpstr>Findings</vt:lpstr>
      <vt:lpstr>Major Findings</vt:lpstr>
      <vt:lpstr>The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Charlotte Traffic Stop Outcomes  Based on Driver and Officer Demographic Information  Group 3</dc:title>
  <cp:lastModifiedBy>Harley Grafton</cp:lastModifiedBy>
  <cp:revision>1</cp:revision>
  <dcterms:modified xsi:type="dcterms:W3CDTF">2022-04-26T02:08:22Z</dcterms:modified>
</cp:coreProperties>
</file>