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69" r:id="rId16"/>
    <p:sldId id="282" r:id="rId17"/>
    <p:sldId id="283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f2033795e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f2033795e_0_425:notes"/>
          <p:cNvSpPr txBox="1">
            <a:spLocks noGrp="1"/>
          </p:cNvSpPr>
          <p:nvPr>
            <p:ph type="body" idx="1"/>
          </p:nvPr>
        </p:nvSpPr>
        <p:spPr>
          <a:xfrm>
            <a:off x="710905" y="4862233"/>
            <a:ext cx="5677500" cy="46035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3f2033795e_0_425:notes"/>
          <p:cNvSpPr txBox="1">
            <a:spLocks noGrp="1"/>
          </p:cNvSpPr>
          <p:nvPr>
            <p:ph type="sldNum" idx="12"/>
          </p:nvPr>
        </p:nvSpPr>
        <p:spPr>
          <a:xfrm>
            <a:off x="4020340" y="9722708"/>
            <a:ext cx="3077400" cy="51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computational complexity: S * A * S   times number of iterations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updates not in place [if in place, it means something else and not even clear what it means]</a:t>
            </a:r>
            <a:endParaRPr/>
          </a:p>
        </p:txBody>
      </p:sp>
      <p:sp>
        <p:nvSpPr>
          <p:cNvPr id="198" name="Google Shape;198;p10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5" name="Google Shape;225;p24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4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3" name="Google Shape;233;p25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5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" name="Google Shape;241;p26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6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21488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" name="Google Shape;241;p26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6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475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9" name="Google Shape;249;p27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7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21488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9" name="Google Shape;249;p27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7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160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21488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9" name="Google Shape;249;p27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7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4490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7" name="Google Shape;257;p28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8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5" name="Google Shape;265;p29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9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f2033795e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g3f2033795e_0_495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[cut demo of moving around in grid world program]</a:t>
            </a:r>
            <a:endParaRPr/>
          </a:p>
        </p:txBody>
      </p:sp>
      <p:sp>
        <p:nvSpPr>
          <p:cNvPr id="95" name="Google Shape;95;g3f2033795e_0_495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3" name="Google Shape;273;p30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0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1" name="Google Shape;281;p31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1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9" name="Google Shape;289;p32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2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p33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3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5" name="Google Shape;305;p34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4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3" name="Google Shape;313;p35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5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1" name="Google Shape;321;p36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6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9" name="Google Shape;329;p37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7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1ed31c1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1ed31c1fa_0_0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38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41ed31c1fa_0_0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f2033795e_0_507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38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f2033795e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f2033795e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214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" name="Google Shape;114;g3f2033795e_0_531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just shows V and Q values, snapshots on next slides.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3f2033795e_0_531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f2033795e_0_559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38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f2033795e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f2033795e_0_564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38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3f2033795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2033795e_0_569:notes"/>
          <p:cNvSpPr txBox="1">
            <a:spLocks noGrp="1"/>
          </p:cNvSpPr>
          <p:nvPr>
            <p:ph type="body" idx="1"/>
          </p:nvPr>
        </p:nvSpPr>
        <p:spPr>
          <a:xfrm>
            <a:off x="710905" y="4862233"/>
            <a:ext cx="5677500" cy="46035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f2033795e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start by equations that characterize these quantities through mutual recursions.  [step through this by writing on slide, one step at a time]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 characterization of V* in terms of V*; not necessarily helpful; but it is a characterization.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this is a set of equations that needs to be satisfied; but it could have multiple solutions (it does not, but at this stage of our knowledge it could).</a:t>
            </a:r>
            <a:endParaRPr/>
          </a:p>
        </p:txBody>
      </p:sp>
      <p:sp>
        <p:nvSpPr>
          <p:cNvPr id="169" name="Google Shape;169;p9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3731418" y="-1928017"/>
            <a:ext cx="4729164" cy="11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0" y="1044578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3575051" y="273053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1031242"/>
            <a:ext cx="12192000" cy="60959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dk1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3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3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800"/>
              <a:t>L03: Markov Decision Processes (MDPs) II</a:t>
            </a:r>
            <a:br>
              <a:rPr lang="en-US" sz="4800"/>
            </a:br>
            <a:r>
              <a:rPr lang="en-US" sz="2500"/>
              <a:t>(slides from Berkeley CS188)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Value Iteration</a:t>
            </a: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11277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2" marR="0" lvl="0" indent="-34288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Bellman equations </a:t>
            </a: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characterize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the optimal values:</a:t>
            </a:r>
            <a:endParaRPr/>
          </a:p>
          <a:p>
            <a:pPr marL="342882" marR="0" lvl="0" indent="-165082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165082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165082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165082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342882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Value iteration </a:t>
            </a: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computes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them:</a:t>
            </a:r>
            <a:endParaRPr/>
          </a:p>
          <a:p>
            <a:pPr marL="342882" marR="0" lvl="0" indent="-165082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13" marR="0" lvl="1" indent="-133336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13" marR="0" lvl="1" indent="-133336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13" marR="0" lvl="1" indent="-133336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342882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Value iteration is just a fixed point solution method</a:t>
            </a:r>
            <a:endParaRPr/>
          </a:p>
          <a:p>
            <a:pPr marL="742913" marR="0" lvl="1" indent="-285736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though the V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vectors are also interpretable as time-limited values</a:t>
            </a:r>
            <a:endParaRPr/>
          </a:p>
        </p:txBody>
      </p:sp>
      <p:pic>
        <p:nvPicPr>
          <p:cNvPr id="202" name="Google Shape;202;p22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4343400"/>
            <a:ext cx="7266933" cy="6909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22"/>
          <p:cNvGrpSpPr/>
          <p:nvPr/>
        </p:nvGrpSpPr>
        <p:grpSpPr>
          <a:xfrm>
            <a:off x="9220200" y="1524000"/>
            <a:ext cx="2209800" cy="2427288"/>
            <a:chOff x="2400" y="1209"/>
            <a:chExt cx="1392" cy="1529"/>
          </a:xfrm>
        </p:grpSpPr>
        <p:sp>
          <p:nvSpPr>
            <p:cNvPr id="204" name="Google Shape;204;p22"/>
            <p:cNvSpPr/>
            <p:nvPr/>
          </p:nvSpPr>
          <p:spPr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2"/>
            <p:cNvGrpSpPr/>
            <p:nvPr/>
          </p:nvGrpSpPr>
          <p:grpSpPr>
            <a:xfrm>
              <a:off x="2529" y="1617"/>
              <a:ext cx="1263" cy="361"/>
              <a:chOff x="1584" y="1680"/>
              <a:chExt cx="2352" cy="336"/>
            </a:xfrm>
          </p:grpSpPr>
          <p:cxnSp>
            <p:nvCxnSpPr>
              <p:cNvPr id="206" name="Google Shape;206;p22"/>
              <p:cNvCxnSpPr/>
              <p:nvPr/>
            </p:nvCxnSpPr>
            <p:spPr>
              <a:xfrm flipH="1">
                <a:off x="1584" y="1680"/>
                <a:ext cx="1152" cy="33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7" name="Google Shape;207;p22"/>
              <p:cNvCxnSpPr/>
              <p:nvPr/>
            </p:nvCxnSpPr>
            <p:spPr>
              <a:xfrm>
                <a:off x="2736" y="1680"/>
                <a:ext cx="1200" cy="2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8" name="Google Shape;208;p22"/>
              <p:cNvCxnSpPr/>
              <p:nvPr/>
            </p:nvCxnSpPr>
            <p:spPr>
              <a:xfrm flipH="1">
                <a:off x="2304" y="1680"/>
                <a:ext cx="432" cy="33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9" name="Google Shape;209;p22"/>
              <p:cNvCxnSpPr/>
              <p:nvPr/>
            </p:nvCxnSpPr>
            <p:spPr>
              <a:xfrm>
                <a:off x="2736" y="1680"/>
                <a:ext cx="432" cy="2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210" name="Google Shape;210;p22"/>
            <p:cNvSpPr/>
            <p:nvPr/>
          </p:nvSpPr>
          <p:spPr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" name="Google Shape;211;p22"/>
            <p:cNvGrpSpPr/>
            <p:nvPr/>
          </p:nvGrpSpPr>
          <p:grpSpPr>
            <a:xfrm>
              <a:off x="2400" y="2107"/>
              <a:ext cx="1057" cy="386"/>
              <a:chOff x="1536" y="2400"/>
              <a:chExt cx="1584" cy="624"/>
            </a:xfrm>
          </p:grpSpPr>
          <p:cxnSp>
            <p:nvCxnSpPr>
              <p:cNvPr id="212" name="Google Shape;212;p22"/>
              <p:cNvCxnSpPr/>
              <p:nvPr/>
            </p:nvCxnSpPr>
            <p:spPr>
              <a:xfrm flipH="1">
                <a:off x="1536" y="2400"/>
                <a:ext cx="776" cy="6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3" name="Google Shape;213;p22"/>
              <p:cNvCxnSpPr/>
              <p:nvPr/>
            </p:nvCxnSpPr>
            <p:spPr>
              <a:xfrm>
                <a:off x="2312" y="2400"/>
                <a:ext cx="808" cy="6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4" name="Google Shape;214;p22"/>
              <p:cNvCxnSpPr/>
              <p:nvPr/>
            </p:nvCxnSpPr>
            <p:spPr>
              <a:xfrm flipH="1">
                <a:off x="2021" y="2400"/>
                <a:ext cx="291" cy="6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5" name="Google Shape;215;p22"/>
              <p:cNvCxnSpPr/>
              <p:nvPr/>
            </p:nvCxnSpPr>
            <p:spPr>
              <a:xfrm>
                <a:off x="2312" y="2400"/>
                <a:ext cx="280" cy="624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216" name="Google Shape;216;p22"/>
            <p:cNvSpPr txBox="1"/>
            <p:nvPr/>
          </p:nvSpPr>
          <p:spPr>
            <a:xfrm>
              <a:off x="3024" y="1680"/>
              <a:ext cx="129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17" name="Google Shape;217;p22"/>
            <p:cNvSpPr txBox="1"/>
            <p:nvPr/>
          </p:nvSpPr>
          <p:spPr>
            <a:xfrm>
              <a:off x="2976" y="1209"/>
              <a:ext cx="624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V(s)</a:t>
              </a:r>
              <a:endParaRPr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2"/>
            <p:cNvSpPr txBox="1"/>
            <p:nvPr/>
          </p:nvSpPr>
          <p:spPr>
            <a:xfrm>
              <a:off x="2976" y="1920"/>
              <a:ext cx="559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s, a</a:t>
              </a:r>
              <a:endParaRPr/>
            </a:p>
          </p:txBody>
        </p:sp>
        <p:sp>
          <p:nvSpPr>
            <p:cNvPr id="219" name="Google Shape;219;p22"/>
            <p:cNvSpPr txBox="1"/>
            <p:nvPr/>
          </p:nvSpPr>
          <p:spPr>
            <a:xfrm>
              <a:off x="2592" y="2265"/>
              <a:ext cx="50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s,a,s’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2"/>
            <p:cNvSpPr txBox="1"/>
            <p:nvPr/>
          </p:nvSpPr>
          <p:spPr>
            <a:xfrm>
              <a:off x="2688" y="2505"/>
              <a:ext cx="66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V(s’)</a:t>
              </a:r>
              <a:endParaRPr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2"/>
          <p:cNvSpPr/>
          <p:nvPr/>
        </p:nvSpPr>
        <p:spPr>
          <a:xfrm>
            <a:off x="9601200" y="4038600"/>
            <a:ext cx="1600200" cy="1752600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2" descr="txp_fi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5243" y="2286000"/>
            <a:ext cx="6950388" cy="690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k=0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3" descr="Screen Shot 2014-08-10 at 7.47.4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2791" y="1143000"/>
            <a:ext cx="6206418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k=1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24" descr="Screen Shot 2014-08-10 at 7.47.51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7545" y="1143000"/>
            <a:ext cx="617691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k=2</a:t>
            </a:r>
            <a:endParaRPr sz="44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5" descr="Screen Shot 2014-08-10 at 7.47.5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2400" y="1143000"/>
            <a:ext cx="6207201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k=2</a:t>
            </a:r>
            <a:endParaRPr sz="44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742951" y="1942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3FE02-9EDA-2972-E5DD-739854B20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22" y="5439965"/>
            <a:ext cx="7744906" cy="1066949"/>
          </a:xfrm>
          <a:prstGeom prst="rect">
            <a:avLst/>
          </a:prstGeom>
        </p:spPr>
      </p:pic>
      <p:pic>
        <p:nvPicPr>
          <p:cNvPr id="4" name="Google Shape;246;p25" descr="Screen Shot 2014-08-10 at 7.47.56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726" y="1697037"/>
            <a:ext cx="3903699" cy="384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7E740A-45CD-40B9-FABF-08CCF786DEF9}"/>
              </a:ext>
            </a:extLst>
          </p:cNvPr>
          <p:cNvSpPr/>
          <p:nvPr/>
        </p:nvSpPr>
        <p:spPr>
          <a:xfrm>
            <a:off x="4535461" y="1180555"/>
            <a:ext cx="18582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=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1F016F-352B-0EFF-F9A8-7CE888009994}"/>
              </a:ext>
            </a:extLst>
          </p:cNvPr>
          <p:cNvSpPr/>
          <p:nvPr/>
        </p:nvSpPr>
        <p:spPr>
          <a:xfrm>
            <a:off x="4535461" y="2696169"/>
            <a:ext cx="2435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= 0.9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38148B-DD74-3677-1617-1219F4685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561" y="2166840"/>
            <a:ext cx="903893" cy="1728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22599B-AB46-3809-E372-2636DB60C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5461" y="3682454"/>
            <a:ext cx="1009791" cy="9145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45E0E6F-5E6E-8E44-38E4-49E0FE9A4E85}"/>
              </a:ext>
            </a:extLst>
          </p:cNvPr>
          <p:cNvSpPr/>
          <p:nvPr/>
        </p:nvSpPr>
        <p:spPr>
          <a:xfrm>
            <a:off x="5721490" y="3669931"/>
            <a:ext cx="973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051B-7EB7-4A8A-96BC-6F66681AE18B}"/>
              </a:ext>
            </a:extLst>
          </p:cNvPr>
          <p:cNvSpPr/>
          <p:nvPr/>
        </p:nvSpPr>
        <p:spPr>
          <a:xfrm>
            <a:off x="4444561" y="1257300"/>
            <a:ext cx="2435282" cy="859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7885E4-306C-CD75-0181-1BFC59EE1606}"/>
              </a:ext>
            </a:extLst>
          </p:cNvPr>
          <p:cNvSpPr/>
          <p:nvPr/>
        </p:nvSpPr>
        <p:spPr>
          <a:xfrm>
            <a:off x="4626361" y="2728280"/>
            <a:ext cx="2435282" cy="859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7C6336-D101-860E-B6EB-2493071C9BBE}"/>
              </a:ext>
            </a:extLst>
          </p:cNvPr>
          <p:cNvSpPr/>
          <p:nvPr/>
        </p:nvSpPr>
        <p:spPr>
          <a:xfrm>
            <a:off x="4503849" y="3743678"/>
            <a:ext cx="2435282" cy="859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C182BD-369B-E475-82FA-F83E30BC43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5461" y="4763786"/>
            <a:ext cx="1448002" cy="62873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8AA070B-436E-7194-8C1D-291DD266522E}"/>
              </a:ext>
            </a:extLst>
          </p:cNvPr>
          <p:cNvSpPr/>
          <p:nvPr/>
        </p:nvSpPr>
        <p:spPr>
          <a:xfrm>
            <a:off x="5844002" y="4632717"/>
            <a:ext cx="1550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=0.8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AB38D6-31EC-0F3C-C1AA-BCF337715BAB}"/>
              </a:ext>
            </a:extLst>
          </p:cNvPr>
          <p:cNvSpPr/>
          <p:nvPr/>
        </p:nvSpPr>
        <p:spPr>
          <a:xfrm>
            <a:off x="4419316" y="4679270"/>
            <a:ext cx="2975109" cy="921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3139F2-9143-98B2-AD08-DBC57B1DB8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8060" y="1804000"/>
            <a:ext cx="1357944" cy="85910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45629DC-EC73-8173-5264-12361F52C3BA}"/>
              </a:ext>
            </a:extLst>
          </p:cNvPr>
          <p:cNvSpPr/>
          <p:nvPr/>
        </p:nvSpPr>
        <p:spPr>
          <a:xfrm>
            <a:off x="7581881" y="2767209"/>
            <a:ext cx="4608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0.8*[0+0.9*1]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D3FF8E-A489-3A8C-C47B-3E4F609ABE45}"/>
              </a:ext>
            </a:extLst>
          </p:cNvPr>
          <p:cNvSpPr/>
          <p:nvPr/>
        </p:nvSpPr>
        <p:spPr>
          <a:xfrm>
            <a:off x="8496756" y="3669931"/>
            <a:ext cx="2781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0.8*0.9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7D421E-BF9C-13C1-2EBC-7B9593D6B3E1}"/>
              </a:ext>
            </a:extLst>
          </p:cNvPr>
          <p:cNvSpPr/>
          <p:nvPr/>
        </p:nvSpPr>
        <p:spPr>
          <a:xfrm>
            <a:off x="8615532" y="4629531"/>
            <a:ext cx="1935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0.72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7F5EB1-C4E4-AC15-374D-D3BE960566E8}"/>
              </a:ext>
            </a:extLst>
          </p:cNvPr>
          <p:cNvSpPr/>
          <p:nvPr/>
        </p:nvSpPr>
        <p:spPr>
          <a:xfrm>
            <a:off x="7581881" y="1543708"/>
            <a:ext cx="4476768" cy="4055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7F985EB9-6A2F-0CB1-0B5C-AA8F4503E6B7}"/>
              </a:ext>
            </a:extLst>
          </p:cNvPr>
          <p:cNvSpPr/>
          <p:nvPr/>
        </p:nvSpPr>
        <p:spPr>
          <a:xfrm>
            <a:off x="7138832" y="1117600"/>
            <a:ext cx="762696" cy="5436755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30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k=3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6" descr="Screen Shot 2014-08-10 at 7.48.00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7179" y="1143000"/>
            <a:ext cx="6177643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k=3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6" descr="Screen Shot 2014-08-10 at 7.48.00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55" y="857250"/>
            <a:ext cx="3079295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6250F7-2298-C627-8550-897908784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539" y="1117600"/>
            <a:ext cx="514422" cy="34294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0AF481-8DB8-7DEE-0F5E-CBD4F406265C}"/>
              </a:ext>
            </a:extLst>
          </p:cNvPr>
          <p:cNvSpPr/>
          <p:nvPr/>
        </p:nvSpPr>
        <p:spPr>
          <a:xfrm>
            <a:off x="1794102" y="383888"/>
            <a:ext cx="7841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u="none" strike="noStrike" cap="none" dirty="0">
                <a:solidFill>
                  <a:schemeClr val="dk2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k=2</a:t>
            </a:r>
            <a:endParaRPr lang="en-US" sz="32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819B66-C486-78B2-C8F1-AA450EF1E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455" y="4968767"/>
            <a:ext cx="7087589" cy="771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7EBCCF-EA03-E261-1733-89847ECBF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0425" y="2120830"/>
            <a:ext cx="1428949" cy="495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460F66-D240-C549-FA28-0499E82CC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9491" y="2733643"/>
            <a:ext cx="1381318" cy="457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0EE976-3594-1A33-26D1-7B418F28C0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9491" y="3307573"/>
            <a:ext cx="276264" cy="362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F82C75-8EF5-4339-54D8-6F796D1B2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9491" y="3846632"/>
            <a:ext cx="943107" cy="62873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2FD2E3-4E62-AA2B-4346-B99F27F3958F}"/>
              </a:ext>
            </a:extLst>
          </p:cNvPr>
          <p:cNvCxnSpPr>
            <a:cxnSpLocks/>
          </p:cNvCxnSpPr>
          <p:nvPr/>
        </p:nvCxnSpPr>
        <p:spPr>
          <a:xfrm flipH="1">
            <a:off x="5777009" y="2368514"/>
            <a:ext cx="1133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CBC1D0-4B6F-A55C-0D4D-17B424A93FAB}"/>
              </a:ext>
            </a:extLst>
          </p:cNvPr>
          <p:cNvCxnSpPr>
            <a:cxnSpLocks/>
          </p:cNvCxnSpPr>
          <p:nvPr/>
        </p:nvCxnSpPr>
        <p:spPr>
          <a:xfrm flipH="1">
            <a:off x="5777009" y="2987639"/>
            <a:ext cx="1133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DC9B2B-D0EF-84C2-AB0D-E596A5FC9071}"/>
              </a:ext>
            </a:extLst>
          </p:cNvPr>
          <p:cNvCxnSpPr>
            <a:cxnSpLocks/>
          </p:cNvCxnSpPr>
          <p:nvPr/>
        </p:nvCxnSpPr>
        <p:spPr>
          <a:xfrm flipH="1">
            <a:off x="5710334" y="3488573"/>
            <a:ext cx="1133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083EB3-4267-D64A-FB8C-60F04CA7A651}"/>
              </a:ext>
            </a:extLst>
          </p:cNvPr>
          <p:cNvCxnSpPr>
            <a:cxnSpLocks/>
          </p:cNvCxnSpPr>
          <p:nvPr/>
        </p:nvCxnSpPr>
        <p:spPr>
          <a:xfrm flipH="1">
            <a:off x="5710334" y="4161001"/>
            <a:ext cx="1133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BA029E2-4429-7AD5-F56E-12C82C06E1F3}"/>
              </a:ext>
            </a:extLst>
          </p:cNvPr>
          <p:cNvSpPr/>
          <p:nvPr/>
        </p:nvSpPr>
        <p:spPr>
          <a:xfrm>
            <a:off x="4200425" y="1259938"/>
            <a:ext cx="24481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u="none" strike="noStrike" cap="none" dirty="0">
                <a:solidFill>
                  <a:schemeClr val="dk2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Pour le 0.52 ?</a:t>
            </a:r>
            <a:endParaRPr lang="en-US" sz="32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00"/>
              </a:highligh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DC7555-D72C-8599-82DA-DFE79180CDAA}"/>
              </a:ext>
            </a:extLst>
          </p:cNvPr>
          <p:cNvSpPr/>
          <p:nvPr/>
        </p:nvSpPr>
        <p:spPr>
          <a:xfrm>
            <a:off x="7342046" y="1981354"/>
            <a:ext cx="8787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0.8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82FB4-17A0-D9A5-4BC0-47888FC65A38}"/>
              </a:ext>
            </a:extLst>
          </p:cNvPr>
          <p:cNvSpPr/>
          <p:nvPr/>
        </p:nvSpPr>
        <p:spPr>
          <a:xfrm>
            <a:off x="7529477" y="2541517"/>
            <a:ext cx="4667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044F28-1E0A-E96D-485A-3C3676E42CD9}"/>
              </a:ext>
            </a:extLst>
          </p:cNvPr>
          <p:cNvSpPr/>
          <p:nvPr/>
        </p:nvSpPr>
        <p:spPr>
          <a:xfrm>
            <a:off x="7324292" y="3044530"/>
            <a:ext cx="8771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0.9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37CDE2-DD81-CA48-CAB1-598A880C0226}"/>
              </a:ext>
            </a:extLst>
          </p:cNvPr>
          <p:cNvSpPr/>
          <p:nvPr/>
        </p:nvSpPr>
        <p:spPr>
          <a:xfrm>
            <a:off x="7244263" y="3643321"/>
            <a:ext cx="10759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0.72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9FD4F0-9716-D67E-A95C-0AD1C64E0936}"/>
              </a:ext>
            </a:extLst>
          </p:cNvPr>
          <p:cNvSpPr/>
          <p:nvPr/>
        </p:nvSpPr>
        <p:spPr>
          <a:xfrm>
            <a:off x="8299251" y="1823847"/>
            <a:ext cx="609600" cy="2851112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CF972EC-A58D-8DF0-D18C-9CECFCDB59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0915" y="1938960"/>
            <a:ext cx="964827" cy="67723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B642A37-3D70-8E3D-CEE5-8545E8DE2148}"/>
              </a:ext>
            </a:extLst>
          </p:cNvPr>
          <p:cNvSpPr/>
          <p:nvPr/>
        </p:nvSpPr>
        <p:spPr>
          <a:xfrm>
            <a:off x="8764736" y="1678668"/>
            <a:ext cx="3180768" cy="3197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C05625-D935-800B-FE9F-225602723C0D}"/>
              </a:ext>
            </a:extLst>
          </p:cNvPr>
          <p:cNvSpPr/>
          <p:nvPr/>
        </p:nvSpPr>
        <p:spPr>
          <a:xfrm>
            <a:off x="9211831" y="2715602"/>
            <a:ext cx="25458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=0.8.[0+0.9*0.72]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1926E5-EB84-F4CA-70D0-6AD6E97FD720}"/>
              </a:ext>
            </a:extLst>
          </p:cNvPr>
          <p:cNvSpPr/>
          <p:nvPr/>
        </p:nvSpPr>
        <p:spPr>
          <a:xfrm>
            <a:off x="9256443" y="3183913"/>
            <a:ext cx="21691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=0.8.[0+0.648]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50DD88-404F-7D96-4F65-81D70B31F4F0}"/>
              </a:ext>
            </a:extLst>
          </p:cNvPr>
          <p:cNvSpPr/>
          <p:nvPr/>
        </p:nvSpPr>
        <p:spPr>
          <a:xfrm>
            <a:off x="9270527" y="3669574"/>
            <a:ext cx="21691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=0.8.[0+0.648]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5AABC9-D0CD-A9EB-ABC0-E00769003E6E}"/>
              </a:ext>
            </a:extLst>
          </p:cNvPr>
          <p:cNvSpPr/>
          <p:nvPr/>
        </p:nvSpPr>
        <p:spPr>
          <a:xfrm>
            <a:off x="9353387" y="4114800"/>
            <a:ext cx="11352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=0.518</a:t>
            </a:r>
          </a:p>
        </p:txBody>
      </p:sp>
    </p:spTree>
    <p:extLst>
      <p:ext uri="{BB962C8B-B14F-4D97-AF65-F5344CB8AC3E}">
        <p14:creationId xmlns:p14="http://schemas.microsoft.com/office/powerpoint/2010/main" val="85990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k=3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6" descr="Screen Shot 2014-08-10 at 7.48.00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55" y="857250"/>
            <a:ext cx="3079295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6250F7-2298-C627-8550-897908784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539" y="1117600"/>
            <a:ext cx="514422" cy="34294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0AF481-8DB8-7DEE-0F5E-CBD4F406265C}"/>
              </a:ext>
            </a:extLst>
          </p:cNvPr>
          <p:cNvSpPr/>
          <p:nvPr/>
        </p:nvSpPr>
        <p:spPr>
          <a:xfrm>
            <a:off x="1794102" y="383888"/>
            <a:ext cx="7841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u="none" strike="noStrike" cap="none" dirty="0">
                <a:solidFill>
                  <a:schemeClr val="dk2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k=2</a:t>
            </a:r>
            <a:endParaRPr lang="en-US" sz="32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819B66-C486-78B2-C8F1-AA450EF1E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455" y="4968767"/>
            <a:ext cx="7087589" cy="771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7EBCCF-EA03-E261-1733-89847ECBF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0425" y="2120830"/>
            <a:ext cx="1428949" cy="495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460F66-D240-C549-FA28-0499E82CC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9491" y="2733643"/>
            <a:ext cx="1381318" cy="457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0EE976-3594-1A33-26D1-7B418F28C0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9491" y="3307573"/>
            <a:ext cx="276264" cy="362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F82C75-8EF5-4339-54D8-6F796D1B2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9491" y="3846632"/>
            <a:ext cx="943107" cy="62873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2FD2E3-4E62-AA2B-4346-B99F27F3958F}"/>
              </a:ext>
            </a:extLst>
          </p:cNvPr>
          <p:cNvCxnSpPr>
            <a:cxnSpLocks/>
          </p:cNvCxnSpPr>
          <p:nvPr/>
        </p:nvCxnSpPr>
        <p:spPr>
          <a:xfrm flipH="1">
            <a:off x="5777009" y="2368514"/>
            <a:ext cx="1133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CBC1D0-4B6F-A55C-0D4D-17B424A93FAB}"/>
              </a:ext>
            </a:extLst>
          </p:cNvPr>
          <p:cNvCxnSpPr>
            <a:cxnSpLocks/>
          </p:cNvCxnSpPr>
          <p:nvPr/>
        </p:nvCxnSpPr>
        <p:spPr>
          <a:xfrm flipH="1">
            <a:off x="5777009" y="2987639"/>
            <a:ext cx="1133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DC9B2B-D0EF-84C2-AB0D-E596A5FC9071}"/>
              </a:ext>
            </a:extLst>
          </p:cNvPr>
          <p:cNvCxnSpPr>
            <a:cxnSpLocks/>
          </p:cNvCxnSpPr>
          <p:nvPr/>
        </p:nvCxnSpPr>
        <p:spPr>
          <a:xfrm flipH="1">
            <a:off x="5710334" y="3488573"/>
            <a:ext cx="1133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083EB3-4267-D64A-FB8C-60F04CA7A651}"/>
              </a:ext>
            </a:extLst>
          </p:cNvPr>
          <p:cNvCxnSpPr>
            <a:cxnSpLocks/>
          </p:cNvCxnSpPr>
          <p:nvPr/>
        </p:nvCxnSpPr>
        <p:spPr>
          <a:xfrm flipH="1">
            <a:off x="5710334" y="4161001"/>
            <a:ext cx="1133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BA029E2-4429-7AD5-F56E-12C82C06E1F3}"/>
              </a:ext>
            </a:extLst>
          </p:cNvPr>
          <p:cNvSpPr/>
          <p:nvPr/>
        </p:nvSpPr>
        <p:spPr>
          <a:xfrm>
            <a:off x="4200425" y="1259938"/>
            <a:ext cx="24481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u="none" strike="noStrike" cap="none" dirty="0">
                <a:solidFill>
                  <a:schemeClr val="dk2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Pour le 0.43 ?</a:t>
            </a:r>
            <a:endParaRPr lang="en-US" sz="32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FF"/>
              </a:highligh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DC7555-D72C-8599-82DA-DFE79180CDAA}"/>
              </a:ext>
            </a:extLst>
          </p:cNvPr>
          <p:cNvSpPr/>
          <p:nvPr/>
        </p:nvSpPr>
        <p:spPr>
          <a:xfrm>
            <a:off x="7342046" y="1981354"/>
            <a:ext cx="8787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0.8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82FB4-17A0-D9A5-4BC0-47888FC65A38}"/>
              </a:ext>
            </a:extLst>
          </p:cNvPr>
          <p:cNvSpPr/>
          <p:nvPr/>
        </p:nvSpPr>
        <p:spPr>
          <a:xfrm>
            <a:off x="7529477" y="2541517"/>
            <a:ext cx="4667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044F28-1E0A-E96D-485A-3C3676E42CD9}"/>
              </a:ext>
            </a:extLst>
          </p:cNvPr>
          <p:cNvSpPr/>
          <p:nvPr/>
        </p:nvSpPr>
        <p:spPr>
          <a:xfrm>
            <a:off x="7324292" y="3044530"/>
            <a:ext cx="8771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0.9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37CDE2-DD81-CA48-CAB1-598A880C0226}"/>
              </a:ext>
            </a:extLst>
          </p:cNvPr>
          <p:cNvSpPr/>
          <p:nvPr/>
        </p:nvSpPr>
        <p:spPr>
          <a:xfrm>
            <a:off x="6990571" y="3786732"/>
            <a:ext cx="10759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0.72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9FD4F0-9716-D67E-A95C-0AD1C64E0936}"/>
              </a:ext>
            </a:extLst>
          </p:cNvPr>
          <p:cNvSpPr/>
          <p:nvPr/>
        </p:nvSpPr>
        <p:spPr>
          <a:xfrm>
            <a:off x="8299251" y="1823847"/>
            <a:ext cx="609600" cy="2851112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CF972EC-A58D-8DF0-D18C-9CECFCDB59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0915" y="1938960"/>
            <a:ext cx="964827" cy="67723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B642A37-3D70-8E3D-CEE5-8545E8DE2148}"/>
              </a:ext>
            </a:extLst>
          </p:cNvPr>
          <p:cNvSpPr/>
          <p:nvPr/>
        </p:nvSpPr>
        <p:spPr>
          <a:xfrm>
            <a:off x="8764736" y="1678668"/>
            <a:ext cx="3180768" cy="3197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C05625-D935-800B-FE9F-225602723C0D}"/>
              </a:ext>
            </a:extLst>
          </p:cNvPr>
          <p:cNvSpPr/>
          <p:nvPr/>
        </p:nvSpPr>
        <p:spPr>
          <a:xfrm>
            <a:off x="9079584" y="2715602"/>
            <a:ext cx="28103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0.8.[0+0.9*0.72]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0.1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 .[0+0.9*(-1)]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153E18-16B9-73B1-BC69-E6044D26B26B}"/>
              </a:ext>
            </a:extLst>
          </p:cNvPr>
          <p:cNvSpPr/>
          <p:nvPr/>
        </p:nvSpPr>
        <p:spPr>
          <a:xfrm>
            <a:off x="9571189" y="3679010"/>
            <a:ext cx="19223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=0.518 -0.09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6CEE4-7747-52F0-C200-C92DFC4269BC}"/>
              </a:ext>
            </a:extLst>
          </p:cNvPr>
          <p:cNvSpPr/>
          <p:nvPr/>
        </p:nvSpPr>
        <p:spPr>
          <a:xfrm>
            <a:off x="9991945" y="4107667"/>
            <a:ext cx="11352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=0.428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F88544-5956-2C49-8D4D-B366AE94952E}"/>
              </a:ext>
            </a:extLst>
          </p:cNvPr>
          <p:cNvCxnSpPr>
            <a:cxnSpLocks/>
          </p:cNvCxnSpPr>
          <p:nvPr/>
        </p:nvCxnSpPr>
        <p:spPr>
          <a:xfrm flipH="1" flipV="1">
            <a:off x="5781675" y="4274360"/>
            <a:ext cx="1033559" cy="255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67C29BF-FDDB-36A6-7FDE-3ECF06C3FC4A}"/>
              </a:ext>
            </a:extLst>
          </p:cNvPr>
          <p:cNvSpPr/>
          <p:nvPr/>
        </p:nvSpPr>
        <p:spPr>
          <a:xfrm>
            <a:off x="7449456" y="4237048"/>
            <a:ext cx="4940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54D767-83D1-7A4E-0BF6-8616082F8314}"/>
              </a:ext>
            </a:extLst>
          </p:cNvPr>
          <p:cNvSpPr/>
          <p:nvPr/>
        </p:nvSpPr>
        <p:spPr>
          <a:xfrm>
            <a:off x="7898328" y="3909842"/>
            <a:ext cx="14173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(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en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 haut)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8C97B7-7537-0EF0-4137-AB59BB34115B}"/>
              </a:ext>
            </a:extLst>
          </p:cNvPr>
          <p:cNvSpPr/>
          <p:nvPr/>
        </p:nvSpPr>
        <p:spPr>
          <a:xfrm>
            <a:off x="7870883" y="4414509"/>
            <a:ext cx="16578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(à gauche)</a:t>
            </a:r>
          </a:p>
        </p:txBody>
      </p:sp>
    </p:spTree>
    <p:extLst>
      <p:ext uri="{BB962C8B-B14F-4D97-AF65-F5344CB8AC3E}">
        <p14:creationId xmlns:p14="http://schemas.microsoft.com/office/powerpoint/2010/main" val="412514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k=4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7" descr="Screen Shot 2014-08-10 at 7.48.04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9900" y="1157098"/>
            <a:ext cx="6172200" cy="570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k=5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28" descr="Screen Shot 2014-08-10 at 7.48.0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2644" y="1143000"/>
            <a:ext cx="6186713" cy="571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Example: Grid World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0735" y="1371600"/>
            <a:ext cx="4495800" cy="34849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228600" y="1493838"/>
            <a:ext cx="6477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maze-like problem</a:t>
            </a:r>
            <a:endParaRPr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agent lives in a grid</a:t>
            </a:r>
            <a:endParaRPr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Walls block the agent’s path</a:t>
            </a:r>
            <a:endParaRPr/>
          </a:p>
          <a:p>
            <a:pPr marL="800100" marR="0" lvl="1" indent="-304800" algn="l" rtl="0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endParaRPr sz="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Noisy movement: actions do not always go as planned</a:t>
            </a:r>
            <a:endParaRPr sz="20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80% of the time, the action North takes the agent North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10% of the time, North takes the agent West; 10% East</a:t>
            </a:r>
            <a:endParaRPr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wall in the direction the agent would have been taken, the agent stays put</a:t>
            </a:r>
            <a:endParaRPr/>
          </a:p>
          <a:p>
            <a:pPr marL="800100" marR="0" lvl="1" indent="-304800" algn="l" rtl="0">
              <a:spcBef>
                <a:spcPts val="12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Noto Sans Symbols"/>
              <a:buNone/>
            </a:pPr>
            <a:endParaRPr sz="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 agent receives rewards each time step</a:t>
            </a:r>
            <a:endParaRPr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“living” reward each step (can be negative)</a:t>
            </a:r>
            <a:endParaRPr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rewards come at the end (good or bad)</a:t>
            </a:r>
            <a:endParaRPr/>
          </a:p>
          <a:p>
            <a:pPr marL="800100" marR="0" lvl="1" indent="-304800" algn="l" rtl="0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endParaRPr sz="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Goal: maximize sum of (discounted) rewards</a:t>
            </a:r>
            <a:endParaRPr sz="20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135" y="1373299"/>
            <a:ext cx="4439266" cy="319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10800" y="3896549"/>
            <a:ext cx="457200" cy="244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67801" y="3886200"/>
            <a:ext cx="509618" cy="21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677400" y="2895600"/>
            <a:ext cx="433322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 descr="C:\Users\Dan\Dropbox\Office\CS 188\Ketrina Art\MDPs\AgentTopDown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471422" y="3581400"/>
            <a:ext cx="815578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k=6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9" descr="Screen Shot 2014-08-10 at 7.48.13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972" y="1173166"/>
            <a:ext cx="6154057" cy="5684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k=7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30" descr="Screen Shot 2014-08-10 at 7.48.1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9900" y="1148034"/>
            <a:ext cx="6172200" cy="570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k=8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31" descr="Screen Shot 2014-08-10 at 7.48.25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9900" y="1175224"/>
            <a:ext cx="6172200" cy="56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k=9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32" descr="Screen Shot 2014-08-10 at 7.48.28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6198" y="1157224"/>
            <a:ext cx="6179605" cy="570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k=10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33" descr="Screen Shot 2014-08-10 at 7.48.3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7725" y="1143000"/>
            <a:ext cx="619655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k=11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34" descr="Screen Shot 2014-08-10 at 7.48.37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9900" y="1138306"/>
            <a:ext cx="6172200" cy="5719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k=12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5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35" descr="Screen Shot 2014-08-10 at 7.48.41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7725" y="1143000"/>
            <a:ext cx="619655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k=100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6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36" descr="Screen Shot 2014-08-10 at 7.49.20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746" y="1130418"/>
            <a:ext cx="6190508" cy="572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write some code</a:t>
            </a:r>
            <a:endParaRPr/>
          </a:p>
        </p:txBody>
      </p:sp>
      <p:sp>
        <p:nvSpPr>
          <p:cNvPr id="341" name="Google Shape;341;p37"/>
          <p:cNvSpPr txBox="1">
            <a:spLocks noGrp="1"/>
          </p:cNvSpPr>
          <p:nvPr>
            <p:ph type="body" idx="1"/>
          </p:nvPr>
        </p:nvSpPr>
        <p:spPr>
          <a:xfrm>
            <a:off x="406400" y="1397001"/>
            <a:ext cx="11379300" cy="472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 err="1"/>
              <a:t>Gridworld</a:t>
            </a:r>
            <a:r>
              <a:rPr lang="en-US" dirty="0"/>
              <a:t> Value Iteration Agent</a:t>
            </a:r>
            <a:endParaRPr dirty="0"/>
          </a:p>
        </p:txBody>
      </p:sp>
      <p:pic>
        <p:nvPicPr>
          <p:cNvPr id="342" name="Google Shape;342;p37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0809" y="2724050"/>
            <a:ext cx="3076881" cy="40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7" descr="txp_fi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20805" y="4108350"/>
            <a:ext cx="6950387" cy="690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7" descr="txp_fi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27436" y="3366987"/>
            <a:ext cx="5556004" cy="593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Recap: MDPs</a:t>
            </a: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06400" y="1397001"/>
            <a:ext cx="11379300" cy="47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2" marR="0" lvl="0" indent="-34288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Markov decision processes:</a:t>
            </a:r>
            <a:endParaRPr/>
          </a:p>
          <a:p>
            <a:pPr marL="742913" marR="0" lvl="1" indent="-28573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States S</a:t>
            </a:r>
            <a:endParaRPr/>
          </a:p>
          <a:p>
            <a:pPr marL="742913" marR="0" lvl="1" indent="-28573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Actions A</a:t>
            </a:r>
            <a:endParaRPr/>
          </a:p>
          <a:p>
            <a:pPr marL="742913" marR="0" lvl="1" indent="-28573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Transitions P(s’|s,a) (or T(s,a,s’))</a:t>
            </a:r>
            <a:endParaRPr/>
          </a:p>
          <a:p>
            <a:pPr marL="742913" marR="0" lvl="1" indent="-28573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Rewards R(s,a,s’) (and discount γ)</a:t>
            </a:r>
            <a:endParaRPr/>
          </a:p>
          <a:p>
            <a:pPr marL="742913" marR="0" lvl="1" indent="-28573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state s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marL="742913" marR="0" lvl="1" indent="-13333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13" marR="0" lvl="1" indent="-13333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342882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Quantities:</a:t>
            </a:r>
            <a:endParaRPr/>
          </a:p>
          <a:p>
            <a:pPr marL="742913" marR="0" lvl="1" indent="-28573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= map of states to actions</a:t>
            </a:r>
            <a:endParaRPr/>
          </a:p>
          <a:p>
            <a:pPr marL="742913" marR="0" lvl="1" indent="-28573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Utility = sum of discounted rewards</a:t>
            </a:r>
            <a:endParaRPr/>
          </a:p>
          <a:p>
            <a:pPr marL="609575" marR="0" lvl="1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13" marR="0" lvl="1" indent="-13333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347" y="2689813"/>
            <a:ext cx="5502350" cy="21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Optimal Quantities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457200" y="1143000"/>
            <a:ext cx="6705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2" marR="0" lvl="0" indent="-16508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342882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 value (utility) of a state s:</a:t>
            </a:r>
            <a:endParaRPr/>
          </a:p>
          <a:p>
            <a:pPr marL="742913" marR="0" lvl="1" indent="-28573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 = expected utility starting in s and acting optimally</a:t>
            </a:r>
            <a:endParaRPr/>
          </a:p>
          <a:p>
            <a:pPr marL="342882" marR="0" lvl="0" indent="-165082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342882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The value (utility) of a q-state (s,a):</a:t>
            </a:r>
            <a:endParaRPr/>
          </a:p>
          <a:p>
            <a:pPr marL="742913" marR="0" lvl="1" indent="-28573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(s,a) = expected utility starting out having taken action a from state s and (thereafter) acting optimally</a:t>
            </a:r>
            <a:endParaRPr/>
          </a:p>
          <a:p>
            <a:pPr marL="742913" marR="0" lvl="1" indent="-28573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342882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 optimal policy:</a:t>
            </a:r>
            <a:endParaRPr/>
          </a:p>
          <a:p>
            <a:pPr marL="742913" marR="0" lvl="1" indent="-28573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 = optimal action from state s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8732838" y="2209800"/>
            <a:ext cx="350700" cy="27630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8615363" y="4468813"/>
            <a:ext cx="350700" cy="27630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 flipH="1">
            <a:off x="7504063" y="2498725"/>
            <a:ext cx="1403400" cy="80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6"/>
          <p:cNvCxnSpPr/>
          <p:nvPr/>
        </p:nvCxnSpPr>
        <p:spPr>
          <a:xfrm flipH="1">
            <a:off x="8381863" y="2498725"/>
            <a:ext cx="525600" cy="806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6"/>
          <p:cNvCxnSpPr/>
          <p:nvPr/>
        </p:nvCxnSpPr>
        <p:spPr>
          <a:xfrm>
            <a:off x="8907463" y="2498725"/>
            <a:ext cx="525600" cy="69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24" name="Google Shape;124;p16"/>
          <p:cNvSpPr/>
          <p:nvPr/>
        </p:nvSpPr>
        <p:spPr>
          <a:xfrm>
            <a:off x="8264525" y="3305175"/>
            <a:ext cx="292200" cy="287400"/>
          </a:xfrm>
          <a:prstGeom prst="ellipse">
            <a:avLst/>
          </a:prstGeom>
          <a:solidFill>
            <a:srgbClr val="008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16"/>
          <p:cNvCxnSpPr/>
          <p:nvPr/>
        </p:nvCxnSpPr>
        <p:spPr>
          <a:xfrm flipH="1">
            <a:off x="7696163" y="3592513"/>
            <a:ext cx="690600" cy="46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6"/>
          <p:cNvCxnSpPr/>
          <p:nvPr/>
        </p:nvCxnSpPr>
        <p:spPr>
          <a:xfrm>
            <a:off x="8386763" y="3592513"/>
            <a:ext cx="757200" cy="38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6"/>
          <p:cNvCxnSpPr/>
          <p:nvPr/>
        </p:nvCxnSpPr>
        <p:spPr>
          <a:xfrm flipH="1">
            <a:off x="7945463" y="3592513"/>
            <a:ext cx="441300" cy="863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16"/>
          <p:cNvCxnSpPr/>
          <p:nvPr/>
        </p:nvCxnSpPr>
        <p:spPr>
          <a:xfrm>
            <a:off x="8386763" y="3592513"/>
            <a:ext cx="423900" cy="8637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16"/>
          <p:cNvSpPr txBox="1"/>
          <p:nvPr/>
        </p:nvSpPr>
        <p:spPr>
          <a:xfrm>
            <a:off x="8674100" y="2740025"/>
            <a:ext cx="2922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9083675" y="2209800"/>
            <a:ext cx="29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8991600" y="4456113"/>
            <a:ext cx="381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s’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8556625" y="3305175"/>
            <a:ext cx="58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s, a</a:t>
            </a:r>
            <a:endParaRPr/>
          </a:p>
        </p:txBody>
      </p:sp>
      <p:cxnSp>
        <p:nvCxnSpPr>
          <p:cNvPr id="133" name="Google Shape;133;p16"/>
          <p:cNvCxnSpPr/>
          <p:nvPr/>
        </p:nvCxnSpPr>
        <p:spPr>
          <a:xfrm flipH="1">
            <a:off x="7388088" y="4745038"/>
            <a:ext cx="1401900" cy="40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6"/>
          <p:cNvCxnSpPr/>
          <p:nvPr/>
        </p:nvCxnSpPr>
        <p:spPr>
          <a:xfrm flipH="1">
            <a:off x="8264388" y="4745038"/>
            <a:ext cx="525600" cy="403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6"/>
          <p:cNvCxnSpPr/>
          <p:nvPr/>
        </p:nvCxnSpPr>
        <p:spPr>
          <a:xfrm>
            <a:off x="8789988" y="4745038"/>
            <a:ext cx="527100" cy="34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36" name="Google Shape;136;p16"/>
          <p:cNvSpPr txBox="1"/>
          <p:nvPr/>
        </p:nvSpPr>
        <p:spPr>
          <a:xfrm>
            <a:off x="9723438" y="4016375"/>
            <a:ext cx="2163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(s,a,s’) is a </a:t>
            </a:r>
            <a:b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i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transition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7924800" y="4008438"/>
            <a:ext cx="819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s,a,s’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9723438" y="2076450"/>
            <a:ext cx="10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 is a </a:t>
            </a:r>
            <a:r>
              <a:rPr lang="en-US" sz="2000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9723438" y="3048000"/>
            <a:ext cx="1295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(s, a) is a </a:t>
            </a:r>
            <a:r>
              <a:rPr lang="en-US" sz="200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q-state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7696200" y="6488112"/>
            <a:ext cx="44958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Gridworld Values V*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7" descr="Screen Shot 2014-08-11 at 12.15.55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2735" y="1083733"/>
            <a:ext cx="6286532" cy="579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Gridworld: Q*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8" descr="Screen Shot 2014-08-11 at 12.16.02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3424" y="1143000"/>
            <a:ext cx="6245153" cy="574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Solving MDPs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6187" y="1667339"/>
            <a:ext cx="7313614" cy="4275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Bellman Equations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3875" y="1219677"/>
            <a:ext cx="8551863" cy="514254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/>
        </p:nvSpPr>
        <p:spPr>
          <a:xfrm>
            <a:off x="4871850" y="2057400"/>
            <a:ext cx="55626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be optimal: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Step 1: Take correct first action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Step 2: Keep being optimal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Bellman Equations</a:t>
            </a:r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2" marR="0" lvl="0" indent="-342882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Definition of “optimal utility” via expectimax recurrence gives a simple one-step lookahead relationship amongst optimal utility values</a:t>
            </a:r>
            <a:endParaRPr/>
          </a:p>
          <a:p>
            <a:pPr marL="342882" marR="0" lvl="0" indent="-19048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19048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19048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19048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19048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19048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342882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These are the Bellman equations, and they characterize optimal values in a way we’ll use over and over</a:t>
            </a:r>
            <a:endParaRPr sz="1400" b="0" i="0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13" marR="0" lvl="1" indent="-285736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165082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1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247" y="2971800"/>
            <a:ext cx="3076881" cy="40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 descr="txp_fi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5243" y="4356100"/>
            <a:ext cx="6950388" cy="690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 descr="txp_fi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1873" y="3614737"/>
            <a:ext cx="5556003" cy="5932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21"/>
          <p:cNvGrpSpPr/>
          <p:nvPr/>
        </p:nvGrpSpPr>
        <p:grpSpPr>
          <a:xfrm>
            <a:off x="8610600" y="1371600"/>
            <a:ext cx="3048000" cy="2754586"/>
            <a:chOff x="2400" y="1401"/>
            <a:chExt cx="1392" cy="1258"/>
          </a:xfrm>
        </p:grpSpPr>
        <p:sp>
          <p:nvSpPr>
            <p:cNvPr id="177" name="Google Shape;177;p21"/>
            <p:cNvSpPr/>
            <p:nvPr/>
          </p:nvSpPr>
          <p:spPr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8" name="Google Shape;178;p21"/>
            <p:cNvGrpSpPr/>
            <p:nvPr/>
          </p:nvGrpSpPr>
          <p:grpSpPr>
            <a:xfrm>
              <a:off x="2529" y="1617"/>
              <a:ext cx="1263" cy="361"/>
              <a:chOff x="1584" y="1680"/>
              <a:chExt cx="2352" cy="336"/>
            </a:xfrm>
          </p:grpSpPr>
          <p:cxnSp>
            <p:nvCxnSpPr>
              <p:cNvPr id="179" name="Google Shape;179;p21"/>
              <p:cNvCxnSpPr/>
              <p:nvPr/>
            </p:nvCxnSpPr>
            <p:spPr>
              <a:xfrm flipH="1">
                <a:off x="1584" y="1680"/>
                <a:ext cx="1152" cy="33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0" name="Google Shape;180;p21"/>
              <p:cNvCxnSpPr/>
              <p:nvPr/>
            </p:nvCxnSpPr>
            <p:spPr>
              <a:xfrm>
                <a:off x="2736" y="1680"/>
                <a:ext cx="1200" cy="2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1" name="Google Shape;181;p21"/>
              <p:cNvCxnSpPr/>
              <p:nvPr/>
            </p:nvCxnSpPr>
            <p:spPr>
              <a:xfrm flipH="1">
                <a:off x="2304" y="1680"/>
                <a:ext cx="432" cy="33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2" name="Google Shape;182;p21"/>
              <p:cNvCxnSpPr/>
              <p:nvPr/>
            </p:nvCxnSpPr>
            <p:spPr>
              <a:xfrm>
                <a:off x="2736" y="1680"/>
                <a:ext cx="432" cy="2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83" name="Google Shape;183;p21"/>
            <p:cNvSpPr/>
            <p:nvPr/>
          </p:nvSpPr>
          <p:spPr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4" name="Google Shape;184;p21"/>
            <p:cNvGrpSpPr/>
            <p:nvPr/>
          </p:nvGrpSpPr>
          <p:grpSpPr>
            <a:xfrm>
              <a:off x="2400" y="2107"/>
              <a:ext cx="1057" cy="386"/>
              <a:chOff x="1536" y="2400"/>
              <a:chExt cx="1584" cy="624"/>
            </a:xfrm>
          </p:grpSpPr>
          <p:cxnSp>
            <p:nvCxnSpPr>
              <p:cNvPr id="185" name="Google Shape;185;p21"/>
              <p:cNvCxnSpPr/>
              <p:nvPr/>
            </p:nvCxnSpPr>
            <p:spPr>
              <a:xfrm flipH="1">
                <a:off x="1536" y="2400"/>
                <a:ext cx="776" cy="6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6" name="Google Shape;186;p21"/>
              <p:cNvCxnSpPr/>
              <p:nvPr/>
            </p:nvCxnSpPr>
            <p:spPr>
              <a:xfrm>
                <a:off x="2312" y="2400"/>
                <a:ext cx="808" cy="6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7" name="Google Shape;187;p21"/>
              <p:cNvCxnSpPr/>
              <p:nvPr/>
            </p:nvCxnSpPr>
            <p:spPr>
              <a:xfrm flipH="1">
                <a:off x="2021" y="2400"/>
                <a:ext cx="291" cy="6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8" name="Google Shape;188;p21"/>
              <p:cNvCxnSpPr/>
              <p:nvPr/>
            </p:nvCxnSpPr>
            <p:spPr>
              <a:xfrm>
                <a:off x="2312" y="2400"/>
                <a:ext cx="280" cy="624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89" name="Google Shape;189;p21"/>
            <p:cNvSpPr txBox="1"/>
            <p:nvPr/>
          </p:nvSpPr>
          <p:spPr>
            <a:xfrm>
              <a:off x="3071" y="1680"/>
              <a:ext cx="129" cy="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90" name="Google Shape;190;p21"/>
            <p:cNvSpPr txBox="1"/>
            <p:nvPr/>
          </p:nvSpPr>
          <p:spPr>
            <a:xfrm>
              <a:off x="3216" y="1401"/>
              <a:ext cx="129" cy="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3024" y="1920"/>
              <a:ext cx="559" cy="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s, a</a:t>
              </a:r>
              <a:endParaRPr/>
            </a:p>
          </p:txBody>
        </p:sp>
        <p:sp>
          <p:nvSpPr>
            <p:cNvPr id="192" name="Google Shape;192;p21"/>
            <p:cNvSpPr txBox="1"/>
            <p:nvPr/>
          </p:nvSpPr>
          <p:spPr>
            <a:xfrm>
              <a:off x="2609" y="2261"/>
              <a:ext cx="504" cy="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s,a,s’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1"/>
            <p:cNvSpPr txBox="1"/>
            <p:nvPr/>
          </p:nvSpPr>
          <p:spPr>
            <a:xfrm>
              <a:off x="3096" y="2448"/>
              <a:ext cx="331" cy="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s’</a:t>
              </a:r>
              <a:endParaRPr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11240</TotalTime>
  <Words>992</Words>
  <Application>Microsoft Office PowerPoint</Application>
  <PresentationFormat>Widescreen</PresentationFormat>
  <Paragraphs>239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Candara</vt:lpstr>
      <vt:lpstr>Noto Sans Symbols</vt:lpstr>
      <vt:lpstr>dan-berkeley-nlp-v1</vt:lpstr>
      <vt:lpstr>PowerPoint Presentation</vt:lpstr>
      <vt:lpstr>Example: Grid World</vt:lpstr>
      <vt:lpstr>Recap: MDPs</vt:lpstr>
      <vt:lpstr>Optimal Quantities</vt:lpstr>
      <vt:lpstr>Gridworld Values V*</vt:lpstr>
      <vt:lpstr>Gridworld: Q*</vt:lpstr>
      <vt:lpstr>Solving MDPs</vt:lpstr>
      <vt:lpstr>The Bellman Equations</vt:lpstr>
      <vt:lpstr>The Bellman Equations</vt:lpstr>
      <vt:lpstr>Value Iteration</vt:lpstr>
      <vt:lpstr>k=0</vt:lpstr>
      <vt:lpstr>k=1</vt:lpstr>
      <vt:lpstr>k=2</vt:lpstr>
      <vt:lpstr>k=2</vt:lpstr>
      <vt:lpstr>k=3</vt:lpstr>
      <vt:lpstr>k=3</vt:lpstr>
      <vt:lpstr>k=3</vt:lpstr>
      <vt:lpstr>k=4</vt:lpstr>
      <vt:lpstr>k=5</vt:lpstr>
      <vt:lpstr>k=6</vt:lpstr>
      <vt:lpstr>k=7</vt:lpstr>
      <vt:lpstr>k=8</vt:lpstr>
      <vt:lpstr>k=9</vt:lpstr>
      <vt:lpstr>k=10</vt:lpstr>
      <vt:lpstr>k=11</vt:lpstr>
      <vt:lpstr>k=12</vt:lpstr>
      <vt:lpstr>k=100</vt:lpstr>
      <vt:lpstr>Let’s write some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haythem rehouma</dc:creator>
  <cp:lastModifiedBy>haythem rehouma</cp:lastModifiedBy>
  <cp:revision>3</cp:revision>
  <dcterms:modified xsi:type="dcterms:W3CDTF">2024-10-18T03:14:39Z</dcterms:modified>
</cp:coreProperties>
</file>