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7099300" cy="10234613"/>
  <p:embeddedFontLst>
    <p:embeddedFont>
      <p:font typeface="Old Standard TT" panose="020B0604020202020204" charset="0"/>
      <p:regular r:id="rId19"/>
      <p:bold r:id="rId20"/>
      <p: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AC75D0-B378-4708-9C61-64721401FA74}">
  <a:tblStyle styleId="{95AC75D0-B378-4708-9C61-64721401FA7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3077337" cy="511907"/>
          </a:xfrm>
          <a:prstGeom prst="rect">
            <a:avLst/>
          </a:prstGeom>
          <a:noFill/>
          <a:ln>
            <a:noFill/>
          </a:ln>
        </p:spPr>
        <p:txBody>
          <a:bodyPr spcFirstLastPara="1" wrap="square" lIns="99000" tIns="49500" rIns="99000" bIns="49500" anchor="t" anchorCtr="0"/>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020340" y="1"/>
            <a:ext cx="3077337" cy="511907"/>
          </a:xfrm>
          <a:prstGeom prst="rect">
            <a:avLst/>
          </a:prstGeom>
          <a:noFill/>
          <a:ln>
            <a:noFill/>
          </a:ln>
        </p:spPr>
        <p:txBody>
          <a:bodyPr spcFirstLastPara="1" wrap="square" lIns="99000" tIns="49500" rIns="99000" bIns="49500" anchor="t" anchorCtr="0"/>
          <a:lstStyle>
            <a:lvl1pPr marR="0" lvl="0" algn="r"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10905" y="4862233"/>
            <a:ext cx="5677492" cy="4603641"/>
          </a:xfrm>
          <a:prstGeom prst="rect">
            <a:avLst/>
          </a:prstGeom>
          <a:noFill/>
          <a:ln>
            <a:noFill/>
          </a:ln>
        </p:spPr>
        <p:txBody>
          <a:bodyPr spcFirstLastPara="1" wrap="square" lIns="99000" tIns="49500" rIns="99000" bIns="49500" anchor="t" anchorCtr="0"/>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2708"/>
            <a:ext cx="3077337" cy="510147"/>
          </a:xfrm>
          <a:prstGeom prst="rect">
            <a:avLst/>
          </a:prstGeom>
          <a:noFill/>
          <a:ln>
            <a:noFill/>
          </a:ln>
        </p:spPr>
        <p:txBody>
          <a:bodyPr spcFirstLastPara="1" wrap="square" lIns="99000" tIns="49500" rIns="99000" bIns="49500" anchor="b" anchorCtr="0"/>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020340" y="9722708"/>
            <a:ext cx="3077337" cy="510147"/>
          </a:xfrm>
          <a:prstGeom prst="rect">
            <a:avLst/>
          </a:prstGeom>
          <a:noFill/>
          <a:ln>
            <a:noFill/>
          </a:ln>
        </p:spPr>
        <p:txBody>
          <a:bodyPr spcFirstLastPara="1" wrap="square" lIns="99000" tIns="49500" rIns="99000" bIns="49500"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a:t>
            </a:fld>
            <a:endParaRPr sz="13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40e5d9e692_0_0: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40e5d9e692_0_0:notes"/>
          <p:cNvSpPr txBox="1">
            <a:spLocks noGrp="1"/>
          </p:cNvSpPr>
          <p:nvPr>
            <p:ph type="body" idx="1"/>
          </p:nvPr>
        </p:nvSpPr>
        <p:spPr>
          <a:xfrm>
            <a:off x="710905" y="4862233"/>
            <a:ext cx="5677500" cy="4603500"/>
          </a:xfrm>
          <a:prstGeom prst="rect">
            <a:avLst/>
          </a:prstGeom>
        </p:spPr>
        <p:txBody>
          <a:bodyPr spcFirstLastPara="1" wrap="square" lIns="99000" tIns="49500" rIns="99000" bIns="49500" anchor="t" anchorCtr="0">
            <a:noAutofit/>
          </a:bodyPr>
          <a:lstStyle/>
          <a:p>
            <a:pPr marL="0" lvl="0" indent="0">
              <a:spcBef>
                <a:spcPts val="360"/>
              </a:spcBef>
              <a:spcAft>
                <a:spcPts val="0"/>
              </a:spcAft>
              <a:buNone/>
            </a:pPr>
            <a:endParaRPr/>
          </a:p>
        </p:txBody>
      </p:sp>
      <p:sp>
        <p:nvSpPr>
          <p:cNvPr id="76" name="Google Shape;76;g40e5d9e692_0_0:notes"/>
          <p:cNvSpPr txBox="1">
            <a:spLocks noGrp="1"/>
          </p:cNvSpPr>
          <p:nvPr>
            <p:ph type="sldNum" idx="12"/>
          </p:nvPr>
        </p:nvSpPr>
        <p:spPr>
          <a:xfrm>
            <a:off x="4020340" y="9722708"/>
            <a:ext cx="3077400" cy="510000"/>
          </a:xfrm>
          <a:prstGeom prst="rect">
            <a:avLst/>
          </a:prstGeom>
        </p:spPr>
        <p:txBody>
          <a:bodyPr spcFirstLastPara="1" wrap="square" lIns="99000" tIns="49500" rIns="99000" bIns="49500" anchor="b" anchorCtr="0">
            <a:noAutofit/>
          </a:bodyPr>
          <a:lstStyle/>
          <a:p>
            <a:pPr marL="0" lvl="0" indent="0">
              <a:spcBef>
                <a:spcPts val="0"/>
              </a:spcBef>
              <a:spcAft>
                <a:spcPts val="0"/>
              </a:spcAft>
              <a:buClr>
                <a:srgbClr val="000000"/>
              </a:buClr>
              <a:buFont typeface="Arial"/>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6:notes"/>
          <p:cNvSpPr txBox="1">
            <a:spLocks noGrp="1"/>
          </p:cNvSpPr>
          <p:nvPr>
            <p:ph type="body" idx="1"/>
          </p:nvPr>
        </p:nvSpPr>
        <p:spPr>
          <a:xfrm>
            <a:off x="710905" y="4862233"/>
            <a:ext cx="5677492" cy="4603641"/>
          </a:xfrm>
          <a:prstGeom prst="rect">
            <a:avLst/>
          </a:prstGeom>
        </p:spPr>
        <p:txBody>
          <a:bodyPr spcFirstLastPara="1" wrap="square" lIns="99000" tIns="49500" rIns="99000" bIns="49500" anchor="t" anchorCtr="0">
            <a:noAutofit/>
          </a:bodyPr>
          <a:lstStyle/>
          <a:p>
            <a:pPr marL="0" lvl="0" indent="0">
              <a:spcBef>
                <a:spcPts val="360"/>
              </a:spcBef>
              <a:spcAft>
                <a:spcPts val="0"/>
              </a:spcAft>
              <a:buNone/>
            </a:pPr>
            <a:endParaRPr/>
          </a:p>
        </p:txBody>
      </p:sp>
      <p:sp>
        <p:nvSpPr>
          <p:cNvPr id="184" name="Google Shape;184;p16: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7:notes"/>
          <p:cNvSpPr txBox="1">
            <a:spLocks noGrp="1"/>
          </p:cNvSpPr>
          <p:nvPr>
            <p:ph type="body" idx="1"/>
          </p:nvPr>
        </p:nvSpPr>
        <p:spPr>
          <a:xfrm>
            <a:off x="710905" y="4862233"/>
            <a:ext cx="5677492" cy="4603641"/>
          </a:xfrm>
          <a:prstGeom prst="rect">
            <a:avLst/>
          </a:prstGeom>
        </p:spPr>
        <p:txBody>
          <a:bodyPr spcFirstLastPara="1" wrap="square" lIns="99000" tIns="49500" rIns="99000" bIns="49500" anchor="t" anchorCtr="0">
            <a:noAutofit/>
          </a:bodyPr>
          <a:lstStyle/>
          <a:p>
            <a:pPr marL="0" lvl="0" indent="0">
              <a:spcBef>
                <a:spcPts val="360"/>
              </a:spcBef>
              <a:spcAft>
                <a:spcPts val="0"/>
              </a:spcAft>
              <a:buNone/>
            </a:pPr>
            <a:endParaRPr/>
          </a:p>
        </p:txBody>
      </p:sp>
      <p:sp>
        <p:nvSpPr>
          <p:cNvPr id="190" name="Google Shape;190;p17: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8:notes"/>
          <p:cNvSpPr txBox="1">
            <a:spLocks noGrp="1"/>
          </p:cNvSpPr>
          <p:nvPr>
            <p:ph type="body" idx="1"/>
          </p:nvPr>
        </p:nvSpPr>
        <p:spPr>
          <a:xfrm>
            <a:off x="710905" y="4862233"/>
            <a:ext cx="5677492" cy="4603641"/>
          </a:xfrm>
          <a:prstGeom prst="rect">
            <a:avLst/>
          </a:prstGeom>
        </p:spPr>
        <p:txBody>
          <a:bodyPr spcFirstLastPara="1" wrap="square" lIns="99000" tIns="49500" rIns="99000" bIns="49500" anchor="t" anchorCtr="0">
            <a:noAutofit/>
          </a:bodyPr>
          <a:lstStyle/>
          <a:p>
            <a:pPr marL="0" lvl="0" indent="0">
              <a:spcBef>
                <a:spcPts val="360"/>
              </a:spcBef>
              <a:spcAft>
                <a:spcPts val="0"/>
              </a:spcAft>
              <a:buNone/>
            </a:pPr>
            <a:endParaRPr/>
          </a:p>
        </p:txBody>
      </p:sp>
      <p:sp>
        <p:nvSpPr>
          <p:cNvPr id="203" name="Google Shape;203;p18: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9: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8" name="Google Shape;218;p19:notes"/>
          <p:cNvSpPr txBox="1">
            <a:spLocks noGrp="1"/>
          </p:cNvSpPr>
          <p:nvPr>
            <p:ph type="body" idx="1"/>
          </p:nvPr>
        </p:nvSpPr>
        <p:spPr>
          <a:xfrm>
            <a:off x="710905" y="4862233"/>
            <a:ext cx="5677492" cy="4603641"/>
          </a:xfrm>
          <a:prstGeom prst="rect">
            <a:avLst/>
          </a:prstGeom>
          <a:noFill/>
          <a:ln>
            <a:noFill/>
          </a:ln>
        </p:spPr>
        <p:txBody>
          <a:bodyPr spcFirstLastPara="1" wrap="square" lIns="99000" tIns="49500" rIns="99000" bIns="495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Rewards in the future (deeper in the tree) matter less</a:t>
            </a:r>
            <a:endParaRPr/>
          </a:p>
          <a:p>
            <a:pPr marL="0" marR="0" lvl="0" indent="0" algn="l" rtl="0">
              <a:spcBef>
                <a:spcPts val="36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60"/>
              </a:spcBef>
              <a:spcAft>
                <a:spcPts val="0"/>
              </a:spcAft>
              <a:buNone/>
            </a:pPr>
            <a:r>
              <a:rPr lang="en-US" sz="1200" b="0" i="0" u="none" strike="noStrike" cap="none">
                <a:solidFill>
                  <a:schemeClr val="dk1"/>
                </a:solidFill>
                <a:latin typeface="Arial"/>
                <a:ea typeface="Arial"/>
                <a:cs typeface="Arial"/>
                <a:sym typeface="Arial"/>
              </a:rPr>
              <a:t>Interesting: running expectimax, if having to truncate the search, then not losing much; e.g.,  less then \gamma^d / (1-\gamma)</a:t>
            </a:r>
            <a:endParaRPr/>
          </a:p>
          <a:p>
            <a:pPr marL="0" marR="0" lvl="0" indent="0" algn="l" rtl="0">
              <a:spcBef>
                <a:spcPts val="360"/>
              </a:spcBef>
              <a:spcAft>
                <a:spcPts val="0"/>
              </a:spcAft>
              <a:buNone/>
            </a:pPr>
            <a:endParaRPr sz="1200" b="0" i="0" u="none" strike="noStrike" cap="none">
              <a:solidFill>
                <a:schemeClr val="dk1"/>
              </a:solidFill>
              <a:latin typeface="Arial"/>
              <a:ea typeface="Arial"/>
              <a:cs typeface="Arial"/>
              <a:sym typeface="Arial"/>
            </a:endParaRPr>
          </a:p>
        </p:txBody>
      </p:sp>
      <p:sp>
        <p:nvSpPr>
          <p:cNvPr id="219" name="Google Shape;219;p19:notes"/>
          <p:cNvSpPr txBox="1">
            <a:spLocks noGrp="1"/>
          </p:cNvSpPr>
          <p:nvPr>
            <p:ph type="sldNum" idx="12"/>
          </p:nvPr>
        </p:nvSpPr>
        <p:spPr>
          <a:xfrm>
            <a:off x="4020340" y="9722708"/>
            <a:ext cx="3077337" cy="510147"/>
          </a:xfrm>
          <a:prstGeom prst="rect">
            <a:avLst/>
          </a:prstGeom>
          <a:noFill/>
          <a:ln>
            <a:noFill/>
          </a:ln>
        </p:spPr>
        <p:txBody>
          <a:bodyPr spcFirstLastPara="1" wrap="square" lIns="99000" tIns="49500" rIns="99000" bIns="49500" anchor="b" anchorCtr="0">
            <a:noAutofit/>
          </a:bodyPr>
          <a:lstStyle/>
          <a:p>
            <a:pPr marL="0" marR="0" lvl="0" indent="0" algn="r" rtl="0">
              <a:spcBef>
                <a:spcPts val="0"/>
              </a:spcBef>
              <a:spcAft>
                <a:spcPts val="0"/>
              </a:spcAft>
              <a:buNone/>
            </a:pPr>
            <a:fld id="{00000000-1234-1234-1234-123412341234}" type="slidenum">
              <a:rPr lang="en-US" sz="1300">
                <a:solidFill>
                  <a:schemeClr val="dk1"/>
                </a:solidFill>
                <a:latin typeface="Arial"/>
                <a:ea typeface="Arial"/>
                <a:cs typeface="Arial"/>
                <a:sym typeface="Arial"/>
              </a:rPr>
              <a:t>13</a:t>
            </a:fld>
            <a:endParaRPr sz="1300">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1:notes"/>
          <p:cNvSpPr txBox="1">
            <a:spLocks noGrp="1"/>
          </p:cNvSpPr>
          <p:nvPr>
            <p:ph type="body" idx="1"/>
          </p:nvPr>
        </p:nvSpPr>
        <p:spPr>
          <a:xfrm>
            <a:off x="710905" y="4862233"/>
            <a:ext cx="5677492" cy="4603641"/>
          </a:xfrm>
          <a:prstGeom prst="rect">
            <a:avLst/>
          </a:prstGeom>
        </p:spPr>
        <p:txBody>
          <a:bodyPr spcFirstLastPara="1" wrap="square" lIns="99000" tIns="49500" rIns="99000" bIns="49500" anchor="t" anchorCtr="0">
            <a:noAutofit/>
          </a:bodyPr>
          <a:lstStyle/>
          <a:p>
            <a:pPr marL="0" lvl="0" indent="0">
              <a:spcBef>
                <a:spcPts val="360"/>
              </a:spcBef>
              <a:spcAft>
                <a:spcPts val="0"/>
              </a:spcAft>
              <a:buNone/>
            </a:pPr>
            <a:r>
              <a:rPr lang="en-US"/>
              <a:t>Quiz 1: exit - left - left - left - left</a:t>
            </a:r>
            <a:endParaRPr/>
          </a:p>
          <a:p>
            <a:pPr marL="0" lvl="0" indent="0">
              <a:spcBef>
                <a:spcPts val="360"/>
              </a:spcBef>
              <a:spcAft>
                <a:spcPts val="0"/>
              </a:spcAft>
              <a:buNone/>
            </a:pPr>
            <a:r>
              <a:rPr lang="en-US"/>
              <a:t>Quiz 2: exit - left - left - right - exit</a:t>
            </a:r>
            <a:endParaRPr/>
          </a:p>
          <a:p>
            <a:pPr marL="0" lvl="0" indent="0">
              <a:spcBef>
                <a:spcPts val="360"/>
              </a:spcBef>
              <a:spcAft>
                <a:spcPts val="0"/>
              </a:spcAft>
              <a:buClr>
                <a:schemeClr val="dk1"/>
              </a:buClr>
              <a:buSzPts val="1100"/>
              <a:buFont typeface="Arial"/>
              <a:buNone/>
            </a:pPr>
            <a:r>
              <a:rPr lang="en-US"/>
              <a:t>Quiz 3: 10*gamma^2 = 1 , so gamma = 0.316</a:t>
            </a:r>
            <a:endParaRPr/>
          </a:p>
        </p:txBody>
      </p:sp>
      <p:sp>
        <p:nvSpPr>
          <p:cNvPr id="292" name="Google Shape;292;p21: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2:notes"/>
          <p:cNvSpPr txBox="1">
            <a:spLocks noGrp="1"/>
          </p:cNvSpPr>
          <p:nvPr>
            <p:ph type="body" idx="1"/>
          </p:nvPr>
        </p:nvSpPr>
        <p:spPr>
          <a:xfrm>
            <a:off x="710905" y="4862233"/>
            <a:ext cx="5677492" cy="4603641"/>
          </a:xfrm>
          <a:prstGeom prst="rect">
            <a:avLst/>
          </a:prstGeom>
        </p:spPr>
        <p:txBody>
          <a:bodyPr spcFirstLastPara="1" wrap="square" lIns="99000" tIns="49500" rIns="99000" bIns="49500" anchor="t" anchorCtr="0">
            <a:noAutofit/>
          </a:bodyPr>
          <a:lstStyle/>
          <a:p>
            <a:pPr marL="0" lvl="0" indent="0">
              <a:spcBef>
                <a:spcPts val="360"/>
              </a:spcBef>
              <a:spcAft>
                <a:spcPts val="0"/>
              </a:spcAft>
              <a:buNone/>
            </a:pPr>
            <a:endParaRPr/>
          </a:p>
        </p:txBody>
      </p:sp>
      <p:sp>
        <p:nvSpPr>
          <p:cNvPr id="306" name="Google Shape;306;p22: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3:notes"/>
          <p:cNvSpPr txBox="1">
            <a:spLocks noGrp="1"/>
          </p:cNvSpPr>
          <p:nvPr>
            <p:ph type="body" idx="1"/>
          </p:nvPr>
        </p:nvSpPr>
        <p:spPr>
          <a:xfrm>
            <a:off x="710905" y="4862233"/>
            <a:ext cx="5677492" cy="4603641"/>
          </a:xfrm>
          <a:prstGeom prst="rect">
            <a:avLst/>
          </a:prstGeom>
        </p:spPr>
        <p:txBody>
          <a:bodyPr spcFirstLastPara="1" wrap="square" lIns="99000" tIns="49500" rIns="99000" bIns="49500" anchor="t" anchorCtr="0">
            <a:noAutofit/>
          </a:bodyPr>
          <a:lstStyle/>
          <a:p>
            <a:pPr marL="0" lvl="0" indent="0">
              <a:spcBef>
                <a:spcPts val="360"/>
              </a:spcBef>
              <a:spcAft>
                <a:spcPts val="0"/>
              </a:spcAft>
              <a:buNone/>
            </a:pPr>
            <a:endParaRPr/>
          </a:p>
        </p:txBody>
      </p:sp>
      <p:sp>
        <p:nvSpPr>
          <p:cNvPr id="314" name="Google Shape;314;p23: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5: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 name="Google Shape;82;p5:notes"/>
          <p:cNvSpPr txBox="1">
            <a:spLocks noGrp="1"/>
          </p:cNvSpPr>
          <p:nvPr>
            <p:ph type="body" idx="1"/>
          </p:nvPr>
        </p:nvSpPr>
        <p:spPr>
          <a:xfrm>
            <a:off x="710905" y="4862233"/>
            <a:ext cx="5677492" cy="4603641"/>
          </a:xfrm>
          <a:prstGeom prst="rect">
            <a:avLst/>
          </a:prstGeom>
          <a:noFill/>
          <a:ln>
            <a:noFill/>
          </a:ln>
        </p:spPr>
        <p:txBody>
          <a:bodyPr spcFirstLastPara="1" wrap="square" lIns="99000" tIns="49500" rIns="99000" bIns="495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[cut demo of moving around in grid world program]</a:t>
            </a:r>
            <a:endParaRPr/>
          </a:p>
        </p:txBody>
      </p:sp>
      <p:sp>
        <p:nvSpPr>
          <p:cNvPr id="83" name="Google Shape;83;p5:notes"/>
          <p:cNvSpPr txBox="1">
            <a:spLocks noGrp="1"/>
          </p:cNvSpPr>
          <p:nvPr>
            <p:ph type="sldNum" idx="12"/>
          </p:nvPr>
        </p:nvSpPr>
        <p:spPr>
          <a:xfrm>
            <a:off x="4020340" y="9722708"/>
            <a:ext cx="3077337" cy="510147"/>
          </a:xfrm>
          <a:prstGeom prst="rect">
            <a:avLst/>
          </a:prstGeom>
          <a:noFill/>
          <a:ln>
            <a:noFill/>
          </a:ln>
        </p:spPr>
        <p:txBody>
          <a:bodyPr spcFirstLastPara="1" wrap="square" lIns="99000" tIns="49500" rIns="99000" bIns="49500"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2</a:t>
            </a:fld>
            <a:endParaRPr sz="13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4:notes"/>
          <p:cNvSpPr txBox="1">
            <a:spLocks noGrp="1"/>
          </p:cNvSpPr>
          <p:nvPr>
            <p:ph type="body" idx="1"/>
          </p:nvPr>
        </p:nvSpPr>
        <p:spPr>
          <a:xfrm>
            <a:off x="710905" y="4862233"/>
            <a:ext cx="5677500" cy="4603500"/>
          </a:xfrm>
          <a:prstGeom prst="rect">
            <a:avLst/>
          </a:prstGeom>
        </p:spPr>
        <p:txBody>
          <a:bodyPr spcFirstLastPara="1" wrap="square" lIns="99000" tIns="49500" rIns="99000" bIns="49500" anchor="t" anchorCtr="0">
            <a:noAutofit/>
          </a:bodyPr>
          <a:lstStyle/>
          <a:p>
            <a:pPr marL="0" lvl="0" indent="0" rtl="0">
              <a:spcBef>
                <a:spcPts val="360"/>
              </a:spcBef>
              <a:spcAft>
                <a:spcPts val="0"/>
              </a:spcAft>
              <a:buNone/>
            </a:pPr>
            <a:endParaRPr/>
          </a:p>
        </p:txBody>
      </p:sp>
      <p:sp>
        <p:nvSpPr>
          <p:cNvPr id="95" name="Google Shape;95;p4:notes"/>
          <p:cNvSpPr>
            <a:spLocks noGrp="1" noRot="1" noChangeAspect="1"/>
          </p:cNvSpPr>
          <p:nvPr>
            <p:ph type="sldImg" idx="2"/>
          </p:nvPr>
        </p:nvSpPr>
        <p:spPr>
          <a:xfrm>
            <a:off x="139700" y="768350"/>
            <a:ext cx="6819900" cy="3837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6:notes"/>
          <p:cNvSpPr txBox="1">
            <a:spLocks noGrp="1"/>
          </p:cNvSpPr>
          <p:nvPr>
            <p:ph type="body" idx="1"/>
          </p:nvPr>
        </p:nvSpPr>
        <p:spPr>
          <a:xfrm>
            <a:off x="710905" y="4862233"/>
            <a:ext cx="5677492" cy="4603641"/>
          </a:xfrm>
          <a:prstGeom prst="rect">
            <a:avLst/>
          </a:prstGeom>
        </p:spPr>
        <p:txBody>
          <a:bodyPr spcFirstLastPara="1" wrap="square" lIns="99000" tIns="49500" rIns="99000" bIns="49500" anchor="t" anchorCtr="0">
            <a:noAutofit/>
          </a:bodyPr>
          <a:lstStyle/>
          <a:p>
            <a:pPr marL="0" lvl="0" indent="0">
              <a:spcBef>
                <a:spcPts val="360"/>
              </a:spcBef>
              <a:spcAft>
                <a:spcPts val="0"/>
              </a:spcAft>
              <a:buNone/>
            </a:pPr>
            <a:endParaRPr/>
          </a:p>
        </p:txBody>
      </p:sp>
      <p:sp>
        <p:nvSpPr>
          <p:cNvPr id="101" name="Google Shape;101;p6: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7: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2" name="Google Shape;112;p7:notes"/>
          <p:cNvSpPr txBox="1">
            <a:spLocks noGrp="1"/>
          </p:cNvSpPr>
          <p:nvPr>
            <p:ph type="body" idx="1"/>
          </p:nvPr>
        </p:nvSpPr>
        <p:spPr>
          <a:xfrm>
            <a:off x="710905" y="4862233"/>
            <a:ext cx="5677492" cy="4603641"/>
          </a:xfrm>
          <a:prstGeom prst="rect">
            <a:avLst/>
          </a:prstGeom>
          <a:noFill/>
          <a:ln>
            <a:noFill/>
          </a:ln>
        </p:spPr>
        <p:txBody>
          <a:bodyPr spcFirstLastPara="1" wrap="square" lIns="99000" tIns="49500" rIns="99000" bIns="495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In search problems: did not talk about actions, but about successor functions --- now the information inside the successor function is unpacked into actions, transitions and reward</a:t>
            </a:r>
            <a:endParaRPr/>
          </a:p>
          <a:p>
            <a:pPr marL="0" marR="0" lvl="0" indent="0" algn="l" rtl="0">
              <a:spcBef>
                <a:spcPts val="36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60"/>
              </a:spcBef>
              <a:spcAft>
                <a:spcPts val="0"/>
              </a:spcAft>
              <a:buNone/>
            </a:pPr>
            <a:r>
              <a:rPr lang="en-US" sz="1200" b="0" i="0" u="none" strike="noStrike" cap="none">
                <a:solidFill>
                  <a:schemeClr val="dk1"/>
                </a:solidFill>
                <a:latin typeface="Arial"/>
                <a:ea typeface="Arial"/>
                <a:cs typeface="Arial"/>
                <a:sym typeface="Arial"/>
              </a:rPr>
              <a:t>Write out S, A, example entry in T, entry in R</a:t>
            </a:r>
            <a:endParaRPr/>
          </a:p>
          <a:p>
            <a:pPr marL="0" marR="0" lvl="0" indent="0" algn="l" rtl="0">
              <a:spcBef>
                <a:spcPts val="36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60"/>
              </a:spcBef>
              <a:spcAft>
                <a:spcPts val="0"/>
              </a:spcAft>
              <a:buNone/>
            </a:pPr>
            <a:r>
              <a:rPr lang="en-US" sz="1200" b="0" i="0" u="none" strike="noStrike" cap="none">
                <a:solidFill>
                  <a:schemeClr val="dk1"/>
                </a:solidFill>
                <a:latin typeface="Arial"/>
                <a:ea typeface="Arial"/>
                <a:cs typeface="Arial"/>
                <a:sym typeface="Arial"/>
              </a:rPr>
              <a:t>Reward function different from the book : R(s,a,s’)</a:t>
            </a:r>
            <a:endParaRPr/>
          </a:p>
          <a:p>
            <a:pPr marL="0" marR="0" lvl="0" indent="0" algn="l" rtl="0">
              <a:spcBef>
                <a:spcPts val="360"/>
              </a:spcBef>
              <a:spcAft>
                <a:spcPts val="0"/>
              </a:spcAft>
              <a:buNone/>
            </a:pPr>
            <a:r>
              <a:rPr lang="en-US" sz="1200" b="0" i="0" u="none" strike="noStrike" cap="none">
                <a:solidFill>
                  <a:schemeClr val="dk1"/>
                </a:solidFill>
                <a:latin typeface="Arial"/>
                <a:ea typeface="Arial"/>
                <a:cs typeface="Arial"/>
                <a:sym typeface="Arial"/>
              </a:rPr>
              <a:t>In book simpler for equations, but not useful for the projects.</a:t>
            </a:r>
            <a:endParaRPr/>
          </a:p>
          <a:p>
            <a:pPr marL="0" marR="0" lvl="0" indent="0" algn="l" rtl="0">
              <a:spcBef>
                <a:spcPts val="36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60"/>
              </a:spcBef>
              <a:spcAft>
                <a:spcPts val="0"/>
              </a:spcAft>
              <a:buNone/>
            </a:pPr>
            <a:r>
              <a:rPr lang="en-US" sz="1200" b="0" i="0" u="none" strike="noStrike" cap="none">
                <a:solidFill>
                  <a:schemeClr val="dk1"/>
                </a:solidFill>
                <a:latin typeface="Arial"/>
                <a:ea typeface="Arial"/>
                <a:cs typeface="Arial"/>
                <a:sym typeface="Arial"/>
              </a:rPr>
              <a:t>Need to modify expectimax a tiny little bit to account for rewards along the way, but that’s something you should be able to do, and so you can already solve MDP’s  (not in most efficient way)</a:t>
            </a:r>
            <a:endParaRPr/>
          </a:p>
        </p:txBody>
      </p:sp>
      <p:sp>
        <p:nvSpPr>
          <p:cNvPr id="113" name="Google Shape;113;p7:notes"/>
          <p:cNvSpPr txBox="1">
            <a:spLocks noGrp="1"/>
          </p:cNvSpPr>
          <p:nvPr>
            <p:ph type="sldNum" idx="12"/>
          </p:nvPr>
        </p:nvSpPr>
        <p:spPr>
          <a:xfrm>
            <a:off x="4020340" y="9722708"/>
            <a:ext cx="3077337" cy="510147"/>
          </a:xfrm>
          <a:prstGeom prst="rect">
            <a:avLst/>
          </a:prstGeom>
          <a:noFill/>
          <a:ln>
            <a:noFill/>
          </a:ln>
        </p:spPr>
        <p:txBody>
          <a:bodyPr spcFirstLastPara="1" wrap="square" lIns="99000" tIns="49500" rIns="99000" bIns="49500"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5</a:t>
            </a:fld>
            <a:endParaRPr sz="13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9: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5" name="Google Shape;125;p9:notes"/>
          <p:cNvSpPr txBox="1">
            <a:spLocks noGrp="1"/>
          </p:cNvSpPr>
          <p:nvPr>
            <p:ph type="body" idx="1"/>
          </p:nvPr>
        </p:nvSpPr>
        <p:spPr>
          <a:xfrm>
            <a:off x="710905" y="4862233"/>
            <a:ext cx="5677492" cy="4603641"/>
          </a:xfrm>
          <a:prstGeom prst="rect">
            <a:avLst/>
          </a:prstGeom>
          <a:noFill/>
          <a:ln>
            <a:noFill/>
          </a:ln>
        </p:spPr>
        <p:txBody>
          <a:bodyPr spcFirstLastPara="1" wrap="square" lIns="99000" tIns="49500" rIns="99000" bIns="495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Like search: successor function only depended on current state</a:t>
            </a:r>
            <a:endParaRPr/>
          </a:p>
          <a:p>
            <a:pPr marL="0" marR="0" lvl="0" indent="0" algn="l" rtl="0">
              <a:spcBef>
                <a:spcPts val="36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60"/>
              </a:spcBef>
              <a:spcAft>
                <a:spcPts val="0"/>
              </a:spcAft>
              <a:buNone/>
            </a:pPr>
            <a:r>
              <a:rPr lang="en-US" sz="1200" b="0" i="0" u="none" strike="noStrike" cap="none">
                <a:solidFill>
                  <a:schemeClr val="dk1"/>
                </a:solidFill>
                <a:latin typeface="Arial"/>
                <a:ea typeface="Arial"/>
                <a:cs typeface="Arial"/>
                <a:sym typeface="Arial"/>
              </a:rPr>
              <a:t>Can make this happen by stuffing more into the state;  </a:t>
            </a:r>
            <a:endParaRPr/>
          </a:p>
          <a:p>
            <a:pPr marL="0" marR="0" lvl="0" indent="0" algn="l" rtl="0">
              <a:spcBef>
                <a:spcPts val="36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60"/>
              </a:spcBef>
              <a:spcAft>
                <a:spcPts val="0"/>
              </a:spcAft>
              <a:buNone/>
            </a:pPr>
            <a:r>
              <a:rPr lang="en-US" sz="1200" b="0" i="0" u="none" strike="noStrike" cap="none">
                <a:solidFill>
                  <a:schemeClr val="dk1"/>
                </a:solidFill>
                <a:latin typeface="Arial"/>
                <a:ea typeface="Arial"/>
                <a:cs typeface="Arial"/>
                <a:sym typeface="Arial"/>
              </a:rPr>
              <a:t>Very similar to search problems: when solving a maze with food pellets, we stored which food pellets were eaten </a:t>
            </a:r>
            <a:endParaRPr/>
          </a:p>
          <a:p>
            <a:pPr marL="0" marR="0" lvl="0" indent="0" algn="l" rtl="0">
              <a:spcBef>
                <a:spcPts val="360"/>
              </a:spcBef>
              <a:spcAft>
                <a:spcPts val="0"/>
              </a:spcAft>
              <a:buNone/>
            </a:pPr>
            <a:endParaRPr sz="1200" b="0" i="0" u="none" strike="noStrike" cap="none">
              <a:solidFill>
                <a:schemeClr val="dk1"/>
              </a:solidFill>
              <a:latin typeface="Arial"/>
              <a:ea typeface="Arial"/>
              <a:cs typeface="Arial"/>
              <a:sym typeface="Arial"/>
            </a:endParaRPr>
          </a:p>
        </p:txBody>
      </p:sp>
      <p:sp>
        <p:nvSpPr>
          <p:cNvPr id="126" name="Google Shape;126;p9:notes"/>
          <p:cNvSpPr txBox="1">
            <a:spLocks noGrp="1"/>
          </p:cNvSpPr>
          <p:nvPr>
            <p:ph type="sldNum" idx="12"/>
          </p:nvPr>
        </p:nvSpPr>
        <p:spPr>
          <a:xfrm>
            <a:off x="4020340" y="9722708"/>
            <a:ext cx="3077337" cy="510147"/>
          </a:xfrm>
          <a:prstGeom prst="rect">
            <a:avLst/>
          </a:prstGeom>
          <a:noFill/>
          <a:ln>
            <a:noFill/>
          </a:ln>
        </p:spPr>
        <p:txBody>
          <a:bodyPr spcFirstLastPara="1" wrap="square" lIns="99000" tIns="49500" rIns="99000" bIns="49500"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6</a:t>
            </a:fld>
            <a:endParaRPr sz="13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0e5d9e692_1_2:notes"/>
          <p:cNvSpPr>
            <a:spLocks noGrp="1" noRot="1" noChangeAspect="1"/>
          </p:cNvSpPr>
          <p:nvPr>
            <p:ph type="sldImg" idx="2"/>
          </p:nvPr>
        </p:nvSpPr>
        <p:spPr>
          <a:xfrm>
            <a:off x="139700" y="768350"/>
            <a:ext cx="6819900" cy="383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40e5d9e692_1_2:notes"/>
          <p:cNvSpPr txBox="1">
            <a:spLocks noGrp="1"/>
          </p:cNvSpPr>
          <p:nvPr>
            <p:ph type="body" idx="1"/>
          </p:nvPr>
        </p:nvSpPr>
        <p:spPr>
          <a:xfrm>
            <a:off x="710905" y="4862233"/>
            <a:ext cx="5677500" cy="4603500"/>
          </a:xfrm>
          <a:prstGeom prst="rect">
            <a:avLst/>
          </a:prstGeom>
        </p:spPr>
        <p:txBody>
          <a:bodyPr spcFirstLastPara="1" wrap="square" lIns="99000" tIns="49500" rIns="99000" bIns="49500" anchor="t" anchorCtr="0">
            <a:noAutofit/>
          </a:bodyPr>
          <a:lstStyle/>
          <a:p>
            <a:pPr marL="0" lvl="0" indent="0">
              <a:spcBef>
                <a:spcPts val="360"/>
              </a:spcBef>
              <a:spcAft>
                <a:spcPts val="0"/>
              </a:spcAft>
              <a:buNone/>
            </a:pPr>
            <a:endParaRPr/>
          </a:p>
        </p:txBody>
      </p:sp>
      <p:sp>
        <p:nvSpPr>
          <p:cNvPr id="138" name="Google Shape;138;g40e5d9e692_1_2:notes"/>
          <p:cNvSpPr txBox="1">
            <a:spLocks noGrp="1"/>
          </p:cNvSpPr>
          <p:nvPr>
            <p:ph type="sldNum" idx="12"/>
          </p:nvPr>
        </p:nvSpPr>
        <p:spPr>
          <a:xfrm>
            <a:off x="4020340" y="9722708"/>
            <a:ext cx="3077400" cy="510000"/>
          </a:xfrm>
          <a:prstGeom prst="rect">
            <a:avLst/>
          </a:prstGeom>
        </p:spPr>
        <p:txBody>
          <a:bodyPr spcFirstLastPara="1" wrap="square" lIns="99000" tIns="49500" rIns="99000" bIns="49500" anchor="b" anchorCtr="0">
            <a:noAutofit/>
          </a:bodyPr>
          <a:lstStyle/>
          <a:p>
            <a:pPr marL="0" lvl="0" indent="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0" name="Google Shape;160;p10:notes"/>
          <p:cNvSpPr txBox="1">
            <a:spLocks noGrp="1"/>
          </p:cNvSpPr>
          <p:nvPr>
            <p:ph type="body" idx="1"/>
          </p:nvPr>
        </p:nvSpPr>
        <p:spPr>
          <a:xfrm>
            <a:off x="710905" y="4862233"/>
            <a:ext cx="5677492" cy="4603641"/>
          </a:xfrm>
          <a:prstGeom prst="rect">
            <a:avLst/>
          </a:prstGeom>
          <a:noFill/>
          <a:ln>
            <a:noFill/>
          </a:ln>
        </p:spPr>
        <p:txBody>
          <a:bodyPr spcFirstLastPara="1" wrap="square" lIns="99000" tIns="49500" rIns="99000" bIns="495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Dan has a DEMO for this.</a:t>
            </a:r>
            <a:endParaRPr/>
          </a:p>
        </p:txBody>
      </p:sp>
      <p:sp>
        <p:nvSpPr>
          <p:cNvPr id="161" name="Google Shape;161;p10:notes"/>
          <p:cNvSpPr txBox="1">
            <a:spLocks noGrp="1"/>
          </p:cNvSpPr>
          <p:nvPr>
            <p:ph type="sldNum" idx="12"/>
          </p:nvPr>
        </p:nvSpPr>
        <p:spPr>
          <a:xfrm>
            <a:off x="4020340" y="9722708"/>
            <a:ext cx="3077337" cy="510147"/>
          </a:xfrm>
          <a:prstGeom prst="rect">
            <a:avLst/>
          </a:prstGeom>
          <a:noFill/>
          <a:ln>
            <a:noFill/>
          </a:ln>
        </p:spPr>
        <p:txBody>
          <a:bodyPr spcFirstLastPara="1" wrap="square" lIns="99000" tIns="49500" rIns="99000" bIns="49500"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8</a:t>
            </a:fld>
            <a:endParaRPr sz="13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1: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0" name="Google Shape;170;p11:notes"/>
          <p:cNvSpPr txBox="1">
            <a:spLocks noGrp="1"/>
          </p:cNvSpPr>
          <p:nvPr>
            <p:ph type="body" idx="1"/>
          </p:nvPr>
        </p:nvSpPr>
        <p:spPr>
          <a:xfrm>
            <a:off x="710905" y="4862233"/>
            <a:ext cx="5677492" cy="4603641"/>
          </a:xfrm>
          <a:prstGeom prst="rect">
            <a:avLst/>
          </a:prstGeom>
          <a:noFill/>
          <a:ln>
            <a:noFill/>
          </a:ln>
        </p:spPr>
        <p:txBody>
          <a:bodyPr spcFirstLastPara="1" wrap="square" lIns="99000" tIns="49500" rIns="99000" bIns="495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R(s) = the “living reward”</a:t>
            </a:r>
            <a:endParaRPr sz="1200" b="0" i="0" u="none" strike="noStrike" cap="none">
              <a:solidFill>
                <a:schemeClr val="dk1"/>
              </a:solidFill>
              <a:latin typeface="Arial"/>
              <a:ea typeface="Arial"/>
              <a:cs typeface="Arial"/>
              <a:sym typeface="Arial"/>
            </a:endParaRPr>
          </a:p>
          <a:p>
            <a:pPr marL="0" marR="0" lvl="0" indent="0" algn="l" rtl="0">
              <a:spcBef>
                <a:spcPts val="36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60"/>
              </a:spcBef>
              <a:spcAft>
                <a:spcPts val="0"/>
              </a:spcAft>
              <a:buNone/>
            </a:pPr>
            <a:endParaRPr sz="1200" b="0" i="0" u="none" strike="noStrike" cap="none">
              <a:solidFill>
                <a:schemeClr val="dk1"/>
              </a:solidFill>
              <a:latin typeface="Arial"/>
              <a:ea typeface="Arial"/>
              <a:cs typeface="Arial"/>
              <a:sym typeface="Arial"/>
            </a:endParaRPr>
          </a:p>
        </p:txBody>
      </p:sp>
      <p:sp>
        <p:nvSpPr>
          <p:cNvPr id="171" name="Google Shape;171;p11:notes"/>
          <p:cNvSpPr txBox="1">
            <a:spLocks noGrp="1"/>
          </p:cNvSpPr>
          <p:nvPr>
            <p:ph type="sldNum" idx="12"/>
          </p:nvPr>
        </p:nvSpPr>
        <p:spPr>
          <a:xfrm>
            <a:off x="4020340" y="9722708"/>
            <a:ext cx="3077337" cy="510147"/>
          </a:xfrm>
          <a:prstGeom prst="rect">
            <a:avLst/>
          </a:prstGeom>
          <a:noFill/>
          <a:ln>
            <a:noFill/>
          </a:ln>
        </p:spPr>
        <p:txBody>
          <a:bodyPr spcFirstLastPara="1" wrap="square" lIns="99000" tIns="49500" rIns="99000" bIns="49500"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9</a:t>
            </a:fld>
            <a:endParaRPr sz="13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7" name="Google Shape;17;p2"/>
          <p:cNvSpPr txBox="1">
            <a:spLocks noGrp="1"/>
          </p:cNvSpPr>
          <p:nvPr>
            <p:ph type="body" idx="1"/>
          </p:nvPr>
        </p:nvSpPr>
        <p:spPr>
          <a:xfrm>
            <a:off x="406400" y="1397001"/>
            <a:ext cx="11379200" cy="4729164"/>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accent2"/>
              </a:buClr>
              <a:buSzPts val="3200"/>
              <a:buFont typeface="Noto Sans Symbols"/>
              <a:buChar char="▪"/>
              <a:defRPr sz="3200" b="0" i="0" u="none" strike="noStrike" cap="none">
                <a:solidFill>
                  <a:schemeClr val="accent2"/>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accent2"/>
              </a:buClr>
              <a:buSzPts val="2400"/>
              <a:buFont typeface="Noto Sans Symbols"/>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8" name="Google Shape;18;p2"/>
          <p:cNvSpPr txBox="1">
            <a:spLocks noGrp="1"/>
          </p:cNvSpPr>
          <p:nvPr>
            <p:ph type="dt" idx="10"/>
          </p:nvPr>
        </p:nvSpPr>
        <p:spPr>
          <a:xfrm>
            <a:off x="457200" y="6245225"/>
            <a:ext cx="21336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5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9" name="Google Shape;19;p2"/>
          <p:cNvSpPr txBox="1">
            <a:spLocks noGrp="1"/>
          </p:cNvSpPr>
          <p:nvPr>
            <p:ph type="ftr" idx="11"/>
          </p:nvPr>
        </p:nvSpPr>
        <p:spPr>
          <a:xfrm>
            <a:off x="3124200" y="6245225"/>
            <a:ext cx="28956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5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3"/>
        <p:cNvGrpSpPr/>
        <p:nvPr/>
      </p:nvGrpSpPr>
      <p:grpSpPr>
        <a:xfrm>
          <a:off x="0" y="0"/>
          <a:ext cx="0" cy="0"/>
          <a:chOff x="0" y="0"/>
          <a:chExt cx="0" cy="0"/>
        </a:xfrm>
      </p:grpSpPr>
      <p:sp>
        <p:nvSpPr>
          <p:cNvPr id="64" name="Google Shape;64;p11"/>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65" name="Google Shape;65;p11"/>
          <p:cNvSpPr txBox="1">
            <a:spLocks noGrp="1"/>
          </p:cNvSpPr>
          <p:nvPr>
            <p:ph type="body" idx="1"/>
          </p:nvPr>
        </p:nvSpPr>
        <p:spPr>
          <a:xfrm rot="5400000">
            <a:off x="3731418" y="-1928017"/>
            <a:ext cx="4729164" cy="1137920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accent2"/>
              </a:buClr>
              <a:buSzPts val="3200"/>
              <a:buFont typeface="Noto Sans Symbols"/>
              <a:buChar char="▪"/>
              <a:defRPr sz="3200" b="0" i="0" u="none" strike="noStrike" cap="none">
                <a:solidFill>
                  <a:schemeClr val="accent2"/>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accent2"/>
              </a:buClr>
              <a:buSzPts val="2400"/>
              <a:buFont typeface="Noto Sans Symbols"/>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66" name="Google Shape;66;p11"/>
          <p:cNvSpPr txBox="1">
            <a:spLocks noGrp="1"/>
          </p:cNvSpPr>
          <p:nvPr>
            <p:ph type="dt" idx="10"/>
          </p:nvPr>
        </p:nvSpPr>
        <p:spPr>
          <a:xfrm>
            <a:off x="457200" y="6245225"/>
            <a:ext cx="21336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5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7" name="Google Shape;67;p11"/>
          <p:cNvSpPr txBox="1">
            <a:spLocks noGrp="1"/>
          </p:cNvSpPr>
          <p:nvPr>
            <p:ph type="ftr" idx="11"/>
          </p:nvPr>
        </p:nvSpPr>
        <p:spPr>
          <a:xfrm>
            <a:off x="3124200" y="6245225"/>
            <a:ext cx="28956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5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rot="5400000">
            <a:off x="4732337" y="2171703"/>
            <a:ext cx="5851525" cy="20574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70" name="Google Shape;70;p12"/>
          <p:cNvSpPr txBox="1">
            <a:spLocks noGrp="1"/>
          </p:cNvSpPr>
          <p:nvPr>
            <p:ph type="body" idx="1"/>
          </p:nvPr>
        </p:nvSpPr>
        <p:spPr>
          <a:xfrm rot="5400000">
            <a:off x="541338" y="190503"/>
            <a:ext cx="5851525" cy="601980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accent2"/>
              </a:buClr>
              <a:buSzPts val="3200"/>
              <a:buFont typeface="Noto Sans Symbols"/>
              <a:buChar char="▪"/>
              <a:defRPr sz="3200" b="0" i="0" u="none" strike="noStrike" cap="none">
                <a:solidFill>
                  <a:schemeClr val="accent2"/>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accent2"/>
              </a:buClr>
              <a:buSzPts val="2400"/>
              <a:buFont typeface="Noto Sans Symbols"/>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71" name="Google Shape;71;p12"/>
          <p:cNvSpPr txBox="1">
            <a:spLocks noGrp="1"/>
          </p:cNvSpPr>
          <p:nvPr>
            <p:ph type="dt" idx="10"/>
          </p:nvPr>
        </p:nvSpPr>
        <p:spPr>
          <a:xfrm>
            <a:off x="457200" y="6245225"/>
            <a:ext cx="21336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5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2" name="Google Shape;72;p12"/>
          <p:cNvSpPr txBox="1">
            <a:spLocks noGrp="1"/>
          </p:cNvSpPr>
          <p:nvPr>
            <p:ph type="ftr" idx="11"/>
          </p:nvPr>
        </p:nvSpPr>
        <p:spPr>
          <a:xfrm>
            <a:off x="3124200" y="6245225"/>
            <a:ext cx="28956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5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0"/>
        <p:cNvGrpSpPr/>
        <p:nvPr/>
      </p:nvGrpSpPr>
      <p:grpSpPr>
        <a:xfrm>
          <a:off x="0" y="0"/>
          <a:ext cx="0" cy="0"/>
          <a:chOff x="0" y="0"/>
          <a:chExt cx="0" cy="0"/>
        </a:xfrm>
      </p:grpSpPr>
      <p:sp>
        <p:nvSpPr>
          <p:cNvPr id="21" name="Google Shape;21;p3"/>
          <p:cNvSpPr txBox="1">
            <a:spLocks noGrp="1"/>
          </p:cNvSpPr>
          <p:nvPr>
            <p:ph type="ctrTitle"/>
          </p:nvPr>
        </p:nvSpPr>
        <p:spPr>
          <a:xfrm>
            <a:off x="0" y="1044578"/>
            <a:ext cx="12192000" cy="14700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accent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2" name="Google Shape;22;p3"/>
          <p:cNvSpPr txBox="1">
            <a:spLocks noGrp="1"/>
          </p:cNvSpPr>
          <p:nvPr>
            <p:ph type="subTitle" idx="1"/>
          </p:nvPr>
        </p:nvSpPr>
        <p:spPr>
          <a:xfrm>
            <a:off x="0" y="3657600"/>
            <a:ext cx="12192000" cy="1524000"/>
          </a:xfrm>
          <a:prstGeom prst="rect">
            <a:avLst/>
          </a:prstGeom>
          <a:noFill/>
          <a:ln>
            <a:noFill/>
          </a:ln>
        </p:spPr>
        <p:txBody>
          <a:bodyPr spcFirstLastPara="1" wrap="square" lIns="91425" tIns="45700" rIns="91425" bIns="45700" anchor="t" anchorCtr="0"/>
          <a:lstStyle>
            <a:lvl1pPr marR="0" lvl="0" algn="ctr" rtl="0">
              <a:spcBef>
                <a:spcPts val="640"/>
              </a:spcBef>
              <a:spcAft>
                <a:spcPts val="0"/>
              </a:spcAft>
              <a:buClr>
                <a:schemeClr val="accent2"/>
              </a:buClr>
              <a:buSzPts val="3200"/>
              <a:buFont typeface="Noto Sans Symbols"/>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accent2"/>
              </a:buClr>
              <a:buSzPts val="2400"/>
              <a:buFont typeface="Noto Sans Symbols"/>
              <a:buChar char="▪"/>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accent2"/>
              </a:buClr>
              <a:buSzPts val="2000"/>
              <a:buFont typeface="Noto Sans Symbols"/>
              <a:buChar char="▪"/>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accent2"/>
              </a:buClr>
              <a:buSzPts val="2000"/>
              <a:buFont typeface="Noto Sans Symbols"/>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accent2"/>
              </a:buClr>
              <a:buSzPts val="2000"/>
              <a:buFont typeface="Noto Sans Symbols"/>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accent2"/>
              </a:buClr>
              <a:buSzPts val="2000"/>
              <a:buFont typeface="Noto Sans Symbols"/>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accen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23" name="Google Shape;23;p3"/>
          <p:cNvSpPr txBox="1">
            <a:spLocks noGrp="1"/>
          </p:cNvSpPr>
          <p:nvPr>
            <p:ph type="dt" idx="10"/>
          </p:nvPr>
        </p:nvSpPr>
        <p:spPr>
          <a:xfrm>
            <a:off x="457200" y="6245225"/>
            <a:ext cx="21336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5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ftr" idx="11"/>
          </p:nvPr>
        </p:nvSpPr>
        <p:spPr>
          <a:xfrm>
            <a:off x="3124200" y="6245225"/>
            <a:ext cx="28956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5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722313" y="4406901"/>
            <a:ext cx="7772400" cy="136207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4000" b="1"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7" name="Google Shape;27;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marR="0" lvl="0" indent="-228600" algn="l" rtl="0">
              <a:spcBef>
                <a:spcPts val="400"/>
              </a:spcBef>
              <a:spcAft>
                <a:spcPts val="0"/>
              </a:spcAft>
              <a:buClr>
                <a:schemeClr val="accent2"/>
              </a:buClr>
              <a:buSzPts val="2000"/>
              <a:buFont typeface="Noto Sans Symbols"/>
              <a:buNone/>
              <a:defRPr sz="2000" b="0" i="0" u="none" strike="noStrike" cap="none">
                <a:solidFill>
                  <a:schemeClr val="accent2"/>
                </a:solidFill>
                <a:latin typeface="Calibri"/>
                <a:ea typeface="Calibri"/>
                <a:cs typeface="Calibri"/>
                <a:sym typeface="Calibri"/>
              </a:defRPr>
            </a:lvl1pPr>
            <a:lvl2pPr marL="914400" marR="0" lvl="1" indent="-228600" algn="l" rtl="0">
              <a:spcBef>
                <a:spcPts val="380"/>
              </a:spcBef>
              <a:spcAft>
                <a:spcPts val="0"/>
              </a:spcAft>
              <a:buClr>
                <a:schemeClr val="dk1"/>
              </a:buClr>
              <a:buSzPts val="1900"/>
              <a:buFont typeface="Noto Sans Symbols"/>
              <a:buNone/>
              <a:defRPr sz="1900" b="0" i="0" u="none" strike="noStrike" cap="none">
                <a:solidFill>
                  <a:schemeClr val="dk1"/>
                </a:solidFill>
                <a:latin typeface="Calibri"/>
                <a:ea typeface="Calibri"/>
                <a:cs typeface="Calibri"/>
                <a:sym typeface="Calibri"/>
              </a:defRPr>
            </a:lvl2pPr>
            <a:lvl3pPr marL="1371600" marR="0" lvl="2" indent="-228600" algn="l" rtl="0">
              <a:spcBef>
                <a:spcPts val="320"/>
              </a:spcBef>
              <a:spcAft>
                <a:spcPts val="0"/>
              </a:spcAft>
              <a:buClr>
                <a:schemeClr val="accent2"/>
              </a:buClr>
              <a:buSzPts val="1600"/>
              <a:buFont typeface="Noto Sans Symbols"/>
              <a:buNone/>
              <a:defRPr sz="1600" b="0" i="0" u="none" strike="noStrike" cap="none">
                <a:solidFill>
                  <a:schemeClr val="dk1"/>
                </a:solidFill>
                <a:latin typeface="Calibri"/>
                <a:ea typeface="Calibri"/>
                <a:cs typeface="Calibri"/>
                <a:sym typeface="Calibri"/>
              </a:defRPr>
            </a:lvl3pPr>
            <a:lvl4pPr marL="1828800" marR="0" lvl="3" indent="-228600" algn="l" rtl="0">
              <a:spcBef>
                <a:spcPts val="3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4pPr>
            <a:lvl5pPr marL="2286000" marR="0" lvl="4" indent="-228600" algn="l" rtl="0">
              <a:spcBef>
                <a:spcPts val="300"/>
              </a:spcBef>
              <a:spcAft>
                <a:spcPts val="0"/>
              </a:spcAft>
              <a:buClr>
                <a:schemeClr val="accent2"/>
              </a:buClr>
              <a:buSzPts val="1500"/>
              <a:buFont typeface="Noto Sans Symbols"/>
              <a:buNone/>
              <a:defRPr sz="1500" b="0" i="0" u="none" strike="noStrike" cap="none">
                <a:solidFill>
                  <a:schemeClr val="dk1"/>
                </a:solidFill>
                <a:latin typeface="Calibri"/>
                <a:ea typeface="Calibri"/>
                <a:cs typeface="Calibri"/>
                <a:sym typeface="Calibri"/>
              </a:defRPr>
            </a:lvl5pPr>
            <a:lvl6pPr marL="2743200" marR="0" lvl="5" indent="-228600" algn="l" rtl="0">
              <a:spcBef>
                <a:spcPts val="300"/>
              </a:spcBef>
              <a:spcAft>
                <a:spcPts val="0"/>
              </a:spcAft>
              <a:buClr>
                <a:schemeClr val="accent2"/>
              </a:buClr>
              <a:buSzPts val="1500"/>
              <a:buFont typeface="Noto Sans Symbols"/>
              <a:buNone/>
              <a:defRPr sz="1500" b="0" i="0" u="none" strike="noStrike" cap="none">
                <a:solidFill>
                  <a:schemeClr val="dk1"/>
                </a:solidFill>
                <a:latin typeface="Arial"/>
                <a:ea typeface="Arial"/>
                <a:cs typeface="Arial"/>
                <a:sym typeface="Arial"/>
              </a:defRPr>
            </a:lvl6pPr>
            <a:lvl7pPr marL="3200400" marR="0" lvl="6" indent="-228600" algn="l" rtl="0">
              <a:spcBef>
                <a:spcPts val="300"/>
              </a:spcBef>
              <a:spcAft>
                <a:spcPts val="0"/>
              </a:spcAft>
              <a:buClr>
                <a:schemeClr val="accent2"/>
              </a:buClr>
              <a:buSzPts val="1500"/>
              <a:buFont typeface="Noto Sans Symbols"/>
              <a:buNone/>
              <a:defRPr sz="1500" b="0" i="0" u="none" strike="noStrike" cap="none">
                <a:solidFill>
                  <a:schemeClr val="dk1"/>
                </a:solidFill>
                <a:latin typeface="Arial"/>
                <a:ea typeface="Arial"/>
                <a:cs typeface="Arial"/>
                <a:sym typeface="Arial"/>
              </a:defRPr>
            </a:lvl7pPr>
            <a:lvl8pPr marL="3657600" marR="0" lvl="7" indent="-228600" algn="l" rtl="0">
              <a:spcBef>
                <a:spcPts val="300"/>
              </a:spcBef>
              <a:spcAft>
                <a:spcPts val="0"/>
              </a:spcAft>
              <a:buClr>
                <a:schemeClr val="accent2"/>
              </a:buClr>
              <a:buSzPts val="1500"/>
              <a:buFont typeface="Noto Sans Symbols"/>
              <a:buNone/>
              <a:defRPr sz="1500" b="0" i="0" u="none" strike="noStrike" cap="none">
                <a:solidFill>
                  <a:schemeClr val="dk1"/>
                </a:solidFill>
                <a:latin typeface="Arial"/>
                <a:ea typeface="Arial"/>
                <a:cs typeface="Arial"/>
                <a:sym typeface="Arial"/>
              </a:defRPr>
            </a:lvl8pPr>
            <a:lvl9pPr marL="4114800" marR="0" lvl="8" indent="-228600" algn="l" rtl="0">
              <a:spcBef>
                <a:spcPts val="300"/>
              </a:spcBef>
              <a:spcAft>
                <a:spcPts val="0"/>
              </a:spcAft>
              <a:buClr>
                <a:schemeClr val="accent2"/>
              </a:buClr>
              <a:buSzPts val="1500"/>
              <a:buFont typeface="Noto Sans Symbols"/>
              <a:buNone/>
              <a:defRPr sz="1500" b="0" i="0" u="none" strike="noStrike" cap="none">
                <a:solidFill>
                  <a:schemeClr val="dk1"/>
                </a:solidFill>
                <a:latin typeface="Arial"/>
                <a:ea typeface="Arial"/>
                <a:cs typeface="Arial"/>
                <a:sym typeface="Arial"/>
              </a:defRPr>
            </a:lvl9pPr>
          </a:lstStyle>
          <a:p>
            <a:endParaRPr/>
          </a:p>
        </p:txBody>
      </p:sp>
      <p:sp>
        <p:nvSpPr>
          <p:cNvPr id="28" name="Google Shape;28;p4"/>
          <p:cNvSpPr txBox="1">
            <a:spLocks noGrp="1"/>
          </p:cNvSpPr>
          <p:nvPr>
            <p:ph type="dt" idx="10"/>
          </p:nvPr>
        </p:nvSpPr>
        <p:spPr>
          <a:xfrm>
            <a:off x="457200" y="6245225"/>
            <a:ext cx="21336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5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9" name="Google Shape;29;p4"/>
          <p:cNvSpPr txBox="1">
            <a:spLocks noGrp="1"/>
          </p:cNvSpPr>
          <p:nvPr>
            <p:ph type="ftr" idx="11"/>
          </p:nvPr>
        </p:nvSpPr>
        <p:spPr>
          <a:xfrm>
            <a:off x="3124200" y="6245225"/>
            <a:ext cx="28956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5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32" name="Google Shape;32;p5"/>
          <p:cNvSpPr txBox="1">
            <a:spLocks noGrp="1"/>
          </p:cNvSpPr>
          <p:nvPr>
            <p:ph type="body" idx="1"/>
          </p:nvPr>
        </p:nvSpPr>
        <p:spPr>
          <a:xfrm>
            <a:off x="457200" y="1600201"/>
            <a:ext cx="403860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2"/>
              </a:buClr>
              <a:buSzPts val="2800"/>
              <a:buFont typeface="Noto Sans Symbols"/>
              <a:buChar char="▪"/>
              <a:defRPr sz="2800" b="0" i="0" u="none" strike="noStrike" cap="none">
                <a:solidFill>
                  <a:schemeClr val="accent2"/>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9250" algn="l" rtl="0">
              <a:spcBef>
                <a:spcPts val="380"/>
              </a:spcBef>
              <a:spcAft>
                <a:spcPts val="0"/>
              </a:spcAft>
              <a:buClr>
                <a:schemeClr val="dk1"/>
              </a:buClr>
              <a:buSzPts val="1900"/>
              <a:buFont typeface="Noto Sans Symbols"/>
              <a:buChar char="▪"/>
              <a:defRPr sz="1900" b="0" i="0" u="none" strike="noStrike" cap="none">
                <a:solidFill>
                  <a:schemeClr val="dk1"/>
                </a:solidFill>
                <a:latin typeface="Calibri"/>
                <a:ea typeface="Calibri"/>
                <a:cs typeface="Calibri"/>
                <a:sym typeface="Calibri"/>
              </a:defRPr>
            </a:lvl4pPr>
            <a:lvl5pPr marL="2286000" marR="0" lvl="4" indent="-349250" algn="l" rtl="0">
              <a:spcBef>
                <a:spcPts val="380"/>
              </a:spcBef>
              <a:spcAft>
                <a:spcPts val="0"/>
              </a:spcAft>
              <a:buClr>
                <a:schemeClr val="accent2"/>
              </a:buClr>
              <a:buSzPts val="1900"/>
              <a:buFont typeface="Noto Sans Symbols"/>
              <a:buChar char="▪"/>
              <a:defRPr sz="1900" b="0" i="0" u="none" strike="noStrike" cap="none">
                <a:solidFill>
                  <a:schemeClr val="dk1"/>
                </a:solidFill>
                <a:latin typeface="Calibri"/>
                <a:ea typeface="Calibri"/>
                <a:cs typeface="Calibri"/>
                <a:sym typeface="Calibri"/>
              </a:defRPr>
            </a:lvl5pPr>
            <a:lvl6pPr marL="2743200" marR="0" lvl="5" indent="-349250" algn="l" rtl="0">
              <a:spcBef>
                <a:spcPts val="380"/>
              </a:spcBef>
              <a:spcAft>
                <a:spcPts val="0"/>
              </a:spcAft>
              <a:buClr>
                <a:schemeClr val="accent2"/>
              </a:buClr>
              <a:buSzPts val="1900"/>
              <a:buFont typeface="Noto Sans Symbols"/>
              <a:buChar char="▪"/>
              <a:defRPr sz="1900" b="0" i="0" u="none" strike="noStrike" cap="none">
                <a:solidFill>
                  <a:schemeClr val="dk1"/>
                </a:solidFill>
                <a:latin typeface="Arial"/>
                <a:ea typeface="Arial"/>
                <a:cs typeface="Arial"/>
                <a:sym typeface="Arial"/>
              </a:defRPr>
            </a:lvl6pPr>
            <a:lvl7pPr marL="3200400" marR="0" lvl="6" indent="-349250" algn="l" rtl="0">
              <a:spcBef>
                <a:spcPts val="380"/>
              </a:spcBef>
              <a:spcAft>
                <a:spcPts val="0"/>
              </a:spcAft>
              <a:buClr>
                <a:schemeClr val="accent2"/>
              </a:buClr>
              <a:buSzPts val="1900"/>
              <a:buFont typeface="Noto Sans Symbols"/>
              <a:buChar char="▪"/>
              <a:defRPr sz="1900" b="0" i="0" u="none" strike="noStrike" cap="none">
                <a:solidFill>
                  <a:schemeClr val="dk1"/>
                </a:solidFill>
                <a:latin typeface="Arial"/>
                <a:ea typeface="Arial"/>
                <a:cs typeface="Arial"/>
                <a:sym typeface="Arial"/>
              </a:defRPr>
            </a:lvl7pPr>
            <a:lvl8pPr marL="3657600" marR="0" lvl="7" indent="-349250" algn="l" rtl="0">
              <a:spcBef>
                <a:spcPts val="380"/>
              </a:spcBef>
              <a:spcAft>
                <a:spcPts val="0"/>
              </a:spcAft>
              <a:buClr>
                <a:schemeClr val="accent2"/>
              </a:buClr>
              <a:buSzPts val="1900"/>
              <a:buFont typeface="Noto Sans Symbols"/>
              <a:buChar char="▪"/>
              <a:defRPr sz="1900" b="0" i="0" u="none" strike="noStrike" cap="none">
                <a:solidFill>
                  <a:schemeClr val="dk1"/>
                </a:solidFill>
                <a:latin typeface="Arial"/>
                <a:ea typeface="Arial"/>
                <a:cs typeface="Arial"/>
                <a:sym typeface="Arial"/>
              </a:defRPr>
            </a:lvl8pPr>
            <a:lvl9pPr marL="4114800" marR="0" lvl="8" indent="-349250" algn="l" rtl="0">
              <a:spcBef>
                <a:spcPts val="380"/>
              </a:spcBef>
              <a:spcAft>
                <a:spcPts val="0"/>
              </a:spcAft>
              <a:buClr>
                <a:schemeClr val="accent2"/>
              </a:buClr>
              <a:buSzPts val="1900"/>
              <a:buFont typeface="Noto Sans Symbols"/>
              <a:buChar char="▪"/>
              <a:defRPr sz="1900" b="0" i="0" u="none" strike="noStrike" cap="none">
                <a:solidFill>
                  <a:schemeClr val="dk1"/>
                </a:solidFill>
                <a:latin typeface="Arial"/>
                <a:ea typeface="Arial"/>
                <a:cs typeface="Arial"/>
                <a:sym typeface="Arial"/>
              </a:defRPr>
            </a:lvl9pPr>
          </a:lstStyle>
          <a:p>
            <a:endParaRPr/>
          </a:p>
        </p:txBody>
      </p:sp>
      <p:sp>
        <p:nvSpPr>
          <p:cNvPr id="33" name="Google Shape;33;p5"/>
          <p:cNvSpPr txBox="1">
            <a:spLocks noGrp="1"/>
          </p:cNvSpPr>
          <p:nvPr>
            <p:ph type="body" idx="2"/>
          </p:nvPr>
        </p:nvSpPr>
        <p:spPr>
          <a:xfrm>
            <a:off x="4648200" y="1600201"/>
            <a:ext cx="403860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2"/>
              </a:buClr>
              <a:buSzPts val="2800"/>
              <a:buFont typeface="Noto Sans Symbols"/>
              <a:buChar char="▪"/>
              <a:defRPr sz="2800" b="0" i="0" u="none" strike="noStrike" cap="none">
                <a:solidFill>
                  <a:schemeClr val="accent2"/>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9250" algn="l" rtl="0">
              <a:spcBef>
                <a:spcPts val="380"/>
              </a:spcBef>
              <a:spcAft>
                <a:spcPts val="0"/>
              </a:spcAft>
              <a:buClr>
                <a:schemeClr val="dk1"/>
              </a:buClr>
              <a:buSzPts val="1900"/>
              <a:buFont typeface="Noto Sans Symbols"/>
              <a:buChar char="▪"/>
              <a:defRPr sz="1900" b="0" i="0" u="none" strike="noStrike" cap="none">
                <a:solidFill>
                  <a:schemeClr val="dk1"/>
                </a:solidFill>
                <a:latin typeface="Calibri"/>
                <a:ea typeface="Calibri"/>
                <a:cs typeface="Calibri"/>
                <a:sym typeface="Calibri"/>
              </a:defRPr>
            </a:lvl4pPr>
            <a:lvl5pPr marL="2286000" marR="0" lvl="4" indent="-349250" algn="l" rtl="0">
              <a:spcBef>
                <a:spcPts val="380"/>
              </a:spcBef>
              <a:spcAft>
                <a:spcPts val="0"/>
              </a:spcAft>
              <a:buClr>
                <a:schemeClr val="accent2"/>
              </a:buClr>
              <a:buSzPts val="1900"/>
              <a:buFont typeface="Noto Sans Symbols"/>
              <a:buChar char="▪"/>
              <a:defRPr sz="1900" b="0" i="0" u="none" strike="noStrike" cap="none">
                <a:solidFill>
                  <a:schemeClr val="dk1"/>
                </a:solidFill>
                <a:latin typeface="Calibri"/>
                <a:ea typeface="Calibri"/>
                <a:cs typeface="Calibri"/>
                <a:sym typeface="Calibri"/>
              </a:defRPr>
            </a:lvl5pPr>
            <a:lvl6pPr marL="2743200" marR="0" lvl="5" indent="-349250" algn="l" rtl="0">
              <a:spcBef>
                <a:spcPts val="380"/>
              </a:spcBef>
              <a:spcAft>
                <a:spcPts val="0"/>
              </a:spcAft>
              <a:buClr>
                <a:schemeClr val="accent2"/>
              </a:buClr>
              <a:buSzPts val="1900"/>
              <a:buFont typeface="Noto Sans Symbols"/>
              <a:buChar char="▪"/>
              <a:defRPr sz="1900" b="0" i="0" u="none" strike="noStrike" cap="none">
                <a:solidFill>
                  <a:schemeClr val="dk1"/>
                </a:solidFill>
                <a:latin typeface="Arial"/>
                <a:ea typeface="Arial"/>
                <a:cs typeface="Arial"/>
                <a:sym typeface="Arial"/>
              </a:defRPr>
            </a:lvl6pPr>
            <a:lvl7pPr marL="3200400" marR="0" lvl="6" indent="-349250" algn="l" rtl="0">
              <a:spcBef>
                <a:spcPts val="380"/>
              </a:spcBef>
              <a:spcAft>
                <a:spcPts val="0"/>
              </a:spcAft>
              <a:buClr>
                <a:schemeClr val="accent2"/>
              </a:buClr>
              <a:buSzPts val="1900"/>
              <a:buFont typeface="Noto Sans Symbols"/>
              <a:buChar char="▪"/>
              <a:defRPr sz="1900" b="0" i="0" u="none" strike="noStrike" cap="none">
                <a:solidFill>
                  <a:schemeClr val="dk1"/>
                </a:solidFill>
                <a:latin typeface="Arial"/>
                <a:ea typeface="Arial"/>
                <a:cs typeface="Arial"/>
                <a:sym typeface="Arial"/>
              </a:defRPr>
            </a:lvl7pPr>
            <a:lvl8pPr marL="3657600" marR="0" lvl="7" indent="-349250" algn="l" rtl="0">
              <a:spcBef>
                <a:spcPts val="380"/>
              </a:spcBef>
              <a:spcAft>
                <a:spcPts val="0"/>
              </a:spcAft>
              <a:buClr>
                <a:schemeClr val="accent2"/>
              </a:buClr>
              <a:buSzPts val="1900"/>
              <a:buFont typeface="Noto Sans Symbols"/>
              <a:buChar char="▪"/>
              <a:defRPr sz="1900" b="0" i="0" u="none" strike="noStrike" cap="none">
                <a:solidFill>
                  <a:schemeClr val="dk1"/>
                </a:solidFill>
                <a:latin typeface="Arial"/>
                <a:ea typeface="Arial"/>
                <a:cs typeface="Arial"/>
                <a:sym typeface="Arial"/>
              </a:defRPr>
            </a:lvl8pPr>
            <a:lvl9pPr marL="4114800" marR="0" lvl="8" indent="-349250" algn="l" rtl="0">
              <a:spcBef>
                <a:spcPts val="380"/>
              </a:spcBef>
              <a:spcAft>
                <a:spcPts val="0"/>
              </a:spcAft>
              <a:buClr>
                <a:schemeClr val="accent2"/>
              </a:buClr>
              <a:buSzPts val="1900"/>
              <a:buFont typeface="Noto Sans Symbols"/>
              <a:buChar char="▪"/>
              <a:defRPr sz="1900" b="0" i="0" u="none" strike="noStrike" cap="none">
                <a:solidFill>
                  <a:schemeClr val="dk1"/>
                </a:solidFill>
                <a:latin typeface="Arial"/>
                <a:ea typeface="Arial"/>
                <a:cs typeface="Arial"/>
                <a:sym typeface="Arial"/>
              </a:defRPr>
            </a:lvl9pPr>
          </a:lstStyle>
          <a:p>
            <a:endParaRPr/>
          </a:p>
        </p:txBody>
      </p:sp>
      <p:sp>
        <p:nvSpPr>
          <p:cNvPr id="34" name="Google Shape;34;p5"/>
          <p:cNvSpPr txBox="1">
            <a:spLocks noGrp="1"/>
          </p:cNvSpPr>
          <p:nvPr>
            <p:ph type="dt" idx="10"/>
          </p:nvPr>
        </p:nvSpPr>
        <p:spPr>
          <a:xfrm>
            <a:off x="457200" y="6245225"/>
            <a:ext cx="21336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5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5" name="Google Shape;35;p5"/>
          <p:cNvSpPr txBox="1">
            <a:spLocks noGrp="1"/>
          </p:cNvSpPr>
          <p:nvPr>
            <p:ph type="ftr" idx="11"/>
          </p:nvPr>
        </p:nvSpPr>
        <p:spPr>
          <a:xfrm>
            <a:off x="3124200" y="6245225"/>
            <a:ext cx="28956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5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38" name="Google Shape;38;p6"/>
          <p:cNvSpPr txBox="1">
            <a:spLocks noGrp="1"/>
          </p:cNvSpPr>
          <p:nvPr>
            <p:ph type="body" idx="1"/>
          </p:nvPr>
        </p:nvSpPr>
        <p:spPr>
          <a:xfrm>
            <a:off x="457202" y="1535113"/>
            <a:ext cx="4040188" cy="639763"/>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chemeClr val="accent2"/>
              </a:buClr>
              <a:buSzPts val="2400"/>
              <a:buFont typeface="Noto Sans Symbols"/>
              <a:buNone/>
              <a:defRPr sz="2400" b="1" i="0" u="none" strike="noStrike" cap="none">
                <a:solidFill>
                  <a:schemeClr val="accent2"/>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Noto Sans Symbols"/>
              <a:buNone/>
              <a:defRPr sz="2000" b="1" i="0" u="none" strike="noStrike" cap="none">
                <a:solidFill>
                  <a:schemeClr val="dk1"/>
                </a:solidFill>
                <a:latin typeface="Calibri"/>
                <a:ea typeface="Calibri"/>
                <a:cs typeface="Calibri"/>
                <a:sym typeface="Calibri"/>
              </a:defRPr>
            </a:lvl2pPr>
            <a:lvl3pPr marL="1371600" marR="0" lvl="2" indent="-228600" algn="l" rtl="0">
              <a:spcBef>
                <a:spcPts val="380"/>
              </a:spcBef>
              <a:spcAft>
                <a:spcPts val="0"/>
              </a:spcAft>
              <a:buClr>
                <a:schemeClr val="accent2"/>
              </a:buClr>
              <a:buSzPts val="1900"/>
              <a:buFont typeface="Noto Sans Symbols"/>
              <a:buNone/>
              <a:defRPr sz="19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accent2"/>
              </a:buClr>
              <a:buSzPts val="1600"/>
              <a:buFont typeface="Noto Sans Symbols"/>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accent2"/>
              </a:buClr>
              <a:buSzPts val="1600"/>
              <a:buFont typeface="Noto Sans Symbols"/>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accent2"/>
              </a:buClr>
              <a:buSzPts val="1600"/>
              <a:buFont typeface="Noto Sans Symbols"/>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accent2"/>
              </a:buClr>
              <a:buSzPts val="1600"/>
              <a:buFont typeface="Noto Sans Symbols"/>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accent2"/>
              </a:buClr>
              <a:buSzPts val="1600"/>
              <a:buFont typeface="Noto Sans Symbols"/>
              <a:buNone/>
              <a:defRPr sz="1600" b="1" i="0" u="none" strike="noStrike" cap="none">
                <a:solidFill>
                  <a:schemeClr val="dk1"/>
                </a:solidFill>
                <a:latin typeface="Arial"/>
                <a:ea typeface="Arial"/>
                <a:cs typeface="Arial"/>
                <a:sym typeface="Arial"/>
              </a:defRPr>
            </a:lvl9pPr>
          </a:lstStyle>
          <a:p>
            <a:endParaRPr/>
          </a:p>
        </p:txBody>
      </p:sp>
      <p:sp>
        <p:nvSpPr>
          <p:cNvPr id="39" name="Google Shape;39;p6"/>
          <p:cNvSpPr txBox="1">
            <a:spLocks noGrp="1"/>
          </p:cNvSpPr>
          <p:nvPr>
            <p:ph type="body" idx="2"/>
          </p:nvPr>
        </p:nvSpPr>
        <p:spPr>
          <a:xfrm>
            <a:off x="457202" y="2174875"/>
            <a:ext cx="4040188" cy="3951288"/>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accent2"/>
              </a:buClr>
              <a:buSzPts val="2400"/>
              <a:buFont typeface="Noto Sans Symbols"/>
              <a:buChar char="▪"/>
              <a:defRPr sz="2400" b="0" i="0" u="none" strike="noStrike" cap="none">
                <a:solidFill>
                  <a:schemeClr val="accent2"/>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9250" algn="l" rtl="0">
              <a:spcBef>
                <a:spcPts val="380"/>
              </a:spcBef>
              <a:spcAft>
                <a:spcPts val="0"/>
              </a:spcAft>
              <a:buClr>
                <a:schemeClr val="accent2"/>
              </a:buClr>
              <a:buSzPts val="1900"/>
              <a:buFont typeface="Noto Sans Symbols"/>
              <a:buChar char="▪"/>
              <a:defRPr sz="19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accent2"/>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accent2"/>
              </a:buClr>
              <a:buSzPts val="1600"/>
              <a:buFont typeface="Noto Sans Symbols"/>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accent2"/>
              </a:buClr>
              <a:buSzPts val="160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accent2"/>
              </a:buClr>
              <a:buSzPts val="1600"/>
              <a:buFont typeface="Noto Sans Symbols"/>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accent2"/>
              </a:buClr>
              <a:buSzPts val="1600"/>
              <a:buFont typeface="Noto Sans Symbols"/>
              <a:buChar char="▪"/>
              <a:defRPr sz="1600" b="0" i="0" u="none" strike="noStrike" cap="none">
                <a:solidFill>
                  <a:schemeClr val="dk1"/>
                </a:solidFill>
                <a:latin typeface="Arial"/>
                <a:ea typeface="Arial"/>
                <a:cs typeface="Arial"/>
                <a:sym typeface="Arial"/>
              </a:defRPr>
            </a:lvl9pPr>
          </a:lstStyle>
          <a:p>
            <a:endParaRPr/>
          </a:p>
        </p:txBody>
      </p:sp>
      <p:sp>
        <p:nvSpPr>
          <p:cNvPr id="40" name="Google Shape;40;p6"/>
          <p:cNvSpPr txBox="1">
            <a:spLocks noGrp="1"/>
          </p:cNvSpPr>
          <p:nvPr>
            <p:ph type="body" idx="3"/>
          </p:nvPr>
        </p:nvSpPr>
        <p:spPr>
          <a:xfrm>
            <a:off x="4645027" y="1535113"/>
            <a:ext cx="4041775" cy="639763"/>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chemeClr val="accent2"/>
              </a:buClr>
              <a:buSzPts val="2400"/>
              <a:buFont typeface="Noto Sans Symbols"/>
              <a:buNone/>
              <a:defRPr sz="2400" b="1" i="0" u="none" strike="noStrike" cap="none">
                <a:solidFill>
                  <a:schemeClr val="accent2"/>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Noto Sans Symbols"/>
              <a:buNone/>
              <a:defRPr sz="2000" b="1" i="0" u="none" strike="noStrike" cap="none">
                <a:solidFill>
                  <a:schemeClr val="dk1"/>
                </a:solidFill>
                <a:latin typeface="Calibri"/>
                <a:ea typeface="Calibri"/>
                <a:cs typeface="Calibri"/>
                <a:sym typeface="Calibri"/>
              </a:defRPr>
            </a:lvl2pPr>
            <a:lvl3pPr marL="1371600" marR="0" lvl="2" indent="-228600" algn="l" rtl="0">
              <a:spcBef>
                <a:spcPts val="380"/>
              </a:spcBef>
              <a:spcAft>
                <a:spcPts val="0"/>
              </a:spcAft>
              <a:buClr>
                <a:schemeClr val="accent2"/>
              </a:buClr>
              <a:buSzPts val="1900"/>
              <a:buFont typeface="Noto Sans Symbols"/>
              <a:buNone/>
              <a:defRPr sz="19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accent2"/>
              </a:buClr>
              <a:buSzPts val="1600"/>
              <a:buFont typeface="Noto Sans Symbols"/>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accent2"/>
              </a:buClr>
              <a:buSzPts val="1600"/>
              <a:buFont typeface="Noto Sans Symbols"/>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accent2"/>
              </a:buClr>
              <a:buSzPts val="1600"/>
              <a:buFont typeface="Noto Sans Symbols"/>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accent2"/>
              </a:buClr>
              <a:buSzPts val="1600"/>
              <a:buFont typeface="Noto Sans Symbols"/>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accent2"/>
              </a:buClr>
              <a:buSzPts val="1600"/>
              <a:buFont typeface="Noto Sans Symbols"/>
              <a:buNone/>
              <a:defRPr sz="1600" b="1" i="0" u="none" strike="noStrike" cap="none">
                <a:solidFill>
                  <a:schemeClr val="dk1"/>
                </a:solidFill>
                <a:latin typeface="Arial"/>
                <a:ea typeface="Arial"/>
                <a:cs typeface="Arial"/>
                <a:sym typeface="Arial"/>
              </a:defRPr>
            </a:lvl9pPr>
          </a:lstStyle>
          <a:p>
            <a:endParaRPr/>
          </a:p>
        </p:txBody>
      </p:sp>
      <p:sp>
        <p:nvSpPr>
          <p:cNvPr id="41" name="Google Shape;41;p6"/>
          <p:cNvSpPr txBox="1">
            <a:spLocks noGrp="1"/>
          </p:cNvSpPr>
          <p:nvPr>
            <p:ph type="body" idx="4"/>
          </p:nvPr>
        </p:nvSpPr>
        <p:spPr>
          <a:xfrm>
            <a:off x="4645027" y="2174875"/>
            <a:ext cx="4041775" cy="3951288"/>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accent2"/>
              </a:buClr>
              <a:buSzPts val="2400"/>
              <a:buFont typeface="Noto Sans Symbols"/>
              <a:buChar char="▪"/>
              <a:defRPr sz="2400" b="0" i="0" u="none" strike="noStrike" cap="none">
                <a:solidFill>
                  <a:schemeClr val="accent2"/>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9250" algn="l" rtl="0">
              <a:spcBef>
                <a:spcPts val="380"/>
              </a:spcBef>
              <a:spcAft>
                <a:spcPts val="0"/>
              </a:spcAft>
              <a:buClr>
                <a:schemeClr val="accent2"/>
              </a:buClr>
              <a:buSzPts val="1900"/>
              <a:buFont typeface="Noto Sans Symbols"/>
              <a:buChar char="▪"/>
              <a:defRPr sz="19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accent2"/>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accent2"/>
              </a:buClr>
              <a:buSzPts val="1600"/>
              <a:buFont typeface="Noto Sans Symbols"/>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accent2"/>
              </a:buClr>
              <a:buSzPts val="160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accent2"/>
              </a:buClr>
              <a:buSzPts val="1600"/>
              <a:buFont typeface="Noto Sans Symbols"/>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accent2"/>
              </a:buClr>
              <a:buSzPts val="1600"/>
              <a:buFont typeface="Noto Sans Symbols"/>
              <a:buChar char="▪"/>
              <a:defRPr sz="1600" b="0" i="0" u="none" strike="noStrike" cap="none">
                <a:solidFill>
                  <a:schemeClr val="dk1"/>
                </a:solidFill>
                <a:latin typeface="Arial"/>
                <a:ea typeface="Arial"/>
                <a:cs typeface="Arial"/>
                <a:sym typeface="Arial"/>
              </a:defRPr>
            </a:lvl9pPr>
          </a:lstStyle>
          <a:p>
            <a:endParaRPr/>
          </a:p>
        </p:txBody>
      </p:sp>
      <p:sp>
        <p:nvSpPr>
          <p:cNvPr id="42" name="Google Shape;42;p6"/>
          <p:cNvSpPr txBox="1">
            <a:spLocks noGrp="1"/>
          </p:cNvSpPr>
          <p:nvPr>
            <p:ph type="dt" idx="10"/>
          </p:nvPr>
        </p:nvSpPr>
        <p:spPr>
          <a:xfrm>
            <a:off x="457200" y="6245225"/>
            <a:ext cx="21336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5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3" name="Google Shape;43;p6"/>
          <p:cNvSpPr txBox="1">
            <a:spLocks noGrp="1"/>
          </p:cNvSpPr>
          <p:nvPr>
            <p:ph type="ftr" idx="11"/>
          </p:nvPr>
        </p:nvSpPr>
        <p:spPr>
          <a:xfrm>
            <a:off x="3124200" y="6245225"/>
            <a:ext cx="28956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5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46" name="Google Shape;46;p7"/>
          <p:cNvSpPr txBox="1">
            <a:spLocks noGrp="1"/>
          </p:cNvSpPr>
          <p:nvPr>
            <p:ph type="dt" idx="10"/>
          </p:nvPr>
        </p:nvSpPr>
        <p:spPr>
          <a:xfrm>
            <a:off x="457200" y="6245225"/>
            <a:ext cx="21336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5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7" name="Google Shape;47;p7"/>
          <p:cNvSpPr txBox="1">
            <a:spLocks noGrp="1"/>
          </p:cNvSpPr>
          <p:nvPr>
            <p:ph type="ftr" idx="11"/>
          </p:nvPr>
        </p:nvSpPr>
        <p:spPr>
          <a:xfrm>
            <a:off x="3124200" y="6245225"/>
            <a:ext cx="28956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5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8"/>
          <p:cNvSpPr txBox="1">
            <a:spLocks noGrp="1"/>
          </p:cNvSpPr>
          <p:nvPr>
            <p:ph type="dt" idx="10"/>
          </p:nvPr>
        </p:nvSpPr>
        <p:spPr>
          <a:xfrm>
            <a:off x="457200" y="6245225"/>
            <a:ext cx="21336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5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0" name="Google Shape;50;p8"/>
          <p:cNvSpPr txBox="1">
            <a:spLocks noGrp="1"/>
          </p:cNvSpPr>
          <p:nvPr>
            <p:ph type="ftr" idx="11"/>
          </p:nvPr>
        </p:nvSpPr>
        <p:spPr>
          <a:xfrm>
            <a:off x="3124200" y="6245225"/>
            <a:ext cx="28956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5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457202" y="273049"/>
            <a:ext cx="3008313" cy="116205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2000" b="1"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53" name="Google Shape;53;p9"/>
          <p:cNvSpPr txBox="1">
            <a:spLocks noGrp="1"/>
          </p:cNvSpPr>
          <p:nvPr>
            <p:ph type="body" idx="1"/>
          </p:nvPr>
        </p:nvSpPr>
        <p:spPr>
          <a:xfrm>
            <a:off x="3575051" y="273053"/>
            <a:ext cx="5111751" cy="585311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accent2"/>
              </a:buClr>
              <a:buSzPts val="3200"/>
              <a:buFont typeface="Noto Sans Symbols"/>
              <a:buChar char="▪"/>
              <a:defRPr sz="3200" b="0" i="0" u="none" strike="noStrike" cap="none">
                <a:solidFill>
                  <a:schemeClr val="accent2"/>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accent2"/>
              </a:buClr>
              <a:buSzPts val="2400"/>
              <a:buFont typeface="Noto Sans Symbols"/>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54" name="Google Shape;54;p9"/>
          <p:cNvSpPr txBox="1">
            <a:spLocks noGrp="1"/>
          </p:cNvSpPr>
          <p:nvPr>
            <p:ph type="body" idx="2"/>
          </p:nvPr>
        </p:nvSpPr>
        <p:spPr>
          <a:xfrm>
            <a:off x="457202" y="1435103"/>
            <a:ext cx="3008313" cy="4691063"/>
          </a:xfrm>
          <a:prstGeom prst="rect">
            <a:avLst/>
          </a:prstGeom>
          <a:noFill/>
          <a:ln>
            <a:noFill/>
          </a:ln>
        </p:spPr>
        <p:txBody>
          <a:bodyPr spcFirstLastPara="1" wrap="square" lIns="91425" tIns="45700" rIns="91425" bIns="45700" anchor="t" anchorCtr="0"/>
          <a:lstStyle>
            <a:lvl1pPr marL="457200" marR="0" lvl="0" indent="-228600" algn="l" rtl="0">
              <a:spcBef>
                <a:spcPts val="300"/>
              </a:spcBef>
              <a:spcAft>
                <a:spcPts val="0"/>
              </a:spcAft>
              <a:buClr>
                <a:schemeClr val="accent2"/>
              </a:buClr>
              <a:buSzPts val="1500"/>
              <a:buFont typeface="Noto Sans Symbols"/>
              <a:buNone/>
              <a:defRPr sz="1500" b="0" i="0" u="none" strike="noStrike" cap="none">
                <a:solidFill>
                  <a:schemeClr val="accent2"/>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Noto Sans Symbols"/>
              <a:buNone/>
              <a:defRPr sz="1200" b="0" i="0" u="none" strike="noStrike" cap="none">
                <a:solidFill>
                  <a:schemeClr val="dk1"/>
                </a:solidFill>
                <a:latin typeface="Calibri"/>
                <a:ea typeface="Calibri"/>
                <a:cs typeface="Calibri"/>
                <a:sym typeface="Calibri"/>
              </a:defRPr>
            </a:lvl2pPr>
            <a:lvl3pPr marL="1371600" marR="0" lvl="2" indent="-228600" algn="l" rtl="0">
              <a:spcBef>
                <a:spcPts val="220"/>
              </a:spcBef>
              <a:spcAft>
                <a:spcPts val="0"/>
              </a:spcAft>
              <a:buClr>
                <a:schemeClr val="accent2"/>
              </a:buClr>
              <a:buSzPts val="1100"/>
              <a:buFont typeface="Noto Sans Symbols"/>
              <a:buNone/>
              <a:defRPr sz="11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accent2"/>
              </a:buClr>
              <a:buSzPts val="900"/>
              <a:buFont typeface="Noto Sans Symbols"/>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accent2"/>
              </a:buClr>
              <a:buSzPts val="900"/>
              <a:buFont typeface="Noto Sans Symbols"/>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accent2"/>
              </a:buClr>
              <a:buSzPts val="900"/>
              <a:buFont typeface="Noto Sans Symbols"/>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accent2"/>
              </a:buClr>
              <a:buSzPts val="900"/>
              <a:buFont typeface="Noto Sans Symbols"/>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accent2"/>
              </a:buClr>
              <a:buSzPts val="900"/>
              <a:buFont typeface="Noto Sans Symbols"/>
              <a:buNone/>
              <a:defRPr sz="900" b="0" i="0" u="none" strike="noStrike" cap="none">
                <a:solidFill>
                  <a:schemeClr val="dk1"/>
                </a:solidFill>
                <a:latin typeface="Arial"/>
                <a:ea typeface="Arial"/>
                <a:cs typeface="Arial"/>
                <a:sym typeface="Arial"/>
              </a:defRPr>
            </a:lvl9pPr>
          </a:lstStyle>
          <a:p>
            <a:endParaRPr/>
          </a:p>
        </p:txBody>
      </p:sp>
      <p:sp>
        <p:nvSpPr>
          <p:cNvPr id="55" name="Google Shape;55;p9"/>
          <p:cNvSpPr txBox="1">
            <a:spLocks noGrp="1"/>
          </p:cNvSpPr>
          <p:nvPr>
            <p:ph type="dt" idx="10"/>
          </p:nvPr>
        </p:nvSpPr>
        <p:spPr>
          <a:xfrm>
            <a:off x="457200" y="6245225"/>
            <a:ext cx="21336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5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6" name="Google Shape;56;p9"/>
          <p:cNvSpPr txBox="1">
            <a:spLocks noGrp="1"/>
          </p:cNvSpPr>
          <p:nvPr>
            <p:ph type="ftr" idx="11"/>
          </p:nvPr>
        </p:nvSpPr>
        <p:spPr>
          <a:xfrm>
            <a:off x="3124200" y="6245225"/>
            <a:ext cx="28956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5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1792288" y="4800601"/>
            <a:ext cx="5486400" cy="566739"/>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2000" b="1"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59" name="Google Shape;59;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accent2"/>
              </a:buClr>
              <a:buSzPts val="3200"/>
              <a:buFont typeface="Noto Sans Symbols"/>
              <a:buNone/>
              <a:defRPr sz="3200" b="0" i="0" u="none" strike="noStrike" cap="none">
                <a:solidFill>
                  <a:schemeClr val="accent2"/>
                </a:solidFill>
                <a:latin typeface="Calibri"/>
                <a:ea typeface="Calibri"/>
                <a:cs typeface="Calibri"/>
                <a:sym typeface="Calibri"/>
              </a:defRPr>
            </a:lvl1pPr>
            <a:lvl2pPr marR="0" lvl="1" algn="l" rtl="0">
              <a:spcBef>
                <a:spcPts val="560"/>
              </a:spcBef>
              <a:spcAft>
                <a:spcPts val="0"/>
              </a:spcAft>
              <a:buClr>
                <a:schemeClr val="dk1"/>
              </a:buClr>
              <a:buSzPts val="2800"/>
              <a:buFont typeface="Noto Sans Symbols"/>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accent2"/>
              </a:buClr>
              <a:buSzPts val="2400"/>
              <a:buFont typeface="Noto Sans Symbols"/>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Noto Sans Symbols"/>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accent2"/>
              </a:buClr>
              <a:buSzPts val="2000"/>
              <a:buFont typeface="Noto Sans Symbols"/>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accent2"/>
              </a:buClr>
              <a:buSzPts val="2000"/>
              <a:buFont typeface="Noto Sans Symbols"/>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accent2"/>
              </a:buClr>
              <a:buSzPts val="2000"/>
              <a:buFont typeface="Noto Sans Symbols"/>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accent2"/>
              </a:buClr>
              <a:buSzPts val="2000"/>
              <a:buFont typeface="Noto Sans Symbols"/>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accent2"/>
              </a:buClr>
              <a:buSzPts val="20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60" name="Google Shape;60;p10"/>
          <p:cNvSpPr txBox="1">
            <a:spLocks noGrp="1"/>
          </p:cNvSpPr>
          <p:nvPr>
            <p:ph type="body" idx="1"/>
          </p:nvPr>
        </p:nvSpPr>
        <p:spPr>
          <a:xfrm>
            <a:off x="1792288" y="5367339"/>
            <a:ext cx="5486400" cy="804863"/>
          </a:xfrm>
          <a:prstGeom prst="rect">
            <a:avLst/>
          </a:prstGeom>
          <a:noFill/>
          <a:ln>
            <a:noFill/>
          </a:ln>
        </p:spPr>
        <p:txBody>
          <a:bodyPr spcFirstLastPara="1" wrap="square" lIns="91425" tIns="45700" rIns="91425" bIns="45700" anchor="t" anchorCtr="0"/>
          <a:lstStyle>
            <a:lvl1pPr marL="457200" marR="0" lvl="0" indent="-228600" algn="l" rtl="0">
              <a:spcBef>
                <a:spcPts val="300"/>
              </a:spcBef>
              <a:spcAft>
                <a:spcPts val="0"/>
              </a:spcAft>
              <a:buClr>
                <a:schemeClr val="accent2"/>
              </a:buClr>
              <a:buSzPts val="1500"/>
              <a:buFont typeface="Noto Sans Symbols"/>
              <a:buNone/>
              <a:defRPr sz="1500" b="0" i="0" u="none" strike="noStrike" cap="none">
                <a:solidFill>
                  <a:schemeClr val="accent2"/>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Noto Sans Symbols"/>
              <a:buNone/>
              <a:defRPr sz="1200" b="0" i="0" u="none" strike="noStrike" cap="none">
                <a:solidFill>
                  <a:schemeClr val="dk1"/>
                </a:solidFill>
                <a:latin typeface="Calibri"/>
                <a:ea typeface="Calibri"/>
                <a:cs typeface="Calibri"/>
                <a:sym typeface="Calibri"/>
              </a:defRPr>
            </a:lvl2pPr>
            <a:lvl3pPr marL="1371600" marR="0" lvl="2" indent="-228600" algn="l" rtl="0">
              <a:spcBef>
                <a:spcPts val="220"/>
              </a:spcBef>
              <a:spcAft>
                <a:spcPts val="0"/>
              </a:spcAft>
              <a:buClr>
                <a:schemeClr val="accent2"/>
              </a:buClr>
              <a:buSzPts val="1100"/>
              <a:buFont typeface="Noto Sans Symbols"/>
              <a:buNone/>
              <a:defRPr sz="11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accent2"/>
              </a:buClr>
              <a:buSzPts val="900"/>
              <a:buFont typeface="Noto Sans Symbols"/>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accent2"/>
              </a:buClr>
              <a:buSzPts val="900"/>
              <a:buFont typeface="Noto Sans Symbols"/>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accent2"/>
              </a:buClr>
              <a:buSzPts val="900"/>
              <a:buFont typeface="Noto Sans Symbols"/>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accent2"/>
              </a:buClr>
              <a:buSzPts val="900"/>
              <a:buFont typeface="Noto Sans Symbols"/>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accent2"/>
              </a:buClr>
              <a:buSzPts val="900"/>
              <a:buFont typeface="Noto Sans Symbols"/>
              <a:buNone/>
              <a:defRPr sz="900" b="0" i="0" u="none" strike="noStrike" cap="none">
                <a:solidFill>
                  <a:schemeClr val="dk1"/>
                </a:solidFill>
                <a:latin typeface="Arial"/>
                <a:ea typeface="Arial"/>
                <a:cs typeface="Arial"/>
                <a:sym typeface="Arial"/>
              </a:defRPr>
            </a:lvl9pPr>
          </a:lstStyle>
          <a:p>
            <a:endParaRPr/>
          </a:p>
        </p:txBody>
      </p:sp>
      <p:sp>
        <p:nvSpPr>
          <p:cNvPr id="61" name="Google Shape;61;p10"/>
          <p:cNvSpPr txBox="1">
            <a:spLocks noGrp="1"/>
          </p:cNvSpPr>
          <p:nvPr>
            <p:ph type="dt" idx="10"/>
          </p:nvPr>
        </p:nvSpPr>
        <p:spPr>
          <a:xfrm>
            <a:off x="457200" y="6245225"/>
            <a:ext cx="21336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5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2" name="Google Shape;62;p10"/>
          <p:cNvSpPr txBox="1">
            <a:spLocks noGrp="1"/>
          </p:cNvSpPr>
          <p:nvPr>
            <p:ph type="ftr" idx="11"/>
          </p:nvPr>
        </p:nvSpPr>
        <p:spPr>
          <a:xfrm>
            <a:off x="3124200" y="6245225"/>
            <a:ext cx="28956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5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06400" y="1397001"/>
            <a:ext cx="11379200" cy="4729164"/>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accent2"/>
              </a:buClr>
              <a:buSzPts val="3200"/>
              <a:buFont typeface="Noto Sans Symbols"/>
              <a:buChar char="▪"/>
              <a:defRPr sz="3200" b="0" i="0" u="none" strike="noStrike" cap="none">
                <a:solidFill>
                  <a:schemeClr val="accent2"/>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accent2"/>
              </a:buClr>
              <a:buSzPts val="2400"/>
              <a:buFont typeface="Noto Sans Symbols"/>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457200" y="6245225"/>
            <a:ext cx="21336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5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245225"/>
            <a:ext cx="28956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5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p:nvPr/>
        </p:nvSpPr>
        <p:spPr>
          <a:xfrm>
            <a:off x="0" y="1031242"/>
            <a:ext cx="12192000" cy="60959"/>
          </a:xfrm>
          <a:prstGeom prst="rect">
            <a:avLst/>
          </a:prstGeom>
          <a:gradFill>
            <a:gsLst>
              <a:gs pos="0">
                <a:srgbClr val="0000CC"/>
              </a:gs>
              <a:gs pos="100000">
                <a:schemeClr val="dk1"/>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3"/>
          <p:cNvSpPr txBox="1">
            <a:spLocks noGrp="1"/>
          </p:cNvSpPr>
          <p:nvPr>
            <p:ph type="subTitle" idx="1"/>
          </p:nvPr>
        </p:nvSpPr>
        <p:spPr>
          <a:xfrm>
            <a:off x="0" y="3657600"/>
            <a:ext cx="12192000" cy="1524000"/>
          </a:xfrm>
          <a:prstGeom prst="rect">
            <a:avLst/>
          </a:prstGeom>
        </p:spPr>
        <p:txBody>
          <a:bodyPr spcFirstLastPara="1" wrap="square" lIns="91425" tIns="45700" rIns="91425" bIns="45700" anchor="t" anchorCtr="0">
            <a:noAutofit/>
          </a:bodyPr>
          <a:lstStyle/>
          <a:p>
            <a:pPr marL="0" lvl="0" indent="0">
              <a:spcBef>
                <a:spcPts val="640"/>
              </a:spcBef>
              <a:spcAft>
                <a:spcPts val="0"/>
              </a:spcAft>
              <a:buNone/>
            </a:pPr>
            <a:r>
              <a:rPr lang="en-US" sz="4800" dirty="0"/>
              <a:t>L02: Markov Decision Processes (MDPs) I</a:t>
            </a:r>
            <a:br>
              <a:rPr lang="en-US" sz="4800" dirty="0"/>
            </a:br>
            <a:r>
              <a:rPr lang="en-US" sz="2500" dirty="0"/>
              <a:t>(slides from Berkeley CS188)</a:t>
            </a:r>
            <a:endParaRPr sz="2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a:solidFill>
                  <a:schemeClr val="dk2"/>
                </a:solidFill>
                <a:latin typeface="Calibri"/>
                <a:ea typeface="Calibri"/>
                <a:cs typeface="Calibri"/>
                <a:sym typeface="Calibri"/>
              </a:rPr>
              <a:t>Utilities of Sequences</a:t>
            </a:r>
            <a:endParaRPr sz="4400" b="0" i="0" u="none" strike="noStrike" cap="none">
              <a:solidFill>
                <a:schemeClr val="dk2"/>
              </a:solidFill>
              <a:latin typeface="Calibri"/>
              <a:ea typeface="Calibri"/>
              <a:cs typeface="Calibri"/>
              <a:sym typeface="Calibri"/>
            </a:endParaRPr>
          </a:p>
        </p:txBody>
      </p:sp>
      <p:pic>
        <p:nvPicPr>
          <p:cNvPr id="187" name="Google Shape;187;p22"/>
          <p:cNvPicPr preferRelativeResize="0"/>
          <p:nvPr/>
        </p:nvPicPr>
        <p:blipFill rotWithShape="1">
          <a:blip r:embed="rId3">
            <a:alphaModFix/>
          </a:blip>
          <a:srcRect/>
          <a:stretch/>
        </p:blipFill>
        <p:spPr>
          <a:xfrm>
            <a:off x="2259012" y="1248279"/>
            <a:ext cx="7875588" cy="499961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a:solidFill>
                  <a:schemeClr val="dk2"/>
                </a:solidFill>
                <a:latin typeface="Calibri"/>
                <a:ea typeface="Calibri"/>
                <a:cs typeface="Calibri"/>
                <a:sym typeface="Calibri"/>
              </a:rPr>
              <a:t>Utilities of Sequences</a:t>
            </a:r>
            <a:endParaRPr sz="4400" b="0" i="0" u="none" strike="noStrike" cap="none">
              <a:solidFill>
                <a:schemeClr val="dk2"/>
              </a:solidFill>
              <a:latin typeface="Calibri"/>
              <a:ea typeface="Calibri"/>
              <a:cs typeface="Calibri"/>
              <a:sym typeface="Calibri"/>
            </a:endParaRPr>
          </a:p>
        </p:txBody>
      </p:sp>
      <p:sp>
        <p:nvSpPr>
          <p:cNvPr id="193" name="Google Shape;193;p23"/>
          <p:cNvSpPr txBox="1">
            <a:spLocks noGrp="1"/>
          </p:cNvSpPr>
          <p:nvPr>
            <p:ph type="body" idx="1"/>
          </p:nvPr>
        </p:nvSpPr>
        <p:spPr>
          <a:xfrm>
            <a:off x="406400" y="1397001"/>
            <a:ext cx="11379200" cy="4729164"/>
          </a:xfrm>
          <a:prstGeom prst="rect">
            <a:avLst/>
          </a:prstGeom>
          <a:noFill/>
          <a:ln>
            <a:noFill/>
          </a:ln>
        </p:spPr>
        <p:txBody>
          <a:bodyPr spcFirstLastPara="1" wrap="square" lIns="91425" tIns="45700" rIns="91425" bIns="45700" anchor="t" anchorCtr="0">
            <a:noAutofit/>
          </a:bodyPr>
          <a:lstStyle/>
          <a:p>
            <a:pPr marL="342882" marR="0" lvl="0" indent="-342882" algn="l" rtl="0">
              <a:spcBef>
                <a:spcPts val="0"/>
              </a:spcBef>
              <a:spcAft>
                <a:spcPts val="0"/>
              </a:spcAft>
              <a:buClr>
                <a:schemeClr val="accent2"/>
              </a:buClr>
              <a:buSzPts val="2800"/>
              <a:buFont typeface="Noto Sans Symbols"/>
              <a:buChar char="▪"/>
            </a:pPr>
            <a:r>
              <a:rPr lang="en-US" sz="2800" b="0" i="0" u="none" strike="noStrike" cap="none">
                <a:solidFill>
                  <a:schemeClr val="accent2"/>
                </a:solidFill>
                <a:latin typeface="Calibri"/>
                <a:ea typeface="Calibri"/>
                <a:cs typeface="Calibri"/>
                <a:sym typeface="Calibri"/>
              </a:rPr>
              <a:t>What preferences should an agent have over reward sequences?</a:t>
            </a:r>
            <a:endParaRPr/>
          </a:p>
          <a:p>
            <a:pPr marL="342882" marR="0" lvl="0" indent="-165082" algn="l" rtl="0">
              <a:spcBef>
                <a:spcPts val="560"/>
              </a:spcBef>
              <a:spcAft>
                <a:spcPts val="0"/>
              </a:spcAft>
              <a:buClr>
                <a:schemeClr val="accent2"/>
              </a:buClr>
              <a:buSzPts val="2800"/>
              <a:buFont typeface="Noto Sans Symbols"/>
              <a:buNone/>
            </a:pPr>
            <a:endParaRPr sz="2800" b="0" i="0" u="none" strike="noStrike" cap="none">
              <a:solidFill>
                <a:schemeClr val="accent2"/>
              </a:solidFill>
              <a:latin typeface="Calibri"/>
              <a:ea typeface="Calibri"/>
              <a:cs typeface="Calibri"/>
              <a:sym typeface="Calibri"/>
            </a:endParaRPr>
          </a:p>
          <a:p>
            <a:pPr marL="342882" marR="0" lvl="0" indent="-342882" algn="l" rtl="0">
              <a:spcBef>
                <a:spcPts val="560"/>
              </a:spcBef>
              <a:spcAft>
                <a:spcPts val="0"/>
              </a:spcAft>
              <a:buClr>
                <a:schemeClr val="accent2"/>
              </a:buClr>
              <a:buSzPts val="2800"/>
              <a:buFont typeface="Noto Sans Symbols"/>
              <a:buChar char="▪"/>
            </a:pPr>
            <a:r>
              <a:rPr lang="en-US" sz="2800" b="0" i="0" u="none" strike="noStrike" cap="none">
                <a:solidFill>
                  <a:schemeClr val="accent2"/>
                </a:solidFill>
                <a:latin typeface="Calibri"/>
                <a:ea typeface="Calibri"/>
                <a:cs typeface="Calibri"/>
                <a:sym typeface="Calibri"/>
              </a:rPr>
              <a:t>More or less?</a:t>
            </a:r>
            <a:endParaRPr/>
          </a:p>
          <a:p>
            <a:pPr marL="342882" marR="0" lvl="0" indent="-165082" algn="l" rtl="0">
              <a:spcBef>
                <a:spcPts val="560"/>
              </a:spcBef>
              <a:spcAft>
                <a:spcPts val="0"/>
              </a:spcAft>
              <a:buClr>
                <a:schemeClr val="accent2"/>
              </a:buClr>
              <a:buSzPts val="2800"/>
              <a:buFont typeface="Noto Sans Symbols"/>
              <a:buNone/>
            </a:pPr>
            <a:endParaRPr sz="2800" b="0" i="0" u="none" strike="noStrike" cap="none">
              <a:solidFill>
                <a:schemeClr val="accent2"/>
              </a:solidFill>
              <a:latin typeface="Calibri"/>
              <a:ea typeface="Calibri"/>
              <a:cs typeface="Calibri"/>
              <a:sym typeface="Calibri"/>
            </a:endParaRPr>
          </a:p>
          <a:p>
            <a:pPr marL="342882" marR="0" lvl="0" indent="-342882" algn="l" rtl="0">
              <a:spcBef>
                <a:spcPts val="560"/>
              </a:spcBef>
              <a:spcAft>
                <a:spcPts val="0"/>
              </a:spcAft>
              <a:buClr>
                <a:schemeClr val="accent2"/>
              </a:buClr>
              <a:buSzPts val="2800"/>
              <a:buFont typeface="Noto Sans Symbols"/>
              <a:buChar char="▪"/>
            </a:pPr>
            <a:r>
              <a:rPr lang="en-US" sz="2800" b="0" i="0" u="none" strike="noStrike" cap="none">
                <a:solidFill>
                  <a:schemeClr val="accent2"/>
                </a:solidFill>
                <a:latin typeface="Calibri"/>
                <a:ea typeface="Calibri"/>
                <a:cs typeface="Calibri"/>
                <a:sym typeface="Calibri"/>
              </a:rPr>
              <a:t>Now or later?</a:t>
            </a:r>
            <a:endParaRPr/>
          </a:p>
          <a:p>
            <a:pPr marL="342882" marR="0" lvl="0" indent="-165082" algn="l" rtl="0">
              <a:spcBef>
                <a:spcPts val="560"/>
              </a:spcBef>
              <a:spcAft>
                <a:spcPts val="0"/>
              </a:spcAft>
              <a:buClr>
                <a:schemeClr val="accent2"/>
              </a:buClr>
              <a:buSzPts val="2800"/>
              <a:buFont typeface="Noto Sans Symbols"/>
              <a:buNone/>
            </a:pPr>
            <a:endParaRPr sz="2800" b="0" i="0" u="none" strike="noStrike" cap="none">
              <a:solidFill>
                <a:schemeClr val="accent2"/>
              </a:solidFill>
              <a:latin typeface="Calibri"/>
              <a:ea typeface="Calibri"/>
              <a:cs typeface="Calibri"/>
              <a:sym typeface="Calibri"/>
            </a:endParaRPr>
          </a:p>
          <a:p>
            <a:pPr marL="342882" marR="0" lvl="0" indent="-165082" algn="l" rtl="0">
              <a:spcBef>
                <a:spcPts val="560"/>
              </a:spcBef>
              <a:spcAft>
                <a:spcPts val="0"/>
              </a:spcAft>
              <a:buClr>
                <a:schemeClr val="accent2"/>
              </a:buClr>
              <a:buSzPts val="2800"/>
              <a:buFont typeface="Noto Sans Symbols"/>
              <a:buNone/>
            </a:pPr>
            <a:endParaRPr sz="2800" b="0" i="0" u="none" strike="noStrike" cap="none">
              <a:solidFill>
                <a:schemeClr val="accent2"/>
              </a:solidFill>
              <a:latin typeface="Calibri"/>
              <a:ea typeface="Calibri"/>
              <a:cs typeface="Calibri"/>
              <a:sym typeface="Calibri"/>
            </a:endParaRPr>
          </a:p>
          <a:p>
            <a:pPr marL="342882" marR="0" lvl="0" indent="-165082" algn="l" rtl="0">
              <a:spcBef>
                <a:spcPts val="560"/>
              </a:spcBef>
              <a:spcAft>
                <a:spcPts val="0"/>
              </a:spcAft>
              <a:buClr>
                <a:schemeClr val="accent2"/>
              </a:buClr>
              <a:buSzPts val="2800"/>
              <a:buFont typeface="Noto Sans Symbols"/>
              <a:buNone/>
            </a:pPr>
            <a:endParaRPr sz="2800" b="0" i="0" u="none" strike="noStrike" cap="none">
              <a:solidFill>
                <a:schemeClr val="accent2"/>
              </a:solidFill>
              <a:latin typeface="Calibri"/>
              <a:ea typeface="Calibri"/>
              <a:cs typeface="Calibri"/>
              <a:sym typeface="Calibri"/>
            </a:endParaRPr>
          </a:p>
          <a:p>
            <a:pPr marL="342882" marR="0" lvl="0" indent="-165082" algn="l" rtl="0">
              <a:spcBef>
                <a:spcPts val="560"/>
              </a:spcBef>
              <a:spcAft>
                <a:spcPts val="0"/>
              </a:spcAft>
              <a:buClr>
                <a:schemeClr val="accent2"/>
              </a:buClr>
              <a:buSzPts val="2800"/>
              <a:buFont typeface="Noto Sans Symbols"/>
              <a:buNone/>
            </a:pPr>
            <a:endParaRPr sz="2800" b="0" i="0" u="none" strike="noStrike" cap="none">
              <a:solidFill>
                <a:schemeClr val="accent2"/>
              </a:solidFill>
              <a:latin typeface="Calibri"/>
              <a:ea typeface="Calibri"/>
              <a:cs typeface="Calibri"/>
              <a:sym typeface="Calibri"/>
            </a:endParaRPr>
          </a:p>
        </p:txBody>
      </p:sp>
      <p:pic>
        <p:nvPicPr>
          <p:cNvPr id="194" name="Google Shape;194;p23"/>
          <p:cNvPicPr preferRelativeResize="0"/>
          <p:nvPr/>
        </p:nvPicPr>
        <p:blipFill rotWithShape="1">
          <a:blip r:embed="rId3">
            <a:alphaModFix/>
          </a:blip>
          <a:srcRect/>
          <a:stretch/>
        </p:blipFill>
        <p:spPr>
          <a:xfrm>
            <a:off x="7315200" y="3505497"/>
            <a:ext cx="4648200" cy="2950792"/>
          </a:xfrm>
          <a:prstGeom prst="rect">
            <a:avLst/>
          </a:prstGeom>
          <a:noFill/>
          <a:ln>
            <a:noFill/>
          </a:ln>
        </p:spPr>
      </p:pic>
      <p:sp>
        <p:nvSpPr>
          <p:cNvPr id="195" name="Google Shape;195;p23"/>
          <p:cNvSpPr txBox="1"/>
          <p:nvPr/>
        </p:nvSpPr>
        <p:spPr>
          <a:xfrm>
            <a:off x="3124200" y="2409825"/>
            <a:ext cx="1297150"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[1, 2, 2]</a:t>
            </a:r>
            <a:endParaRPr sz="2800">
              <a:solidFill>
                <a:schemeClr val="dk1"/>
              </a:solidFill>
              <a:latin typeface="Calibri"/>
              <a:ea typeface="Calibri"/>
              <a:cs typeface="Calibri"/>
              <a:sym typeface="Calibri"/>
            </a:endParaRPr>
          </a:p>
        </p:txBody>
      </p:sp>
      <p:sp>
        <p:nvSpPr>
          <p:cNvPr id="196" name="Google Shape;196;p23"/>
          <p:cNvSpPr txBox="1"/>
          <p:nvPr/>
        </p:nvSpPr>
        <p:spPr>
          <a:xfrm>
            <a:off x="5578253" y="2409825"/>
            <a:ext cx="1297150"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[2, 3, 4]</a:t>
            </a:r>
            <a:endParaRPr sz="2800">
              <a:solidFill>
                <a:schemeClr val="dk1"/>
              </a:solidFill>
              <a:latin typeface="Calibri"/>
              <a:ea typeface="Calibri"/>
              <a:cs typeface="Calibri"/>
              <a:sym typeface="Calibri"/>
            </a:endParaRPr>
          </a:p>
        </p:txBody>
      </p:sp>
      <p:sp>
        <p:nvSpPr>
          <p:cNvPr id="197" name="Google Shape;197;p23"/>
          <p:cNvSpPr txBox="1"/>
          <p:nvPr/>
        </p:nvSpPr>
        <p:spPr>
          <a:xfrm>
            <a:off x="4694595" y="2409825"/>
            <a:ext cx="5806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 or</a:t>
            </a:r>
            <a:endParaRPr sz="2800">
              <a:solidFill>
                <a:schemeClr val="dk1"/>
              </a:solidFill>
              <a:latin typeface="Calibri"/>
              <a:ea typeface="Calibri"/>
              <a:cs typeface="Calibri"/>
              <a:sym typeface="Calibri"/>
            </a:endParaRPr>
          </a:p>
        </p:txBody>
      </p:sp>
      <p:sp>
        <p:nvSpPr>
          <p:cNvPr id="198" name="Google Shape;198;p23"/>
          <p:cNvSpPr txBox="1"/>
          <p:nvPr/>
        </p:nvSpPr>
        <p:spPr>
          <a:xfrm>
            <a:off x="3124200" y="3439180"/>
            <a:ext cx="1297150"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[0, 0, 1]</a:t>
            </a:r>
            <a:endParaRPr sz="2800">
              <a:solidFill>
                <a:schemeClr val="dk1"/>
              </a:solidFill>
              <a:latin typeface="Calibri"/>
              <a:ea typeface="Calibri"/>
              <a:cs typeface="Calibri"/>
              <a:sym typeface="Calibri"/>
            </a:endParaRPr>
          </a:p>
        </p:txBody>
      </p:sp>
      <p:sp>
        <p:nvSpPr>
          <p:cNvPr id="199" name="Google Shape;199;p23"/>
          <p:cNvSpPr txBox="1"/>
          <p:nvPr/>
        </p:nvSpPr>
        <p:spPr>
          <a:xfrm>
            <a:off x="5578253" y="3439180"/>
            <a:ext cx="1297150"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[1, 0, 0]</a:t>
            </a:r>
            <a:endParaRPr sz="2800">
              <a:solidFill>
                <a:schemeClr val="dk1"/>
              </a:solidFill>
              <a:latin typeface="Calibri"/>
              <a:ea typeface="Calibri"/>
              <a:cs typeface="Calibri"/>
              <a:sym typeface="Calibri"/>
            </a:endParaRPr>
          </a:p>
        </p:txBody>
      </p:sp>
      <p:sp>
        <p:nvSpPr>
          <p:cNvPr id="200" name="Google Shape;200;p23"/>
          <p:cNvSpPr txBox="1"/>
          <p:nvPr/>
        </p:nvSpPr>
        <p:spPr>
          <a:xfrm>
            <a:off x="4694595" y="3439180"/>
            <a:ext cx="5806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 or</a:t>
            </a:r>
            <a:endParaRPr sz="2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4"/>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a:solidFill>
                  <a:schemeClr val="dk2"/>
                </a:solidFill>
                <a:latin typeface="Calibri"/>
                <a:ea typeface="Calibri"/>
                <a:cs typeface="Calibri"/>
                <a:sym typeface="Calibri"/>
              </a:rPr>
              <a:t>Discounting</a:t>
            </a:r>
            <a:endParaRPr sz="4400" b="0" i="0" u="none" strike="noStrike" cap="none">
              <a:solidFill>
                <a:schemeClr val="dk2"/>
              </a:solidFill>
              <a:latin typeface="Calibri"/>
              <a:ea typeface="Calibri"/>
              <a:cs typeface="Calibri"/>
              <a:sym typeface="Calibri"/>
            </a:endParaRPr>
          </a:p>
        </p:txBody>
      </p:sp>
      <p:sp>
        <p:nvSpPr>
          <p:cNvPr id="206" name="Google Shape;206;p24"/>
          <p:cNvSpPr txBox="1">
            <a:spLocks noGrp="1"/>
          </p:cNvSpPr>
          <p:nvPr>
            <p:ph type="body" idx="1"/>
          </p:nvPr>
        </p:nvSpPr>
        <p:spPr>
          <a:xfrm>
            <a:off x="406400" y="1295400"/>
            <a:ext cx="11252200" cy="4729164"/>
          </a:xfrm>
          <a:prstGeom prst="rect">
            <a:avLst/>
          </a:prstGeom>
          <a:noFill/>
          <a:ln>
            <a:noFill/>
          </a:ln>
        </p:spPr>
        <p:txBody>
          <a:bodyPr spcFirstLastPara="1" wrap="square" lIns="91425" tIns="45700" rIns="91425" bIns="45700" anchor="t" anchorCtr="0">
            <a:noAutofit/>
          </a:bodyPr>
          <a:lstStyle/>
          <a:p>
            <a:pPr marL="342882" marR="0" lvl="0" indent="-342882" algn="l" rtl="0">
              <a:spcBef>
                <a:spcPts val="0"/>
              </a:spcBef>
              <a:spcAft>
                <a:spcPts val="0"/>
              </a:spcAft>
              <a:buClr>
                <a:schemeClr val="accent2"/>
              </a:buClr>
              <a:buSzPts val="2800"/>
              <a:buFont typeface="Noto Sans Symbols"/>
              <a:buChar char="▪"/>
            </a:pPr>
            <a:r>
              <a:rPr lang="en-US" sz="2800" b="0" i="0" u="none" strike="noStrike" cap="none">
                <a:solidFill>
                  <a:schemeClr val="accent2"/>
                </a:solidFill>
                <a:latin typeface="Calibri"/>
                <a:ea typeface="Calibri"/>
                <a:cs typeface="Calibri"/>
                <a:sym typeface="Calibri"/>
              </a:rPr>
              <a:t>It’s reasonable to maximize the sum of rewards</a:t>
            </a:r>
            <a:endParaRPr/>
          </a:p>
          <a:p>
            <a:pPr marL="342882" marR="0" lvl="0" indent="-342882" algn="l" rtl="0">
              <a:spcBef>
                <a:spcPts val="560"/>
              </a:spcBef>
              <a:spcAft>
                <a:spcPts val="0"/>
              </a:spcAft>
              <a:buClr>
                <a:schemeClr val="accent2"/>
              </a:buClr>
              <a:buSzPts val="2800"/>
              <a:buFont typeface="Noto Sans Symbols"/>
              <a:buChar char="▪"/>
            </a:pPr>
            <a:r>
              <a:rPr lang="en-US" sz="2800" b="0" i="0" u="none" strike="noStrike" cap="none">
                <a:solidFill>
                  <a:schemeClr val="accent2"/>
                </a:solidFill>
                <a:latin typeface="Calibri"/>
                <a:ea typeface="Calibri"/>
                <a:cs typeface="Calibri"/>
                <a:sym typeface="Calibri"/>
              </a:rPr>
              <a:t>It’s also reasonable to prefer rewards now to rewards later</a:t>
            </a:r>
            <a:endParaRPr/>
          </a:p>
          <a:p>
            <a:pPr marL="342882" marR="0" lvl="0" indent="-342882" algn="l" rtl="0">
              <a:spcBef>
                <a:spcPts val="560"/>
              </a:spcBef>
              <a:spcAft>
                <a:spcPts val="0"/>
              </a:spcAft>
              <a:buClr>
                <a:schemeClr val="accent2"/>
              </a:buClr>
              <a:buSzPts val="2800"/>
              <a:buFont typeface="Noto Sans Symbols"/>
              <a:buChar char="▪"/>
            </a:pPr>
            <a:r>
              <a:rPr lang="en-US" sz="2800" b="0" i="0" u="none" strike="noStrike" cap="none">
                <a:solidFill>
                  <a:schemeClr val="accent2"/>
                </a:solidFill>
                <a:latin typeface="Calibri"/>
                <a:ea typeface="Calibri"/>
                <a:cs typeface="Calibri"/>
                <a:sym typeface="Calibri"/>
              </a:rPr>
              <a:t>One solution: values of rewards decay exponentially</a:t>
            </a:r>
            <a:endParaRPr sz="2800" b="0" i="0" u="none" strike="noStrike" cap="none">
              <a:solidFill>
                <a:schemeClr val="accent2"/>
              </a:solidFill>
              <a:latin typeface="Calibri"/>
              <a:ea typeface="Calibri"/>
              <a:cs typeface="Calibri"/>
              <a:sym typeface="Calibri"/>
            </a:endParaRPr>
          </a:p>
        </p:txBody>
      </p:sp>
      <p:pic>
        <p:nvPicPr>
          <p:cNvPr id="207" name="Google Shape;207;p24" descr="C:\Users\Dan\Dropbox\Office\CS 188\Ketrina Art\MDPs\Discounting.png"/>
          <p:cNvPicPr preferRelativeResize="0"/>
          <p:nvPr/>
        </p:nvPicPr>
        <p:blipFill rotWithShape="1">
          <a:blip r:embed="rId3">
            <a:alphaModFix/>
          </a:blip>
          <a:srcRect l="73764" t="76543" r="1568"/>
          <a:stretch/>
        </p:blipFill>
        <p:spPr>
          <a:xfrm>
            <a:off x="8003286" y="3276600"/>
            <a:ext cx="2283714" cy="1447800"/>
          </a:xfrm>
          <a:prstGeom prst="rect">
            <a:avLst/>
          </a:prstGeom>
          <a:noFill/>
          <a:ln>
            <a:noFill/>
          </a:ln>
        </p:spPr>
      </p:pic>
      <p:pic>
        <p:nvPicPr>
          <p:cNvPr id="208" name="Google Shape;208;p24"/>
          <p:cNvPicPr preferRelativeResize="0"/>
          <p:nvPr/>
        </p:nvPicPr>
        <p:blipFill rotWithShape="1">
          <a:blip r:embed="rId4">
            <a:alphaModFix/>
          </a:blip>
          <a:srcRect/>
          <a:stretch/>
        </p:blipFill>
        <p:spPr>
          <a:xfrm>
            <a:off x="1447800" y="2822143"/>
            <a:ext cx="2283714" cy="1975713"/>
          </a:xfrm>
          <a:prstGeom prst="rect">
            <a:avLst/>
          </a:prstGeom>
          <a:noFill/>
          <a:ln>
            <a:noFill/>
          </a:ln>
        </p:spPr>
      </p:pic>
      <p:pic>
        <p:nvPicPr>
          <p:cNvPr id="209" name="Google Shape;209;p24" descr="C:\Users\Dan\Dropbox\Office\CS 188\Ketrina Art\MDPs\Discounting.png"/>
          <p:cNvPicPr preferRelativeResize="0"/>
          <p:nvPr/>
        </p:nvPicPr>
        <p:blipFill rotWithShape="1">
          <a:blip r:embed="rId3">
            <a:alphaModFix/>
          </a:blip>
          <a:srcRect l="73764" t="38272" r="1568" b="35802"/>
          <a:stretch/>
        </p:blipFill>
        <p:spPr>
          <a:xfrm>
            <a:off x="4802886" y="3048000"/>
            <a:ext cx="2283714" cy="1600200"/>
          </a:xfrm>
          <a:prstGeom prst="rect">
            <a:avLst/>
          </a:prstGeom>
          <a:noFill/>
          <a:ln>
            <a:noFill/>
          </a:ln>
        </p:spPr>
      </p:pic>
      <p:sp>
        <p:nvSpPr>
          <p:cNvPr id="210" name="Google Shape;210;p24"/>
          <p:cNvSpPr txBox="1"/>
          <p:nvPr/>
        </p:nvSpPr>
        <p:spPr>
          <a:xfrm>
            <a:off x="1447800" y="5410200"/>
            <a:ext cx="2057400"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Worth Now</a:t>
            </a:r>
            <a:endParaRPr sz="2400">
              <a:solidFill>
                <a:schemeClr val="dk1"/>
              </a:solidFill>
              <a:latin typeface="Calibri"/>
              <a:ea typeface="Calibri"/>
              <a:cs typeface="Calibri"/>
              <a:sym typeface="Calibri"/>
            </a:endParaRPr>
          </a:p>
        </p:txBody>
      </p:sp>
      <p:sp>
        <p:nvSpPr>
          <p:cNvPr id="211" name="Google Shape;211;p24"/>
          <p:cNvSpPr txBox="1"/>
          <p:nvPr/>
        </p:nvSpPr>
        <p:spPr>
          <a:xfrm>
            <a:off x="4648200" y="5410200"/>
            <a:ext cx="2438400"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Worth Next Step</a:t>
            </a:r>
            <a:endParaRPr sz="2400">
              <a:solidFill>
                <a:schemeClr val="dk1"/>
              </a:solidFill>
              <a:latin typeface="Calibri"/>
              <a:ea typeface="Calibri"/>
              <a:cs typeface="Calibri"/>
              <a:sym typeface="Calibri"/>
            </a:endParaRPr>
          </a:p>
        </p:txBody>
      </p:sp>
      <p:sp>
        <p:nvSpPr>
          <p:cNvPr id="212" name="Google Shape;212;p24"/>
          <p:cNvSpPr txBox="1"/>
          <p:nvPr/>
        </p:nvSpPr>
        <p:spPr>
          <a:xfrm>
            <a:off x="7772400" y="5410200"/>
            <a:ext cx="3048000"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Worth In Two Steps</a:t>
            </a:r>
            <a:endParaRPr sz="2400">
              <a:solidFill>
                <a:schemeClr val="dk1"/>
              </a:solidFill>
              <a:latin typeface="Calibri"/>
              <a:ea typeface="Calibri"/>
              <a:cs typeface="Calibri"/>
              <a:sym typeface="Calibri"/>
            </a:endParaRPr>
          </a:p>
        </p:txBody>
      </p:sp>
      <p:pic>
        <p:nvPicPr>
          <p:cNvPr id="213" name="Google Shape;213;p24" descr="txp_fig"/>
          <p:cNvPicPr preferRelativeResize="0"/>
          <p:nvPr/>
        </p:nvPicPr>
        <p:blipFill rotWithShape="1">
          <a:blip r:embed="rId5">
            <a:alphaModFix/>
          </a:blip>
          <a:srcRect/>
          <a:stretch/>
        </p:blipFill>
        <p:spPr>
          <a:xfrm>
            <a:off x="2362200" y="4752676"/>
            <a:ext cx="211138" cy="351897"/>
          </a:xfrm>
          <a:prstGeom prst="rect">
            <a:avLst/>
          </a:prstGeom>
          <a:noFill/>
          <a:ln>
            <a:noFill/>
          </a:ln>
        </p:spPr>
      </p:pic>
      <p:pic>
        <p:nvPicPr>
          <p:cNvPr id="214" name="Google Shape;214;p24" descr="txp_fig"/>
          <p:cNvPicPr preferRelativeResize="0"/>
          <p:nvPr/>
        </p:nvPicPr>
        <p:blipFill rotWithShape="1">
          <a:blip r:embed="rId6">
            <a:alphaModFix/>
          </a:blip>
          <a:srcRect/>
          <a:stretch/>
        </p:blipFill>
        <p:spPr>
          <a:xfrm>
            <a:off x="5791200" y="4853716"/>
            <a:ext cx="280688" cy="327002"/>
          </a:xfrm>
          <a:prstGeom prst="rect">
            <a:avLst/>
          </a:prstGeom>
          <a:noFill/>
          <a:ln>
            <a:noFill/>
          </a:ln>
        </p:spPr>
      </p:pic>
      <p:pic>
        <p:nvPicPr>
          <p:cNvPr id="215" name="Google Shape;215;p24" descr="txp_fig"/>
          <p:cNvPicPr preferRelativeResize="0"/>
          <p:nvPr/>
        </p:nvPicPr>
        <p:blipFill rotWithShape="1">
          <a:blip r:embed="rId7">
            <a:alphaModFix/>
          </a:blip>
          <a:srcRect/>
          <a:stretch/>
        </p:blipFill>
        <p:spPr>
          <a:xfrm>
            <a:off x="8915165" y="4648200"/>
            <a:ext cx="514651" cy="56092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5"/>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a:solidFill>
                  <a:schemeClr val="dk2"/>
                </a:solidFill>
                <a:latin typeface="Calibri"/>
                <a:ea typeface="Calibri"/>
                <a:cs typeface="Calibri"/>
                <a:sym typeface="Calibri"/>
              </a:rPr>
              <a:t>Discounting</a:t>
            </a:r>
            <a:endParaRPr/>
          </a:p>
        </p:txBody>
      </p:sp>
      <p:sp>
        <p:nvSpPr>
          <p:cNvPr id="222" name="Google Shape;222;p25"/>
          <p:cNvSpPr txBox="1">
            <a:spLocks noGrp="1"/>
          </p:cNvSpPr>
          <p:nvPr>
            <p:ph type="body" idx="1"/>
          </p:nvPr>
        </p:nvSpPr>
        <p:spPr>
          <a:xfrm>
            <a:off x="533400" y="1524000"/>
            <a:ext cx="4648200" cy="4525963"/>
          </a:xfrm>
          <a:prstGeom prst="rect">
            <a:avLst/>
          </a:prstGeom>
          <a:noFill/>
          <a:ln>
            <a:noFill/>
          </a:ln>
        </p:spPr>
        <p:txBody>
          <a:bodyPr spcFirstLastPara="1" wrap="square" lIns="91425" tIns="45700" rIns="91425" bIns="45700" anchor="t" anchorCtr="0">
            <a:noAutofit/>
          </a:bodyPr>
          <a:lstStyle/>
          <a:p>
            <a:pPr marL="342882" marR="0" lvl="0" indent="-342882" algn="l" rtl="0">
              <a:spcBef>
                <a:spcPts val="0"/>
              </a:spcBef>
              <a:spcAft>
                <a:spcPts val="0"/>
              </a:spcAft>
              <a:buClr>
                <a:schemeClr val="accent2"/>
              </a:buClr>
              <a:buSzPts val="2400"/>
              <a:buFont typeface="Noto Sans Symbols"/>
              <a:buChar char="▪"/>
            </a:pPr>
            <a:r>
              <a:rPr lang="en-US" sz="2400" b="0" i="0" u="none" strike="noStrike" cap="none">
                <a:solidFill>
                  <a:schemeClr val="accent2"/>
                </a:solidFill>
                <a:latin typeface="Calibri"/>
                <a:ea typeface="Calibri"/>
                <a:cs typeface="Calibri"/>
                <a:sym typeface="Calibri"/>
              </a:rPr>
              <a:t>How to discount?</a:t>
            </a:r>
            <a:endParaRPr/>
          </a:p>
          <a:p>
            <a:pPr marL="742913" marR="0" lvl="1" indent="-285736" algn="l" rtl="0">
              <a:spcBef>
                <a:spcPts val="40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Each time we descend a level, we multiply in the discount once</a:t>
            </a:r>
            <a:endParaRPr/>
          </a:p>
          <a:p>
            <a:pPr marL="742913" marR="0" lvl="1" indent="-158736" algn="l" rtl="0">
              <a:spcBef>
                <a:spcPts val="400"/>
              </a:spcBef>
              <a:spcAft>
                <a:spcPts val="0"/>
              </a:spcAft>
              <a:buClr>
                <a:schemeClr val="dk1"/>
              </a:buClr>
              <a:buSzPts val="2000"/>
              <a:buFont typeface="Noto Sans Symbols"/>
              <a:buNone/>
            </a:pPr>
            <a:endParaRPr sz="2000" b="0" i="0" u="none" strike="noStrike" cap="none">
              <a:solidFill>
                <a:schemeClr val="dk1"/>
              </a:solidFill>
              <a:latin typeface="Calibri"/>
              <a:ea typeface="Calibri"/>
              <a:cs typeface="Calibri"/>
              <a:sym typeface="Calibri"/>
            </a:endParaRPr>
          </a:p>
          <a:p>
            <a:pPr marL="342882" marR="0" lvl="0" indent="-342882" algn="l" rtl="0">
              <a:spcBef>
                <a:spcPts val="480"/>
              </a:spcBef>
              <a:spcAft>
                <a:spcPts val="0"/>
              </a:spcAft>
              <a:buClr>
                <a:schemeClr val="accent2"/>
              </a:buClr>
              <a:buSzPts val="2400"/>
              <a:buFont typeface="Noto Sans Symbols"/>
              <a:buChar char="▪"/>
            </a:pPr>
            <a:r>
              <a:rPr lang="en-US" sz="2400" b="0" i="0" u="none" strike="noStrike" cap="none">
                <a:solidFill>
                  <a:schemeClr val="accent2"/>
                </a:solidFill>
                <a:latin typeface="Calibri"/>
                <a:ea typeface="Calibri"/>
                <a:cs typeface="Calibri"/>
                <a:sym typeface="Calibri"/>
              </a:rPr>
              <a:t>Why discount?</a:t>
            </a:r>
            <a:endParaRPr sz="2400" b="0" i="0" u="none" strike="noStrike" cap="none">
              <a:solidFill>
                <a:schemeClr val="accent2"/>
              </a:solidFill>
              <a:latin typeface="Calibri"/>
              <a:ea typeface="Calibri"/>
              <a:cs typeface="Calibri"/>
              <a:sym typeface="Calibri"/>
            </a:endParaRPr>
          </a:p>
          <a:p>
            <a:pPr marL="742913" marR="0" lvl="1" indent="-285736" algn="l" rtl="0">
              <a:spcBef>
                <a:spcPts val="40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Sooner rewards probably do have higher utility than later rewards</a:t>
            </a:r>
            <a:endParaRPr/>
          </a:p>
          <a:p>
            <a:pPr marL="742913" marR="0" lvl="1" indent="-285736" algn="l" rtl="0">
              <a:spcBef>
                <a:spcPts val="40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Also helps our algorithms converge</a:t>
            </a:r>
            <a:endParaRPr/>
          </a:p>
          <a:p>
            <a:pPr marL="742913" marR="0" lvl="1" indent="-158736" algn="l" rtl="0">
              <a:spcBef>
                <a:spcPts val="400"/>
              </a:spcBef>
              <a:spcAft>
                <a:spcPts val="0"/>
              </a:spcAft>
              <a:buClr>
                <a:schemeClr val="dk1"/>
              </a:buClr>
              <a:buSzPts val="2000"/>
              <a:buFont typeface="Noto Sans Symbols"/>
              <a:buNone/>
            </a:pPr>
            <a:endParaRPr sz="2000" b="0" i="0" u="none" strike="noStrike" cap="none">
              <a:solidFill>
                <a:schemeClr val="dk1"/>
              </a:solidFill>
              <a:latin typeface="Calibri"/>
              <a:ea typeface="Calibri"/>
              <a:cs typeface="Calibri"/>
              <a:sym typeface="Calibri"/>
            </a:endParaRPr>
          </a:p>
          <a:p>
            <a:pPr marL="342882" marR="0" lvl="0" indent="-342882" algn="l" rtl="0">
              <a:spcBef>
                <a:spcPts val="480"/>
              </a:spcBef>
              <a:spcAft>
                <a:spcPts val="0"/>
              </a:spcAft>
              <a:buClr>
                <a:schemeClr val="accent2"/>
              </a:buClr>
              <a:buSzPts val="2400"/>
              <a:buFont typeface="Noto Sans Symbols"/>
              <a:buChar char="▪"/>
            </a:pPr>
            <a:r>
              <a:rPr lang="en-US" sz="2400" b="0" i="0" u="none" strike="noStrike" cap="none">
                <a:solidFill>
                  <a:schemeClr val="accent2"/>
                </a:solidFill>
                <a:latin typeface="Calibri"/>
                <a:ea typeface="Calibri"/>
                <a:cs typeface="Calibri"/>
                <a:sym typeface="Calibri"/>
              </a:rPr>
              <a:t>Example: discount of 0.5</a:t>
            </a:r>
            <a:endParaRPr/>
          </a:p>
          <a:p>
            <a:pPr marL="742913" marR="0" lvl="1" indent="-285736" algn="l" rtl="0">
              <a:spcBef>
                <a:spcPts val="40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U([1,2,3]) = 1*1 + 0.5*2 + 0.25*3</a:t>
            </a:r>
            <a:endParaRPr/>
          </a:p>
          <a:p>
            <a:pPr marL="742913" marR="0" lvl="1" indent="-285736" algn="l" rtl="0">
              <a:spcBef>
                <a:spcPts val="40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U([1,2,3]) &lt; U([3,2,1])</a:t>
            </a:r>
            <a:endParaRPr/>
          </a:p>
        </p:txBody>
      </p:sp>
      <p:grpSp>
        <p:nvGrpSpPr>
          <p:cNvPr id="223" name="Google Shape;223;p25"/>
          <p:cNvGrpSpPr/>
          <p:nvPr/>
        </p:nvGrpSpPr>
        <p:grpSpPr>
          <a:xfrm>
            <a:off x="8304213" y="1371600"/>
            <a:ext cx="2135187" cy="4875213"/>
            <a:chOff x="4085" y="960"/>
            <a:chExt cx="1345" cy="3071"/>
          </a:xfrm>
        </p:grpSpPr>
        <p:grpSp>
          <p:nvGrpSpPr>
            <p:cNvPr id="224" name="Google Shape;224;p25"/>
            <p:cNvGrpSpPr/>
            <p:nvPr/>
          </p:nvGrpSpPr>
          <p:grpSpPr>
            <a:xfrm>
              <a:off x="4085" y="960"/>
              <a:ext cx="1291" cy="1202"/>
              <a:chOff x="2400" y="1401"/>
              <a:chExt cx="1392" cy="1296"/>
            </a:xfrm>
          </p:grpSpPr>
          <p:sp>
            <p:nvSpPr>
              <p:cNvPr id="225" name="Google Shape;225;p25"/>
              <p:cNvSpPr/>
              <p:nvPr/>
            </p:nvSpPr>
            <p:spPr>
              <a:xfrm>
                <a:off x="3070" y="1488"/>
                <a:ext cx="155" cy="124"/>
              </a:xfrm>
              <a:prstGeom prst="triangle">
                <a:avLst>
                  <a:gd name="adj" fmla="val 50000"/>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nvGrpSpPr>
              <p:cNvPr id="226" name="Google Shape;226;p25"/>
              <p:cNvGrpSpPr/>
              <p:nvPr/>
            </p:nvGrpSpPr>
            <p:grpSpPr>
              <a:xfrm>
                <a:off x="2529" y="1617"/>
                <a:ext cx="1263" cy="361"/>
                <a:chOff x="1584" y="1680"/>
                <a:chExt cx="2352" cy="336"/>
              </a:xfrm>
            </p:grpSpPr>
            <p:cxnSp>
              <p:nvCxnSpPr>
                <p:cNvPr id="227" name="Google Shape;227;p25"/>
                <p:cNvCxnSpPr/>
                <p:nvPr/>
              </p:nvCxnSpPr>
              <p:spPr>
                <a:xfrm flipH="1">
                  <a:off x="1584" y="1680"/>
                  <a:ext cx="1152" cy="336"/>
                </a:xfrm>
                <a:prstGeom prst="straightConnector1">
                  <a:avLst/>
                </a:prstGeom>
                <a:noFill/>
                <a:ln w="9525" cap="flat" cmpd="sng">
                  <a:solidFill>
                    <a:schemeClr val="dk1"/>
                  </a:solidFill>
                  <a:prstDash val="dash"/>
                  <a:round/>
                  <a:headEnd type="none" w="med" len="med"/>
                  <a:tailEnd type="triangle" w="med" len="med"/>
                </a:ln>
              </p:spPr>
            </p:cxnSp>
            <p:cxnSp>
              <p:nvCxnSpPr>
                <p:cNvPr id="228" name="Google Shape;228;p25"/>
                <p:cNvCxnSpPr/>
                <p:nvPr/>
              </p:nvCxnSpPr>
              <p:spPr>
                <a:xfrm>
                  <a:off x="2736" y="1680"/>
                  <a:ext cx="1200" cy="288"/>
                </a:xfrm>
                <a:prstGeom prst="straightConnector1">
                  <a:avLst/>
                </a:prstGeom>
                <a:noFill/>
                <a:ln w="9525" cap="flat" cmpd="sng">
                  <a:solidFill>
                    <a:schemeClr val="dk1"/>
                  </a:solidFill>
                  <a:prstDash val="dash"/>
                  <a:round/>
                  <a:headEnd type="none" w="med" len="med"/>
                  <a:tailEnd type="triangle" w="med" len="med"/>
                </a:ln>
              </p:spPr>
            </p:cxnSp>
            <p:cxnSp>
              <p:nvCxnSpPr>
                <p:cNvPr id="229" name="Google Shape;229;p25"/>
                <p:cNvCxnSpPr/>
                <p:nvPr/>
              </p:nvCxnSpPr>
              <p:spPr>
                <a:xfrm flipH="1">
                  <a:off x="2304" y="1680"/>
                  <a:ext cx="432" cy="336"/>
                </a:xfrm>
                <a:prstGeom prst="straightConnector1">
                  <a:avLst/>
                </a:prstGeom>
                <a:noFill/>
                <a:ln w="28575" cap="flat" cmpd="sng">
                  <a:solidFill>
                    <a:schemeClr val="dk1"/>
                  </a:solidFill>
                  <a:prstDash val="solid"/>
                  <a:round/>
                  <a:headEnd type="none" w="med" len="med"/>
                  <a:tailEnd type="triangle" w="med" len="med"/>
                </a:ln>
              </p:spPr>
            </p:cxnSp>
            <p:cxnSp>
              <p:nvCxnSpPr>
                <p:cNvPr id="230" name="Google Shape;230;p25"/>
                <p:cNvCxnSpPr/>
                <p:nvPr/>
              </p:nvCxnSpPr>
              <p:spPr>
                <a:xfrm>
                  <a:off x="2736" y="1680"/>
                  <a:ext cx="432" cy="288"/>
                </a:xfrm>
                <a:prstGeom prst="straightConnector1">
                  <a:avLst/>
                </a:prstGeom>
                <a:noFill/>
                <a:ln w="9525" cap="flat" cmpd="sng">
                  <a:solidFill>
                    <a:schemeClr val="dk1"/>
                  </a:solidFill>
                  <a:prstDash val="dash"/>
                  <a:round/>
                  <a:headEnd type="none" w="med" len="med"/>
                  <a:tailEnd type="triangle" w="med" len="med"/>
                </a:ln>
              </p:spPr>
            </p:cxnSp>
          </p:grpSp>
          <p:sp>
            <p:nvSpPr>
              <p:cNvPr id="231" name="Google Shape;231;p25"/>
              <p:cNvSpPr/>
              <p:nvPr/>
            </p:nvSpPr>
            <p:spPr>
              <a:xfrm>
                <a:off x="2864" y="1978"/>
                <a:ext cx="129" cy="129"/>
              </a:xfrm>
              <a:prstGeom prst="ellipse">
                <a:avLst/>
              </a:prstGeom>
              <a:solidFill>
                <a:srgbClr val="00800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232" name="Google Shape;232;p25"/>
              <p:cNvGrpSpPr/>
              <p:nvPr/>
            </p:nvGrpSpPr>
            <p:grpSpPr>
              <a:xfrm>
                <a:off x="2400" y="2107"/>
                <a:ext cx="1057" cy="386"/>
                <a:chOff x="1536" y="2400"/>
                <a:chExt cx="1584" cy="624"/>
              </a:xfrm>
            </p:grpSpPr>
            <p:cxnSp>
              <p:nvCxnSpPr>
                <p:cNvPr id="233" name="Google Shape;233;p25"/>
                <p:cNvCxnSpPr/>
                <p:nvPr/>
              </p:nvCxnSpPr>
              <p:spPr>
                <a:xfrm flipH="1">
                  <a:off x="1536" y="2400"/>
                  <a:ext cx="776" cy="624"/>
                </a:xfrm>
                <a:prstGeom prst="straightConnector1">
                  <a:avLst/>
                </a:prstGeom>
                <a:noFill/>
                <a:ln w="9525" cap="flat" cmpd="sng">
                  <a:solidFill>
                    <a:schemeClr val="dk1"/>
                  </a:solidFill>
                  <a:prstDash val="dash"/>
                  <a:round/>
                  <a:headEnd type="none" w="med" len="med"/>
                  <a:tailEnd type="triangle" w="med" len="med"/>
                </a:ln>
              </p:spPr>
            </p:cxnSp>
            <p:cxnSp>
              <p:nvCxnSpPr>
                <p:cNvPr id="234" name="Google Shape;234;p25"/>
                <p:cNvCxnSpPr/>
                <p:nvPr/>
              </p:nvCxnSpPr>
              <p:spPr>
                <a:xfrm>
                  <a:off x="2312" y="2400"/>
                  <a:ext cx="808" cy="624"/>
                </a:xfrm>
                <a:prstGeom prst="straightConnector1">
                  <a:avLst/>
                </a:prstGeom>
                <a:noFill/>
                <a:ln w="9525" cap="flat" cmpd="sng">
                  <a:solidFill>
                    <a:schemeClr val="dk1"/>
                  </a:solidFill>
                  <a:prstDash val="dash"/>
                  <a:round/>
                  <a:headEnd type="none" w="med" len="med"/>
                  <a:tailEnd type="triangle" w="med" len="med"/>
                </a:ln>
              </p:spPr>
            </p:cxnSp>
            <p:cxnSp>
              <p:nvCxnSpPr>
                <p:cNvPr id="235" name="Google Shape;235;p25"/>
                <p:cNvCxnSpPr/>
                <p:nvPr/>
              </p:nvCxnSpPr>
              <p:spPr>
                <a:xfrm flipH="1">
                  <a:off x="2021" y="2400"/>
                  <a:ext cx="291" cy="624"/>
                </a:xfrm>
                <a:prstGeom prst="straightConnector1">
                  <a:avLst/>
                </a:prstGeom>
                <a:noFill/>
                <a:ln w="9525" cap="flat" cmpd="sng">
                  <a:solidFill>
                    <a:schemeClr val="lt1"/>
                  </a:solidFill>
                  <a:prstDash val="dash"/>
                  <a:round/>
                  <a:headEnd type="none" w="med" len="med"/>
                  <a:tailEnd type="triangle" w="med" len="med"/>
                </a:ln>
              </p:spPr>
            </p:cxnSp>
            <p:cxnSp>
              <p:nvCxnSpPr>
                <p:cNvPr id="236" name="Google Shape;236;p25"/>
                <p:cNvCxnSpPr/>
                <p:nvPr/>
              </p:nvCxnSpPr>
              <p:spPr>
                <a:xfrm>
                  <a:off x="2312" y="2400"/>
                  <a:ext cx="280" cy="624"/>
                </a:xfrm>
                <a:prstGeom prst="straightConnector1">
                  <a:avLst/>
                </a:prstGeom>
                <a:noFill/>
                <a:ln w="28575" cap="flat" cmpd="sng">
                  <a:solidFill>
                    <a:srgbClr val="C00000"/>
                  </a:solidFill>
                  <a:prstDash val="solid"/>
                  <a:round/>
                  <a:headEnd type="none" w="med" len="med"/>
                  <a:tailEnd type="triangle" w="med" len="med"/>
                </a:ln>
              </p:spPr>
            </p:cxnSp>
          </p:grpSp>
          <p:sp>
            <p:nvSpPr>
              <p:cNvPr id="237" name="Google Shape;237;p25"/>
              <p:cNvSpPr txBox="1"/>
              <p:nvPr/>
            </p:nvSpPr>
            <p:spPr>
              <a:xfrm>
                <a:off x="3024" y="1680"/>
                <a:ext cx="129" cy="24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8" name="Google Shape;238;p25"/>
              <p:cNvSpPr txBox="1"/>
              <p:nvPr/>
            </p:nvSpPr>
            <p:spPr>
              <a:xfrm>
                <a:off x="3216" y="1401"/>
                <a:ext cx="129" cy="24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CC0000"/>
                  </a:solidFill>
                  <a:latin typeface="Arial"/>
                  <a:ea typeface="Arial"/>
                  <a:cs typeface="Arial"/>
                  <a:sym typeface="Arial"/>
                </a:endParaRPr>
              </a:p>
            </p:txBody>
          </p:sp>
          <p:sp>
            <p:nvSpPr>
              <p:cNvPr id="239" name="Google Shape;239;p25"/>
              <p:cNvSpPr txBox="1"/>
              <p:nvPr/>
            </p:nvSpPr>
            <p:spPr>
              <a:xfrm>
                <a:off x="2976" y="1920"/>
                <a:ext cx="559" cy="24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3333FF"/>
                  </a:solidFill>
                  <a:latin typeface="Arial"/>
                  <a:ea typeface="Arial"/>
                  <a:cs typeface="Arial"/>
                  <a:sym typeface="Arial"/>
                </a:endParaRPr>
              </a:p>
            </p:txBody>
          </p:sp>
          <p:sp>
            <p:nvSpPr>
              <p:cNvPr id="240" name="Google Shape;240;p25"/>
              <p:cNvSpPr txBox="1"/>
              <p:nvPr/>
            </p:nvSpPr>
            <p:spPr>
              <a:xfrm>
                <a:off x="2616" y="2261"/>
                <a:ext cx="504" cy="24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1" name="Google Shape;241;p25"/>
              <p:cNvSpPr/>
              <p:nvPr/>
            </p:nvSpPr>
            <p:spPr>
              <a:xfrm>
                <a:off x="3019" y="2499"/>
                <a:ext cx="154" cy="123"/>
              </a:xfrm>
              <a:prstGeom prst="triangle">
                <a:avLst>
                  <a:gd name="adj" fmla="val 50000"/>
                </a:avLst>
              </a:prstGeom>
              <a:solidFill>
                <a:srgbClr val="CC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1">
                  <a:spcBef>
                    <a:spcPts val="0"/>
                  </a:spcBef>
                  <a:spcAft>
                    <a:spcPts val="0"/>
                  </a:spcAft>
                  <a:buNone/>
                </a:pPr>
                <a:endParaRPr sz="1800">
                  <a:solidFill>
                    <a:schemeClr val="dk1"/>
                  </a:solidFill>
                  <a:latin typeface="Arial"/>
                  <a:ea typeface="Arial"/>
                  <a:cs typeface="Arial"/>
                  <a:sym typeface="Arial"/>
                </a:endParaRPr>
              </a:p>
            </p:txBody>
          </p:sp>
          <p:sp>
            <p:nvSpPr>
              <p:cNvPr id="242" name="Google Shape;242;p25"/>
              <p:cNvSpPr txBox="1"/>
              <p:nvPr/>
            </p:nvSpPr>
            <p:spPr>
              <a:xfrm>
                <a:off x="3173" y="2448"/>
                <a:ext cx="235" cy="249"/>
              </a:xfrm>
              <a:prstGeom prst="rect">
                <a:avLst/>
              </a:prstGeom>
              <a:noFill/>
              <a:ln>
                <a:noFill/>
              </a:ln>
            </p:spPr>
            <p:txBody>
              <a:bodyPr spcFirstLastPara="1" wrap="square" lIns="91425" tIns="45700" rIns="91425" bIns="45700" anchor="t" anchorCtr="0">
                <a:noAutofit/>
              </a:bodyPr>
              <a:lstStyle/>
              <a:p>
                <a:pPr marL="0" marR="0" lvl="0" indent="0" algn="r" rtl="1">
                  <a:spcBef>
                    <a:spcPts val="0"/>
                  </a:spcBef>
                  <a:spcAft>
                    <a:spcPts val="0"/>
                  </a:spcAft>
                  <a:buNone/>
                </a:pPr>
                <a:endParaRPr sz="1800">
                  <a:solidFill>
                    <a:srgbClr val="CC0000"/>
                  </a:solidFill>
                  <a:latin typeface="Arial"/>
                  <a:ea typeface="Arial"/>
                  <a:cs typeface="Arial"/>
                  <a:sym typeface="Arial"/>
                </a:endParaRPr>
              </a:p>
            </p:txBody>
          </p:sp>
        </p:grpSp>
        <p:grpSp>
          <p:nvGrpSpPr>
            <p:cNvPr id="243" name="Google Shape;243;p25"/>
            <p:cNvGrpSpPr/>
            <p:nvPr/>
          </p:nvGrpSpPr>
          <p:grpSpPr>
            <a:xfrm flipH="1">
              <a:off x="4128" y="1895"/>
              <a:ext cx="1302" cy="1201"/>
              <a:chOff x="2400" y="1401"/>
              <a:chExt cx="1392" cy="1296"/>
            </a:xfrm>
          </p:grpSpPr>
          <p:sp>
            <p:nvSpPr>
              <p:cNvPr id="244" name="Google Shape;244;p25"/>
              <p:cNvSpPr/>
              <p:nvPr/>
            </p:nvSpPr>
            <p:spPr>
              <a:xfrm>
                <a:off x="3070" y="1488"/>
                <a:ext cx="155" cy="124"/>
              </a:xfrm>
              <a:prstGeom prst="triangle">
                <a:avLst>
                  <a:gd name="adj" fmla="val 50000"/>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nvGrpSpPr>
              <p:cNvPr id="245" name="Google Shape;245;p25"/>
              <p:cNvGrpSpPr/>
              <p:nvPr/>
            </p:nvGrpSpPr>
            <p:grpSpPr>
              <a:xfrm>
                <a:off x="2529" y="1617"/>
                <a:ext cx="1263" cy="361"/>
                <a:chOff x="1584" y="1680"/>
                <a:chExt cx="2352" cy="336"/>
              </a:xfrm>
            </p:grpSpPr>
            <p:cxnSp>
              <p:nvCxnSpPr>
                <p:cNvPr id="246" name="Google Shape;246;p25"/>
                <p:cNvCxnSpPr/>
                <p:nvPr/>
              </p:nvCxnSpPr>
              <p:spPr>
                <a:xfrm flipH="1">
                  <a:off x="1584" y="1680"/>
                  <a:ext cx="1152" cy="336"/>
                </a:xfrm>
                <a:prstGeom prst="straightConnector1">
                  <a:avLst/>
                </a:prstGeom>
                <a:noFill/>
                <a:ln w="9525" cap="flat" cmpd="sng">
                  <a:solidFill>
                    <a:schemeClr val="dk1"/>
                  </a:solidFill>
                  <a:prstDash val="dash"/>
                  <a:round/>
                  <a:headEnd type="none" w="med" len="med"/>
                  <a:tailEnd type="triangle" w="med" len="med"/>
                </a:ln>
              </p:spPr>
            </p:cxnSp>
            <p:cxnSp>
              <p:nvCxnSpPr>
                <p:cNvPr id="247" name="Google Shape;247;p25"/>
                <p:cNvCxnSpPr/>
                <p:nvPr/>
              </p:nvCxnSpPr>
              <p:spPr>
                <a:xfrm>
                  <a:off x="2736" y="1680"/>
                  <a:ext cx="1200" cy="288"/>
                </a:xfrm>
                <a:prstGeom prst="straightConnector1">
                  <a:avLst/>
                </a:prstGeom>
                <a:noFill/>
                <a:ln w="9525" cap="flat" cmpd="sng">
                  <a:solidFill>
                    <a:schemeClr val="dk1"/>
                  </a:solidFill>
                  <a:prstDash val="dash"/>
                  <a:round/>
                  <a:headEnd type="none" w="med" len="med"/>
                  <a:tailEnd type="triangle" w="med" len="med"/>
                </a:ln>
              </p:spPr>
            </p:cxnSp>
            <p:cxnSp>
              <p:nvCxnSpPr>
                <p:cNvPr id="248" name="Google Shape;248;p25"/>
                <p:cNvCxnSpPr/>
                <p:nvPr/>
              </p:nvCxnSpPr>
              <p:spPr>
                <a:xfrm flipH="1">
                  <a:off x="2304" y="1680"/>
                  <a:ext cx="432" cy="336"/>
                </a:xfrm>
                <a:prstGeom prst="straightConnector1">
                  <a:avLst/>
                </a:prstGeom>
                <a:noFill/>
                <a:ln w="28575" cap="flat" cmpd="sng">
                  <a:solidFill>
                    <a:schemeClr val="dk1"/>
                  </a:solidFill>
                  <a:prstDash val="solid"/>
                  <a:round/>
                  <a:headEnd type="none" w="med" len="med"/>
                  <a:tailEnd type="triangle" w="med" len="med"/>
                </a:ln>
              </p:spPr>
            </p:cxnSp>
            <p:cxnSp>
              <p:nvCxnSpPr>
                <p:cNvPr id="249" name="Google Shape;249;p25"/>
                <p:cNvCxnSpPr/>
                <p:nvPr/>
              </p:nvCxnSpPr>
              <p:spPr>
                <a:xfrm>
                  <a:off x="2736" y="1680"/>
                  <a:ext cx="432" cy="288"/>
                </a:xfrm>
                <a:prstGeom prst="straightConnector1">
                  <a:avLst/>
                </a:prstGeom>
                <a:noFill/>
                <a:ln w="9525" cap="flat" cmpd="sng">
                  <a:solidFill>
                    <a:schemeClr val="dk1"/>
                  </a:solidFill>
                  <a:prstDash val="dash"/>
                  <a:round/>
                  <a:headEnd type="none" w="med" len="med"/>
                  <a:tailEnd type="triangle" w="med" len="med"/>
                </a:ln>
              </p:spPr>
            </p:cxnSp>
          </p:grpSp>
          <p:sp>
            <p:nvSpPr>
              <p:cNvPr id="250" name="Google Shape;250;p25"/>
              <p:cNvSpPr/>
              <p:nvPr/>
            </p:nvSpPr>
            <p:spPr>
              <a:xfrm>
                <a:off x="2864" y="1978"/>
                <a:ext cx="129" cy="129"/>
              </a:xfrm>
              <a:prstGeom prst="ellipse">
                <a:avLst/>
              </a:prstGeom>
              <a:solidFill>
                <a:srgbClr val="00800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251" name="Google Shape;251;p25"/>
              <p:cNvGrpSpPr/>
              <p:nvPr/>
            </p:nvGrpSpPr>
            <p:grpSpPr>
              <a:xfrm>
                <a:off x="2400" y="2107"/>
                <a:ext cx="1057" cy="386"/>
                <a:chOff x="1536" y="2400"/>
                <a:chExt cx="1584" cy="624"/>
              </a:xfrm>
            </p:grpSpPr>
            <p:cxnSp>
              <p:nvCxnSpPr>
                <p:cNvPr id="252" name="Google Shape;252;p25"/>
                <p:cNvCxnSpPr/>
                <p:nvPr/>
              </p:nvCxnSpPr>
              <p:spPr>
                <a:xfrm flipH="1">
                  <a:off x="1536" y="2400"/>
                  <a:ext cx="776" cy="624"/>
                </a:xfrm>
                <a:prstGeom prst="straightConnector1">
                  <a:avLst/>
                </a:prstGeom>
                <a:noFill/>
                <a:ln w="9525" cap="flat" cmpd="sng">
                  <a:solidFill>
                    <a:schemeClr val="dk1"/>
                  </a:solidFill>
                  <a:prstDash val="dash"/>
                  <a:round/>
                  <a:headEnd type="none" w="med" len="med"/>
                  <a:tailEnd type="triangle" w="med" len="med"/>
                </a:ln>
              </p:spPr>
            </p:cxnSp>
            <p:cxnSp>
              <p:nvCxnSpPr>
                <p:cNvPr id="253" name="Google Shape;253;p25"/>
                <p:cNvCxnSpPr/>
                <p:nvPr/>
              </p:nvCxnSpPr>
              <p:spPr>
                <a:xfrm>
                  <a:off x="2312" y="2400"/>
                  <a:ext cx="808" cy="624"/>
                </a:xfrm>
                <a:prstGeom prst="straightConnector1">
                  <a:avLst/>
                </a:prstGeom>
                <a:noFill/>
                <a:ln w="9525" cap="flat" cmpd="sng">
                  <a:solidFill>
                    <a:schemeClr val="dk1"/>
                  </a:solidFill>
                  <a:prstDash val="dash"/>
                  <a:round/>
                  <a:headEnd type="none" w="med" len="med"/>
                  <a:tailEnd type="triangle" w="med" len="med"/>
                </a:ln>
              </p:spPr>
            </p:cxnSp>
            <p:cxnSp>
              <p:nvCxnSpPr>
                <p:cNvPr id="254" name="Google Shape;254;p25"/>
                <p:cNvCxnSpPr/>
                <p:nvPr/>
              </p:nvCxnSpPr>
              <p:spPr>
                <a:xfrm flipH="1">
                  <a:off x="2021" y="2400"/>
                  <a:ext cx="291" cy="624"/>
                </a:xfrm>
                <a:prstGeom prst="straightConnector1">
                  <a:avLst/>
                </a:prstGeom>
                <a:noFill/>
                <a:ln w="9525" cap="flat" cmpd="sng">
                  <a:solidFill>
                    <a:schemeClr val="lt1"/>
                  </a:solidFill>
                  <a:prstDash val="dash"/>
                  <a:round/>
                  <a:headEnd type="none" w="med" len="med"/>
                  <a:tailEnd type="triangle" w="med" len="med"/>
                </a:ln>
              </p:spPr>
            </p:cxnSp>
            <p:cxnSp>
              <p:nvCxnSpPr>
                <p:cNvPr id="255" name="Google Shape;255;p25"/>
                <p:cNvCxnSpPr/>
                <p:nvPr/>
              </p:nvCxnSpPr>
              <p:spPr>
                <a:xfrm>
                  <a:off x="2312" y="2400"/>
                  <a:ext cx="280" cy="624"/>
                </a:xfrm>
                <a:prstGeom prst="straightConnector1">
                  <a:avLst/>
                </a:prstGeom>
                <a:noFill/>
                <a:ln w="28575" cap="flat" cmpd="sng">
                  <a:solidFill>
                    <a:srgbClr val="C00000"/>
                  </a:solidFill>
                  <a:prstDash val="solid"/>
                  <a:round/>
                  <a:headEnd type="none" w="med" len="med"/>
                  <a:tailEnd type="triangle" w="med" len="med"/>
                </a:ln>
              </p:spPr>
            </p:cxnSp>
          </p:grpSp>
          <p:sp>
            <p:nvSpPr>
              <p:cNvPr id="256" name="Google Shape;256;p25"/>
              <p:cNvSpPr txBox="1"/>
              <p:nvPr/>
            </p:nvSpPr>
            <p:spPr>
              <a:xfrm>
                <a:off x="3024" y="1680"/>
                <a:ext cx="129" cy="2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7" name="Google Shape;257;p25"/>
              <p:cNvSpPr txBox="1"/>
              <p:nvPr/>
            </p:nvSpPr>
            <p:spPr>
              <a:xfrm>
                <a:off x="3216" y="1401"/>
                <a:ext cx="129" cy="24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CC0000"/>
                  </a:solidFill>
                  <a:latin typeface="Arial"/>
                  <a:ea typeface="Arial"/>
                  <a:cs typeface="Arial"/>
                  <a:sym typeface="Arial"/>
                </a:endParaRPr>
              </a:p>
            </p:txBody>
          </p:sp>
          <p:sp>
            <p:nvSpPr>
              <p:cNvPr id="258" name="Google Shape;258;p25"/>
              <p:cNvSpPr txBox="1"/>
              <p:nvPr/>
            </p:nvSpPr>
            <p:spPr>
              <a:xfrm>
                <a:off x="2976" y="1920"/>
                <a:ext cx="559" cy="24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3333FF"/>
                  </a:solidFill>
                  <a:latin typeface="Arial"/>
                  <a:ea typeface="Arial"/>
                  <a:cs typeface="Arial"/>
                  <a:sym typeface="Arial"/>
                </a:endParaRPr>
              </a:p>
            </p:txBody>
          </p:sp>
          <p:sp>
            <p:nvSpPr>
              <p:cNvPr id="259" name="Google Shape;259;p25"/>
              <p:cNvSpPr txBox="1"/>
              <p:nvPr/>
            </p:nvSpPr>
            <p:spPr>
              <a:xfrm>
                <a:off x="2616" y="2261"/>
                <a:ext cx="504" cy="24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0" name="Google Shape;260;p25"/>
              <p:cNvSpPr/>
              <p:nvPr/>
            </p:nvSpPr>
            <p:spPr>
              <a:xfrm>
                <a:off x="3019" y="2499"/>
                <a:ext cx="154" cy="123"/>
              </a:xfrm>
              <a:prstGeom prst="triangle">
                <a:avLst>
                  <a:gd name="adj" fmla="val 50000"/>
                </a:avLst>
              </a:prstGeom>
              <a:solidFill>
                <a:srgbClr val="CC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1">
                  <a:spcBef>
                    <a:spcPts val="0"/>
                  </a:spcBef>
                  <a:spcAft>
                    <a:spcPts val="0"/>
                  </a:spcAft>
                  <a:buNone/>
                </a:pPr>
                <a:endParaRPr sz="1800">
                  <a:solidFill>
                    <a:schemeClr val="dk1"/>
                  </a:solidFill>
                  <a:latin typeface="Arial"/>
                  <a:ea typeface="Arial"/>
                  <a:cs typeface="Arial"/>
                  <a:sym typeface="Arial"/>
                </a:endParaRPr>
              </a:p>
            </p:txBody>
          </p:sp>
          <p:sp>
            <p:nvSpPr>
              <p:cNvPr id="261" name="Google Shape;261;p25"/>
              <p:cNvSpPr txBox="1"/>
              <p:nvPr/>
            </p:nvSpPr>
            <p:spPr>
              <a:xfrm>
                <a:off x="3173" y="2448"/>
                <a:ext cx="235" cy="249"/>
              </a:xfrm>
              <a:prstGeom prst="rect">
                <a:avLst/>
              </a:prstGeom>
              <a:noFill/>
              <a:ln>
                <a:noFill/>
              </a:ln>
            </p:spPr>
            <p:txBody>
              <a:bodyPr spcFirstLastPara="1" wrap="square" lIns="91425" tIns="45700" rIns="91425" bIns="45700" anchor="t" anchorCtr="0">
                <a:noAutofit/>
              </a:bodyPr>
              <a:lstStyle/>
              <a:p>
                <a:pPr marL="0" marR="0" lvl="0" indent="0" algn="r" rtl="1">
                  <a:spcBef>
                    <a:spcPts val="0"/>
                  </a:spcBef>
                  <a:spcAft>
                    <a:spcPts val="0"/>
                  </a:spcAft>
                  <a:buNone/>
                </a:pPr>
                <a:endParaRPr sz="1800">
                  <a:solidFill>
                    <a:srgbClr val="CC0000"/>
                  </a:solidFill>
                  <a:latin typeface="Arial"/>
                  <a:ea typeface="Arial"/>
                  <a:cs typeface="Arial"/>
                  <a:sym typeface="Arial"/>
                </a:endParaRPr>
              </a:p>
            </p:txBody>
          </p:sp>
        </p:grpSp>
        <p:grpSp>
          <p:nvGrpSpPr>
            <p:cNvPr id="262" name="Google Shape;262;p25"/>
            <p:cNvGrpSpPr/>
            <p:nvPr/>
          </p:nvGrpSpPr>
          <p:grpSpPr>
            <a:xfrm>
              <a:off x="4085" y="2829"/>
              <a:ext cx="1291" cy="1202"/>
              <a:chOff x="2400" y="1401"/>
              <a:chExt cx="1392" cy="1296"/>
            </a:xfrm>
          </p:grpSpPr>
          <p:sp>
            <p:nvSpPr>
              <p:cNvPr id="263" name="Google Shape;263;p25"/>
              <p:cNvSpPr/>
              <p:nvPr/>
            </p:nvSpPr>
            <p:spPr>
              <a:xfrm>
                <a:off x="3070" y="1488"/>
                <a:ext cx="155" cy="124"/>
              </a:xfrm>
              <a:prstGeom prst="triangle">
                <a:avLst>
                  <a:gd name="adj" fmla="val 50000"/>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nvGrpSpPr>
              <p:cNvPr id="264" name="Google Shape;264;p25"/>
              <p:cNvGrpSpPr/>
              <p:nvPr/>
            </p:nvGrpSpPr>
            <p:grpSpPr>
              <a:xfrm>
                <a:off x="2529" y="1617"/>
                <a:ext cx="1263" cy="361"/>
                <a:chOff x="1584" y="1680"/>
                <a:chExt cx="2352" cy="336"/>
              </a:xfrm>
            </p:grpSpPr>
            <p:cxnSp>
              <p:nvCxnSpPr>
                <p:cNvPr id="265" name="Google Shape;265;p25"/>
                <p:cNvCxnSpPr/>
                <p:nvPr/>
              </p:nvCxnSpPr>
              <p:spPr>
                <a:xfrm flipH="1">
                  <a:off x="1584" y="1680"/>
                  <a:ext cx="1152" cy="336"/>
                </a:xfrm>
                <a:prstGeom prst="straightConnector1">
                  <a:avLst/>
                </a:prstGeom>
                <a:noFill/>
                <a:ln w="9525" cap="flat" cmpd="sng">
                  <a:solidFill>
                    <a:schemeClr val="dk1"/>
                  </a:solidFill>
                  <a:prstDash val="dash"/>
                  <a:round/>
                  <a:headEnd type="none" w="med" len="med"/>
                  <a:tailEnd type="triangle" w="med" len="med"/>
                </a:ln>
              </p:spPr>
            </p:cxnSp>
            <p:cxnSp>
              <p:nvCxnSpPr>
                <p:cNvPr id="266" name="Google Shape;266;p25"/>
                <p:cNvCxnSpPr/>
                <p:nvPr/>
              </p:nvCxnSpPr>
              <p:spPr>
                <a:xfrm>
                  <a:off x="2736" y="1680"/>
                  <a:ext cx="1200" cy="288"/>
                </a:xfrm>
                <a:prstGeom prst="straightConnector1">
                  <a:avLst/>
                </a:prstGeom>
                <a:noFill/>
                <a:ln w="9525" cap="flat" cmpd="sng">
                  <a:solidFill>
                    <a:schemeClr val="dk1"/>
                  </a:solidFill>
                  <a:prstDash val="dash"/>
                  <a:round/>
                  <a:headEnd type="none" w="med" len="med"/>
                  <a:tailEnd type="triangle" w="med" len="med"/>
                </a:ln>
              </p:spPr>
            </p:cxnSp>
            <p:cxnSp>
              <p:nvCxnSpPr>
                <p:cNvPr id="267" name="Google Shape;267;p25"/>
                <p:cNvCxnSpPr/>
                <p:nvPr/>
              </p:nvCxnSpPr>
              <p:spPr>
                <a:xfrm flipH="1">
                  <a:off x="2304" y="1680"/>
                  <a:ext cx="432" cy="336"/>
                </a:xfrm>
                <a:prstGeom prst="straightConnector1">
                  <a:avLst/>
                </a:prstGeom>
                <a:noFill/>
                <a:ln w="28575" cap="flat" cmpd="sng">
                  <a:solidFill>
                    <a:schemeClr val="dk1"/>
                  </a:solidFill>
                  <a:prstDash val="solid"/>
                  <a:round/>
                  <a:headEnd type="none" w="med" len="med"/>
                  <a:tailEnd type="triangle" w="med" len="med"/>
                </a:ln>
              </p:spPr>
            </p:cxnSp>
            <p:cxnSp>
              <p:nvCxnSpPr>
                <p:cNvPr id="268" name="Google Shape;268;p25"/>
                <p:cNvCxnSpPr/>
                <p:nvPr/>
              </p:nvCxnSpPr>
              <p:spPr>
                <a:xfrm>
                  <a:off x="2736" y="1680"/>
                  <a:ext cx="432" cy="288"/>
                </a:xfrm>
                <a:prstGeom prst="straightConnector1">
                  <a:avLst/>
                </a:prstGeom>
                <a:noFill/>
                <a:ln w="9525" cap="flat" cmpd="sng">
                  <a:solidFill>
                    <a:schemeClr val="dk1"/>
                  </a:solidFill>
                  <a:prstDash val="dash"/>
                  <a:round/>
                  <a:headEnd type="none" w="med" len="med"/>
                  <a:tailEnd type="triangle" w="med" len="med"/>
                </a:ln>
              </p:spPr>
            </p:cxnSp>
          </p:grpSp>
          <p:sp>
            <p:nvSpPr>
              <p:cNvPr id="269" name="Google Shape;269;p25"/>
              <p:cNvSpPr/>
              <p:nvPr/>
            </p:nvSpPr>
            <p:spPr>
              <a:xfrm>
                <a:off x="2864" y="1978"/>
                <a:ext cx="129" cy="129"/>
              </a:xfrm>
              <a:prstGeom prst="ellipse">
                <a:avLst/>
              </a:prstGeom>
              <a:solidFill>
                <a:srgbClr val="00800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270" name="Google Shape;270;p25"/>
              <p:cNvGrpSpPr/>
              <p:nvPr/>
            </p:nvGrpSpPr>
            <p:grpSpPr>
              <a:xfrm>
                <a:off x="2400" y="2107"/>
                <a:ext cx="1057" cy="386"/>
                <a:chOff x="1536" y="2400"/>
                <a:chExt cx="1584" cy="624"/>
              </a:xfrm>
            </p:grpSpPr>
            <p:cxnSp>
              <p:nvCxnSpPr>
                <p:cNvPr id="271" name="Google Shape;271;p25"/>
                <p:cNvCxnSpPr/>
                <p:nvPr/>
              </p:nvCxnSpPr>
              <p:spPr>
                <a:xfrm flipH="1">
                  <a:off x="1536" y="2400"/>
                  <a:ext cx="776" cy="624"/>
                </a:xfrm>
                <a:prstGeom prst="straightConnector1">
                  <a:avLst/>
                </a:prstGeom>
                <a:noFill/>
                <a:ln w="9525" cap="flat" cmpd="sng">
                  <a:solidFill>
                    <a:schemeClr val="dk1"/>
                  </a:solidFill>
                  <a:prstDash val="dash"/>
                  <a:round/>
                  <a:headEnd type="none" w="med" len="med"/>
                  <a:tailEnd type="triangle" w="med" len="med"/>
                </a:ln>
              </p:spPr>
            </p:cxnSp>
            <p:cxnSp>
              <p:nvCxnSpPr>
                <p:cNvPr id="272" name="Google Shape;272;p25"/>
                <p:cNvCxnSpPr/>
                <p:nvPr/>
              </p:nvCxnSpPr>
              <p:spPr>
                <a:xfrm>
                  <a:off x="2312" y="2400"/>
                  <a:ext cx="808" cy="624"/>
                </a:xfrm>
                <a:prstGeom prst="straightConnector1">
                  <a:avLst/>
                </a:prstGeom>
                <a:noFill/>
                <a:ln w="9525" cap="flat" cmpd="sng">
                  <a:solidFill>
                    <a:schemeClr val="dk1"/>
                  </a:solidFill>
                  <a:prstDash val="dash"/>
                  <a:round/>
                  <a:headEnd type="none" w="med" len="med"/>
                  <a:tailEnd type="triangle" w="med" len="med"/>
                </a:ln>
              </p:spPr>
            </p:cxnSp>
            <p:cxnSp>
              <p:nvCxnSpPr>
                <p:cNvPr id="273" name="Google Shape;273;p25"/>
                <p:cNvCxnSpPr/>
                <p:nvPr/>
              </p:nvCxnSpPr>
              <p:spPr>
                <a:xfrm flipH="1">
                  <a:off x="2021" y="2400"/>
                  <a:ext cx="291" cy="624"/>
                </a:xfrm>
                <a:prstGeom prst="straightConnector1">
                  <a:avLst/>
                </a:prstGeom>
                <a:noFill/>
                <a:ln w="9525" cap="flat" cmpd="sng">
                  <a:solidFill>
                    <a:schemeClr val="lt1"/>
                  </a:solidFill>
                  <a:prstDash val="dash"/>
                  <a:round/>
                  <a:headEnd type="none" w="med" len="med"/>
                  <a:tailEnd type="triangle" w="med" len="med"/>
                </a:ln>
              </p:spPr>
            </p:cxnSp>
            <p:cxnSp>
              <p:nvCxnSpPr>
                <p:cNvPr id="274" name="Google Shape;274;p25"/>
                <p:cNvCxnSpPr/>
                <p:nvPr/>
              </p:nvCxnSpPr>
              <p:spPr>
                <a:xfrm>
                  <a:off x="2312" y="2400"/>
                  <a:ext cx="280" cy="624"/>
                </a:xfrm>
                <a:prstGeom prst="straightConnector1">
                  <a:avLst/>
                </a:prstGeom>
                <a:noFill/>
                <a:ln w="28575" cap="flat" cmpd="sng">
                  <a:solidFill>
                    <a:srgbClr val="C00000"/>
                  </a:solidFill>
                  <a:prstDash val="solid"/>
                  <a:round/>
                  <a:headEnd type="none" w="med" len="med"/>
                  <a:tailEnd type="triangle" w="med" len="med"/>
                </a:ln>
              </p:spPr>
            </p:cxnSp>
          </p:grpSp>
          <p:sp>
            <p:nvSpPr>
              <p:cNvPr id="275" name="Google Shape;275;p25"/>
              <p:cNvSpPr txBox="1"/>
              <p:nvPr/>
            </p:nvSpPr>
            <p:spPr>
              <a:xfrm>
                <a:off x="3024" y="1680"/>
                <a:ext cx="129" cy="24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6" name="Google Shape;276;p25"/>
              <p:cNvSpPr txBox="1"/>
              <p:nvPr/>
            </p:nvSpPr>
            <p:spPr>
              <a:xfrm>
                <a:off x="3216" y="1401"/>
                <a:ext cx="129" cy="24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CC0000"/>
                  </a:solidFill>
                  <a:latin typeface="Arial"/>
                  <a:ea typeface="Arial"/>
                  <a:cs typeface="Arial"/>
                  <a:sym typeface="Arial"/>
                </a:endParaRPr>
              </a:p>
            </p:txBody>
          </p:sp>
          <p:sp>
            <p:nvSpPr>
              <p:cNvPr id="277" name="Google Shape;277;p25"/>
              <p:cNvSpPr txBox="1"/>
              <p:nvPr/>
            </p:nvSpPr>
            <p:spPr>
              <a:xfrm>
                <a:off x="2976" y="1920"/>
                <a:ext cx="559" cy="24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3333FF"/>
                  </a:solidFill>
                  <a:latin typeface="Arial"/>
                  <a:ea typeface="Arial"/>
                  <a:cs typeface="Arial"/>
                  <a:sym typeface="Arial"/>
                </a:endParaRPr>
              </a:p>
            </p:txBody>
          </p:sp>
          <p:sp>
            <p:nvSpPr>
              <p:cNvPr id="278" name="Google Shape;278;p25"/>
              <p:cNvSpPr txBox="1"/>
              <p:nvPr/>
            </p:nvSpPr>
            <p:spPr>
              <a:xfrm>
                <a:off x="2616" y="2261"/>
                <a:ext cx="504" cy="24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9" name="Google Shape;279;p25"/>
              <p:cNvSpPr/>
              <p:nvPr/>
            </p:nvSpPr>
            <p:spPr>
              <a:xfrm>
                <a:off x="3019" y="2499"/>
                <a:ext cx="154" cy="123"/>
              </a:xfrm>
              <a:prstGeom prst="triangle">
                <a:avLst>
                  <a:gd name="adj" fmla="val 50000"/>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1">
                  <a:spcBef>
                    <a:spcPts val="0"/>
                  </a:spcBef>
                  <a:spcAft>
                    <a:spcPts val="0"/>
                  </a:spcAft>
                  <a:buNone/>
                </a:pPr>
                <a:endParaRPr sz="1800">
                  <a:solidFill>
                    <a:schemeClr val="dk1"/>
                  </a:solidFill>
                  <a:latin typeface="Arial"/>
                  <a:ea typeface="Arial"/>
                  <a:cs typeface="Arial"/>
                  <a:sym typeface="Arial"/>
                </a:endParaRPr>
              </a:p>
            </p:txBody>
          </p:sp>
          <p:sp>
            <p:nvSpPr>
              <p:cNvPr id="280" name="Google Shape;280;p25"/>
              <p:cNvSpPr txBox="1"/>
              <p:nvPr/>
            </p:nvSpPr>
            <p:spPr>
              <a:xfrm>
                <a:off x="3173" y="2448"/>
                <a:ext cx="235" cy="249"/>
              </a:xfrm>
              <a:prstGeom prst="rect">
                <a:avLst/>
              </a:prstGeom>
              <a:noFill/>
              <a:ln>
                <a:noFill/>
              </a:ln>
            </p:spPr>
            <p:txBody>
              <a:bodyPr spcFirstLastPara="1" wrap="square" lIns="91425" tIns="45700" rIns="91425" bIns="45700" anchor="t" anchorCtr="0">
                <a:noAutofit/>
              </a:bodyPr>
              <a:lstStyle/>
              <a:p>
                <a:pPr marL="0" marR="0" lvl="0" indent="0" algn="r" rtl="1">
                  <a:spcBef>
                    <a:spcPts val="0"/>
                  </a:spcBef>
                  <a:spcAft>
                    <a:spcPts val="0"/>
                  </a:spcAft>
                  <a:buNone/>
                </a:pPr>
                <a:endParaRPr sz="1800">
                  <a:solidFill>
                    <a:srgbClr val="CC0000"/>
                  </a:solidFill>
                  <a:latin typeface="Arial"/>
                  <a:ea typeface="Arial"/>
                  <a:cs typeface="Arial"/>
                  <a:sym typeface="Arial"/>
                </a:endParaRPr>
              </a:p>
            </p:txBody>
          </p:sp>
        </p:grpSp>
      </p:grpSp>
      <p:sp>
        <p:nvSpPr>
          <p:cNvPr id="281" name="Google Shape;281;p25"/>
          <p:cNvSpPr/>
          <p:nvPr/>
        </p:nvSpPr>
        <p:spPr>
          <a:xfrm>
            <a:off x="7772400" y="3505200"/>
            <a:ext cx="304800" cy="1143000"/>
          </a:xfrm>
          <a:prstGeom prst="leftBrace">
            <a:avLst>
              <a:gd name="adj1" fmla="val 31250"/>
              <a:gd name="adj2" fmla="val 50000"/>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2" name="Google Shape;282;p25"/>
          <p:cNvSpPr/>
          <p:nvPr/>
        </p:nvSpPr>
        <p:spPr>
          <a:xfrm>
            <a:off x="7772400" y="1981200"/>
            <a:ext cx="304800" cy="1143000"/>
          </a:xfrm>
          <a:prstGeom prst="leftBrace">
            <a:avLst>
              <a:gd name="adj1" fmla="val 31250"/>
              <a:gd name="adj2" fmla="val 50000"/>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3" name="Google Shape;283;p25"/>
          <p:cNvSpPr/>
          <p:nvPr/>
        </p:nvSpPr>
        <p:spPr>
          <a:xfrm>
            <a:off x="7772400" y="5029200"/>
            <a:ext cx="304800" cy="1143000"/>
          </a:xfrm>
          <a:prstGeom prst="leftBrace">
            <a:avLst>
              <a:gd name="adj1" fmla="val 31250"/>
              <a:gd name="adj2" fmla="val 50000"/>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84" name="Google Shape;284;p25" descr="txp_fig"/>
          <p:cNvPicPr preferRelativeResize="0"/>
          <p:nvPr/>
        </p:nvPicPr>
        <p:blipFill rotWithShape="1">
          <a:blip r:embed="rId3">
            <a:alphaModFix/>
          </a:blip>
          <a:srcRect/>
          <a:stretch/>
        </p:blipFill>
        <p:spPr>
          <a:xfrm>
            <a:off x="7162800" y="2312690"/>
            <a:ext cx="211138" cy="351897"/>
          </a:xfrm>
          <a:prstGeom prst="rect">
            <a:avLst/>
          </a:prstGeom>
          <a:noFill/>
          <a:ln>
            <a:noFill/>
          </a:ln>
        </p:spPr>
      </p:pic>
      <p:pic>
        <p:nvPicPr>
          <p:cNvPr id="285" name="Google Shape;285;p25" descr="txp_fig"/>
          <p:cNvPicPr preferRelativeResize="0"/>
          <p:nvPr/>
        </p:nvPicPr>
        <p:blipFill rotWithShape="1">
          <a:blip r:embed="rId4">
            <a:alphaModFix/>
          </a:blip>
          <a:srcRect/>
          <a:stretch/>
        </p:blipFill>
        <p:spPr>
          <a:xfrm>
            <a:off x="7137699" y="3856766"/>
            <a:ext cx="280688" cy="327002"/>
          </a:xfrm>
          <a:prstGeom prst="rect">
            <a:avLst/>
          </a:prstGeom>
          <a:noFill/>
          <a:ln>
            <a:noFill/>
          </a:ln>
        </p:spPr>
      </p:pic>
      <p:pic>
        <p:nvPicPr>
          <p:cNvPr id="286" name="Google Shape;286;p25" descr="txp_fig"/>
          <p:cNvPicPr preferRelativeResize="0"/>
          <p:nvPr/>
        </p:nvPicPr>
        <p:blipFill rotWithShape="1">
          <a:blip r:embed="rId5">
            <a:alphaModFix/>
          </a:blip>
          <a:srcRect/>
          <a:stretch/>
        </p:blipFill>
        <p:spPr>
          <a:xfrm>
            <a:off x="7056372" y="5225060"/>
            <a:ext cx="514651" cy="560927"/>
          </a:xfrm>
          <a:prstGeom prst="rect">
            <a:avLst/>
          </a:prstGeom>
          <a:noFill/>
          <a:ln>
            <a:noFill/>
          </a:ln>
        </p:spPr>
      </p:pic>
      <p:pic>
        <p:nvPicPr>
          <p:cNvPr id="287" name="Google Shape;287;p25" descr="C:\Users\Dan\Dropbox\Office\CS 188\Ketrina Art\MDPs\Discounting.png"/>
          <p:cNvPicPr preferRelativeResize="0"/>
          <p:nvPr/>
        </p:nvPicPr>
        <p:blipFill rotWithShape="1">
          <a:blip r:embed="rId6">
            <a:alphaModFix/>
          </a:blip>
          <a:srcRect l="73764" t="76543" r="1568"/>
          <a:stretch/>
        </p:blipFill>
        <p:spPr>
          <a:xfrm>
            <a:off x="5486400" y="5181600"/>
            <a:ext cx="1562540" cy="990600"/>
          </a:xfrm>
          <a:prstGeom prst="rect">
            <a:avLst/>
          </a:prstGeom>
          <a:noFill/>
          <a:ln>
            <a:noFill/>
          </a:ln>
        </p:spPr>
      </p:pic>
      <p:pic>
        <p:nvPicPr>
          <p:cNvPr id="288" name="Google Shape;288;p25"/>
          <p:cNvPicPr preferRelativeResize="0"/>
          <p:nvPr/>
        </p:nvPicPr>
        <p:blipFill rotWithShape="1">
          <a:blip r:embed="rId7">
            <a:alphaModFix/>
          </a:blip>
          <a:srcRect/>
          <a:stretch/>
        </p:blipFill>
        <p:spPr>
          <a:xfrm>
            <a:off x="5562600" y="1676400"/>
            <a:ext cx="1761584" cy="1524000"/>
          </a:xfrm>
          <a:prstGeom prst="rect">
            <a:avLst/>
          </a:prstGeom>
          <a:noFill/>
          <a:ln>
            <a:noFill/>
          </a:ln>
        </p:spPr>
      </p:pic>
      <p:pic>
        <p:nvPicPr>
          <p:cNvPr id="289" name="Google Shape;289;p25" descr="C:\Users\Dan\Dropbox\Office\CS 188\Ketrina Art\MDPs\Discounting.png"/>
          <p:cNvPicPr preferRelativeResize="0"/>
          <p:nvPr/>
        </p:nvPicPr>
        <p:blipFill rotWithShape="1">
          <a:blip r:embed="rId6">
            <a:alphaModFix/>
          </a:blip>
          <a:srcRect l="73764" t="38272" r="1568" b="35802"/>
          <a:stretch/>
        </p:blipFill>
        <p:spPr>
          <a:xfrm>
            <a:off x="5562600" y="3429000"/>
            <a:ext cx="1566128" cy="10973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6"/>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a:solidFill>
                  <a:schemeClr val="dk2"/>
                </a:solidFill>
                <a:latin typeface="Calibri"/>
                <a:ea typeface="Calibri"/>
                <a:cs typeface="Calibri"/>
                <a:sym typeface="Calibri"/>
              </a:rPr>
              <a:t>Quiz: Discounting</a:t>
            </a:r>
            <a:endParaRPr sz="4400" b="0" i="0" u="none" strike="noStrike" cap="none">
              <a:solidFill>
                <a:schemeClr val="dk2"/>
              </a:solidFill>
              <a:latin typeface="Calibri"/>
              <a:ea typeface="Calibri"/>
              <a:cs typeface="Calibri"/>
              <a:sym typeface="Calibri"/>
            </a:endParaRPr>
          </a:p>
        </p:txBody>
      </p:sp>
      <p:sp>
        <p:nvSpPr>
          <p:cNvPr id="295" name="Google Shape;295;p26"/>
          <p:cNvSpPr txBox="1">
            <a:spLocks noGrp="1"/>
          </p:cNvSpPr>
          <p:nvPr>
            <p:ph type="body" idx="1"/>
          </p:nvPr>
        </p:nvSpPr>
        <p:spPr>
          <a:xfrm>
            <a:off x="406400" y="1397001"/>
            <a:ext cx="11480800" cy="4729164"/>
          </a:xfrm>
          <a:prstGeom prst="rect">
            <a:avLst/>
          </a:prstGeom>
          <a:noFill/>
          <a:ln>
            <a:noFill/>
          </a:ln>
        </p:spPr>
        <p:txBody>
          <a:bodyPr spcFirstLastPara="1" wrap="square" lIns="91425" tIns="45700" rIns="91425" bIns="45700" anchor="t" anchorCtr="0">
            <a:noAutofit/>
          </a:bodyPr>
          <a:lstStyle/>
          <a:p>
            <a:pPr marL="342882" marR="0" lvl="0" indent="-342882" algn="l" rtl="0">
              <a:spcBef>
                <a:spcPts val="0"/>
              </a:spcBef>
              <a:spcAft>
                <a:spcPts val="0"/>
              </a:spcAft>
              <a:buClr>
                <a:schemeClr val="accent2"/>
              </a:buClr>
              <a:buSzPts val="2800"/>
              <a:buFont typeface="Noto Sans Symbols"/>
              <a:buChar char="▪"/>
            </a:pPr>
            <a:r>
              <a:rPr lang="en-US" sz="2800" b="0" i="0" u="none" strike="noStrike" cap="none">
                <a:solidFill>
                  <a:schemeClr val="accent2"/>
                </a:solidFill>
                <a:latin typeface="Calibri"/>
                <a:ea typeface="Calibri"/>
                <a:cs typeface="Calibri"/>
                <a:sym typeface="Calibri"/>
              </a:rPr>
              <a:t>Given:</a:t>
            </a:r>
            <a:endParaRPr/>
          </a:p>
          <a:p>
            <a:pPr marL="742913" marR="0" lvl="1" indent="-133336" algn="l" rtl="0">
              <a:spcBef>
                <a:spcPts val="480"/>
              </a:spcBef>
              <a:spcAft>
                <a:spcPts val="0"/>
              </a:spcAft>
              <a:buClr>
                <a:schemeClr val="dk1"/>
              </a:buClr>
              <a:buSzPts val="2400"/>
              <a:buFont typeface="Noto Sans Symbols"/>
              <a:buNone/>
            </a:pPr>
            <a:endParaRPr sz="2400" b="0" i="0" u="none" strike="noStrike" cap="none">
              <a:solidFill>
                <a:schemeClr val="dk1"/>
              </a:solidFill>
              <a:latin typeface="Calibri"/>
              <a:ea typeface="Calibri"/>
              <a:cs typeface="Calibri"/>
              <a:sym typeface="Calibri"/>
            </a:endParaRPr>
          </a:p>
          <a:p>
            <a:pPr marL="742913" marR="0" lvl="1" indent="-285736" algn="l" rtl="0">
              <a:spcBef>
                <a:spcPts val="48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Actions: East, West, and Exit (only available in exit states a, e)</a:t>
            </a:r>
            <a:endParaRPr/>
          </a:p>
          <a:p>
            <a:pPr marL="742913" marR="0" lvl="1" indent="-285736" algn="l" rtl="0">
              <a:spcBef>
                <a:spcPts val="48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Transitions: deterministic</a:t>
            </a:r>
            <a:endParaRPr/>
          </a:p>
          <a:p>
            <a:pPr marL="342882" marR="0" lvl="0" indent="-165082" algn="l" rtl="0">
              <a:spcBef>
                <a:spcPts val="560"/>
              </a:spcBef>
              <a:spcAft>
                <a:spcPts val="0"/>
              </a:spcAft>
              <a:buClr>
                <a:schemeClr val="accent2"/>
              </a:buClr>
              <a:buSzPts val="2800"/>
              <a:buFont typeface="Noto Sans Symbols"/>
              <a:buNone/>
            </a:pPr>
            <a:endParaRPr sz="2800" b="0" i="0" u="none" strike="noStrike" cap="none">
              <a:solidFill>
                <a:schemeClr val="accent2"/>
              </a:solidFill>
              <a:latin typeface="Calibri"/>
              <a:ea typeface="Calibri"/>
              <a:cs typeface="Calibri"/>
              <a:sym typeface="Calibri"/>
            </a:endParaRPr>
          </a:p>
          <a:p>
            <a:pPr marL="342882" marR="0" lvl="0" indent="-342882" algn="l" rtl="0">
              <a:spcBef>
                <a:spcPts val="560"/>
              </a:spcBef>
              <a:spcAft>
                <a:spcPts val="0"/>
              </a:spcAft>
              <a:buClr>
                <a:schemeClr val="accent2"/>
              </a:buClr>
              <a:buSzPts val="2800"/>
              <a:buFont typeface="Noto Sans Symbols"/>
              <a:buChar char="▪"/>
            </a:pPr>
            <a:r>
              <a:rPr lang="en-US" sz="2800" b="0" i="0" u="none" strike="noStrike" cap="none">
                <a:solidFill>
                  <a:schemeClr val="accent2"/>
                </a:solidFill>
                <a:latin typeface="Calibri"/>
                <a:ea typeface="Calibri"/>
                <a:cs typeface="Calibri"/>
                <a:sym typeface="Calibri"/>
              </a:rPr>
              <a:t>Quiz 1: For γ = 1, what is the optimal policy?</a:t>
            </a:r>
            <a:endParaRPr/>
          </a:p>
          <a:p>
            <a:pPr marL="1142942" marR="0" lvl="2" indent="-101588" algn="l" rtl="0">
              <a:spcBef>
                <a:spcPts val="400"/>
              </a:spcBef>
              <a:spcAft>
                <a:spcPts val="0"/>
              </a:spcAft>
              <a:buClr>
                <a:schemeClr val="accent2"/>
              </a:buClr>
              <a:buSzPts val="2000"/>
              <a:buFont typeface="Noto Sans Symbols"/>
              <a:buNone/>
            </a:pPr>
            <a:endParaRPr sz="2000" b="0" i="0" u="none" strike="noStrike" cap="none">
              <a:solidFill>
                <a:schemeClr val="dk1"/>
              </a:solidFill>
              <a:latin typeface="Calibri"/>
              <a:ea typeface="Calibri"/>
              <a:cs typeface="Calibri"/>
              <a:sym typeface="Calibri"/>
            </a:endParaRPr>
          </a:p>
          <a:p>
            <a:pPr marL="342882" marR="0" lvl="0" indent="-342882" algn="l" rtl="0">
              <a:spcBef>
                <a:spcPts val="560"/>
              </a:spcBef>
              <a:spcAft>
                <a:spcPts val="0"/>
              </a:spcAft>
              <a:buClr>
                <a:schemeClr val="accent2"/>
              </a:buClr>
              <a:buSzPts val="2800"/>
              <a:buFont typeface="Noto Sans Symbols"/>
              <a:buChar char="▪"/>
            </a:pPr>
            <a:r>
              <a:rPr lang="en-US" sz="2800" b="0" i="0" u="none" strike="noStrike" cap="none">
                <a:solidFill>
                  <a:schemeClr val="accent2"/>
                </a:solidFill>
                <a:latin typeface="Calibri"/>
                <a:ea typeface="Calibri"/>
                <a:cs typeface="Calibri"/>
                <a:sym typeface="Calibri"/>
              </a:rPr>
              <a:t>Quiz 2: For γ = 0.1, what is the optimal policy?</a:t>
            </a:r>
            <a:endParaRPr/>
          </a:p>
          <a:p>
            <a:pPr marL="1142942" marR="0" lvl="2" indent="-101588" algn="l" rtl="0">
              <a:spcBef>
                <a:spcPts val="400"/>
              </a:spcBef>
              <a:spcAft>
                <a:spcPts val="0"/>
              </a:spcAft>
              <a:buClr>
                <a:schemeClr val="accent2"/>
              </a:buClr>
              <a:buSzPts val="2000"/>
              <a:buFont typeface="Noto Sans Symbols"/>
              <a:buNone/>
            </a:pPr>
            <a:endParaRPr sz="2000" b="0" i="0" u="none" strike="noStrike" cap="none">
              <a:solidFill>
                <a:schemeClr val="dk1"/>
              </a:solidFill>
              <a:latin typeface="Calibri"/>
              <a:ea typeface="Calibri"/>
              <a:cs typeface="Calibri"/>
              <a:sym typeface="Calibri"/>
            </a:endParaRPr>
          </a:p>
          <a:p>
            <a:pPr marL="342882" marR="0" lvl="0" indent="-342882" algn="l" rtl="0">
              <a:spcBef>
                <a:spcPts val="560"/>
              </a:spcBef>
              <a:spcAft>
                <a:spcPts val="0"/>
              </a:spcAft>
              <a:buClr>
                <a:schemeClr val="accent2"/>
              </a:buClr>
              <a:buSzPts val="2800"/>
              <a:buFont typeface="Noto Sans Symbols"/>
              <a:buChar char="▪"/>
            </a:pPr>
            <a:r>
              <a:rPr lang="en-US" sz="2800" b="0" i="0" u="none" strike="noStrike" cap="none">
                <a:solidFill>
                  <a:schemeClr val="accent2"/>
                </a:solidFill>
                <a:latin typeface="Calibri"/>
                <a:ea typeface="Calibri"/>
                <a:cs typeface="Calibri"/>
                <a:sym typeface="Calibri"/>
              </a:rPr>
              <a:t>Quiz 3: For which γ</a:t>
            </a:r>
            <a:r>
              <a:rPr lang="en-US" sz="2800" b="0" i="0" u="none" strike="noStrike" cap="none">
                <a:solidFill>
                  <a:schemeClr val="accent2"/>
                </a:solidFill>
                <a:latin typeface="Old Standard TT"/>
                <a:ea typeface="Old Standard TT"/>
                <a:cs typeface="Old Standard TT"/>
                <a:sym typeface="Old Standard TT"/>
              </a:rPr>
              <a:t> </a:t>
            </a:r>
            <a:r>
              <a:rPr lang="en-US" sz="2800" b="0" i="0" u="none" strike="noStrike" cap="none">
                <a:solidFill>
                  <a:schemeClr val="accent2"/>
                </a:solidFill>
                <a:latin typeface="Calibri"/>
                <a:ea typeface="Calibri"/>
                <a:cs typeface="Calibri"/>
                <a:sym typeface="Calibri"/>
              </a:rPr>
              <a:t>are West and East equally good when in state d?</a:t>
            </a:r>
            <a:endParaRPr sz="2800" b="0" i="0" u="none" strike="noStrike" cap="none">
              <a:solidFill>
                <a:schemeClr val="accent2"/>
              </a:solidFill>
              <a:latin typeface="Calibri"/>
              <a:ea typeface="Calibri"/>
              <a:cs typeface="Calibri"/>
              <a:sym typeface="Calibri"/>
            </a:endParaRPr>
          </a:p>
        </p:txBody>
      </p:sp>
      <p:grpSp>
        <p:nvGrpSpPr>
          <p:cNvPr id="296" name="Google Shape;296;p26"/>
          <p:cNvGrpSpPr/>
          <p:nvPr/>
        </p:nvGrpSpPr>
        <p:grpSpPr>
          <a:xfrm>
            <a:off x="3276600" y="1219200"/>
            <a:ext cx="3594100" cy="1168400"/>
            <a:chOff x="3352800" y="3505200"/>
            <a:chExt cx="3594100" cy="1168400"/>
          </a:xfrm>
        </p:grpSpPr>
        <p:pic>
          <p:nvPicPr>
            <p:cNvPr id="297" name="Google Shape;297;p26" descr="discounting.png"/>
            <p:cNvPicPr preferRelativeResize="0"/>
            <p:nvPr/>
          </p:nvPicPr>
          <p:blipFill rotWithShape="1">
            <a:blip r:embed="rId3">
              <a:alphaModFix/>
            </a:blip>
            <a:srcRect/>
            <a:stretch/>
          </p:blipFill>
          <p:spPr>
            <a:xfrm>
              <a:off x="3352800" y="3505200"/>
              <a:ext cx="3594100" cy="1168400"/>
            </a:xfrm>
            <a:prstGeom prst="rect">
              <a:avLst/>
            </a:prstGeom>
            <a:noFill/>
            <a:ln>
              <a:noFill/>
            </a:ln>
          </p:spPr>
        </p:pic>
        <p:sp>
          <p:nvSpPr>
            <p:cNvPr id="298" name="Google Shape;298;p26"/>
            <p:cNvSpPr/>
            <p:nvPr/>
          </p:nvSpPr>
          <p:spPr>
            <a:xfrm>
              <a:off x="5486400" y="3733800"/>
              <a:ext cx="533400" cy="457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299" name="Google Shape;299;p26"/>
          <p:cNvSpPr/>
          <p:nvPr/>
        </p:nvSpPr>
        <p:spPr>
          <a:xfrm>
            <a:off x="9372600" y="1676400"/>
            <a:ext cx="533400" cy="457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0" name="Google Shape;300;p26"/>
          <p:cNvSpPr/>
          <p:nvPr/>
        </p:nvSpPr>
        <p:spPr>
          <a:xfrm>
            <a:off x="10244941" y="3772590"/>
            <a:ext cx="533400" cy="457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aphicFrame>
        <p:nvGraphicFramePr>
          <p:cNvPr id="301" name="Google Shape;301;p26"/>
          <p:cNvGraphicFramePr/>
          <p:nvPr/>
        </p:nvGraphicFramePr>
        <p:xfrm>
          <a:off x="8340200" y="3696400"/>
          <a:ext cx="3047750" cy="487650"/>
        </p:xfrm>
        <a:graphic>
          <a:graphicData uri="http://schemas.openxmlformats.org/drawingml/2006/table">
            <a:tbl>
              <a:tblPr>
                <a:noFill/>
                <a:tableStyleId>{95AC75D0-B378-4708-9C61-64721401FA74}</a:tableStyleId>
              </a:tblPr>
              <a:tblGrid>
                <a:gridCol w="609550">
                  <a:extLst>
                    <a:ext uri="{9D8B030D-6E8A-4147-A177-3AD203B41FA5}">
                      <a16:colId xmlns:a16="http://schemas.microsoft.com/office/drawing/2014/main" val="20000"/>
                    </a:ext>
                  </a:extLst>
                </a:gridCol>
                <a:gridCol w="609550">
                  <a:extLst>
                    <a:ext uri="{9D8B030D-6E8A-4147-A177-3AD203B41FA5}">
                      <a16:colId xmlns:a16="http://schemas.microsoft.com/office/drawing/2014/main" val="20001"/>
                    </a:ext>
                  </a:extLst>
                </a:gridCol>
                <a:gridCol w="609550">
                  <a:extLst>
                    <a:ext uri="{9D8B030D-6E8A-4147-A177-3AD203B41FA5}">
                      <a16:colId xmlns:a16="http://schemas.microsoft.com/office/drawing/2014/main" val="20002"/>
                    </a:ext>
                  </a:extLst>
                </a:gridCol>
                <a:gridCol w="609550">
                  <a:extLst>
                    <a:ext uri="{9D8B030D-6E8A-4147-A177-3AD203B41FA5}">
                      <a16:colId xmlns:a16="http://schemas.microsoft.com/office/drawing/2014/main" val="20003"/>
                    </a:ext>
                  </a:extLst>
                </a:gridCol>
                <a:gridCol w="609550">
                  <a:extLst>
                    <a:ext uri="{9D8B030D-6E8A-4147-A177-3AD203B41FA5}">
                      <a16:colId xmlns:a16="http://schemas.microsoft.com/office/drawing/2014/main" val="20004"/>
                    </a:ext>
                  </a:extLst>
                </a:gridCol>
              </a:tblGrid>
              <a:tr h="381000">
                <a:tc>
                  <a:txBody>
                    <a:bodyPr/>
                    <a:lstStyle/>
                    <a:p>
                      <a:pPr marL="0" lvl="0" indent="0" algn="ctr">
                        <a:spcBef>
                          <a:spcPts val="0"/>
                        </a:spcBef>
                        <a:spcAft>
                          <a:spcPts val="0"/>
                        </a:spcAft>
                        <a:buNone/>
                      </a:pPr>
                      <a:r>
                        <a:rPr lang="en-US" sz="2000"/>
                        <a:t>Exit</a:t>
                      </a:r>
                      <a:endParaRPr sz="2000"/>
                    </a:p>
                  </a:txBody>
                  <a:tcPr marL="91425" marR="91425" marT="91425" marB="91425"/>
                </a:tc>
                <a:tc>
                  <a:txBody>
                    <a:bodyPr/>
                    <a:lstStyle/>
                    <a:p>
                      <a:pPr marL="0" lvl="0" indent="0" algn="ctr">
                        <a:spcBef>
                          <a:spcPts val="0"/>
                        </a:spcBef>
                        <a:spcAft>
                          <a:spcPts val="0"/>
                        </a:spcAft>
                        <a:buNone/>
                      </a:pPr>
                      <a:r>
                        <a:rPr lang="en-US" sz="2000">
                          <a:highlight>
                            <a:srgbClr val="FFFFFF"/>
                          </a:highlight>
                        </a:rPr>
                        <a:t>←</a:t>
                      </a:r>
                      <a:endParaRPr sz="2000"/>
                    </a:p>
                  </a:txBody>
                  <a:tcPr marL="91425" marR="91425" marT="91425" marB="91425"/>
                </a:tc>
                <a:tc>
                  <a:txBody>
                    <a:bodyPr/>
                    <a:lstStyle/>
                    <a:p>
                      <a:pPr marL="0" lvl="0" indent="0" algn="ctr">
                        <a:spcBef>
                          <a:spcPts val="0"/>
                        </a:spcBef>
                        <a:spcAft>
                          <a:spcPts val="0"/>
                        </a:spcAft>
                        <a:buNone/>
                      </a:pPr>
                      <a:r>
                        <a:rPr lang="en-US" sz="2000">
                          <a:highlight>
                            <a:srgbClr val="FFFFFF"/>
                          </a:highlight>
                        </a:rPr>
                        <a:t>←</a:t>
                      </a:r>
                      <a:endParaRPr sz="2000"/>
                    </a:p>
                  </a:txBody>
                  <a:tcPr marL="91425" marR="91425" marT="91425" marB="91425"/>
                </a:tc>
                <a:tc>
                  <a:txBody>
                    <a:bodyPr/>
                    <a:lstStyle/>
                    <a:p>
                      <a:pPr marL="0" lvl="0" indent="0" algn="ctr">
                        <a:spcBef>
                          <a:spcPts val="0"/>
                        </a:spcBef>
                        <a:spcAft>
                          <a:spcPts val="0"/>
                        </a:spcAft>
                        <a:buNone/>
                      </a:pPr>
                      <a:r>
                        <a:rPr lang="en-US" sz="2000">
                          <a:highlight>
                            <a:srgbClr val="FFFFFF"/>
                          </a:highlight>
                        </a:rPr>
                        <a:t>←</a:t>
                      </a:r>
                      <a:endParaRPr sz="2000"/>
                    </a:p>
                  </a:txBody>
                  <a:tcPr marL="91425" marR="91425" marT="91425" marB="91425"/>
                </a:tc>
                <a:tc>
                  <a:txBody>
                    <a:bodyPr/>
                    <a:lstStyle/>
                    <a:p>
                      <a:pPr marL="0" lvl="0" indent="0" algn="ctr">
                        <a:spcBef>
                          <a:spcPts val="0"/>
                        </a:spcBef>
                        <a:spcAft>
                          <a:spcPts val="0"/>
                        </a:spcAft>
                        <a:buNone/>
                      </a:pPr>
                      <a:r>
                        <a:rPr lang="en-US" sz="2000">
                          <a:highlight>
                            <a:srgbClr val="FFFFFF"/>
                          </a:highlight>
                        </a:rPr>
                        <a:t>←</a:t>
                      </a:r>
                      <a:endParaRPr sz="2000"/>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302" name="Google Shape;302;p26"/>
          <p:cNvGraphicFramePr/>
          <p:nvPr/>
        </p:nvGraphicFramePr>
        <p:xfrm>
          <a:off x="8340200" y="4610800"/>
          <a:ext cx="3047750" cy="487650"/>
        </p:xfrm>
        <a:graphic>
          <a:graphicData uri="http://schemas.openxmlformats.org/drawingml/2006/table">
            <a:tbl>
              <a:tblPr>
                <a:noFill/>
                <a:tableStyleId>{95AC75D0-B378-4708-9C61-64721401FA74}</a:tableStyleId>
              </a:tblPr>
              <a:tblGrid>
                <a:gridCol w="609550">
                  <a:extLst>
                    <a:ext uri="{9D8B030D-6E8A-4147-A177-3AD203B41FA5}">
                      <a16:colId xmlns:a16="http://schemas.microsoft.com/office/drawing/2014/main" val="20000"/>
                    </a:ext>
                  </a:extLst>
                </a:gridCol>
                <a:gridCol w="609550">
                  <a:extLst>
                    <a:ext uri="{9D8B030D-6E8A-4147-A177-3AD203B41FA5}">
                      <a16:colId xmlns:a16="http://schemas.microsoft.com/office/drawing/2014/main" val="20001"/>
                    </a:ext>
                  </a:extLst>
                </a:gridCol>
                <a:gridCol w="609550">
                  <a:extLst>
                    <a:ext uri="{9D8B030D-6E8A-4147-A177-3AD203B41FA5}">
                      <a16:colId xmlns:a16="http://schemas.microsoft.com/office/drawing/2014/main" val="20002"/>
                    </a:ext>
                  </a:extLst>
                </a:gridCol>
                <a:gridCol w="609550">
                  <a:extLst>
                    <a:ext uri="{9D8B030D-6E8A-4147-A177-3AD203B41FA5}">
                      <a16:colId xmlns:a16="http://schemas.microsoft.com/office/drawing/2014/main" val="20003"/>
                    </a:ext>
                  </a:extLst>
                </a:gridCol>
                <a:gridCol w="609550">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r>
                        <a:rPr lang="en-US" sz="2000"/>
                        <a:t>Exit</a:t>
                      </a:r>
                      <a:endParaRPr sz="2000"/>
                    </a:p>
                  </a:txBody>
                  <a:tcPr marL="91425" marR="91425" marT="91425" marB="91425"/>
                </a:tc>
                <a:tc>
                  <a:txBody>
                    <a:bodyPr/>
                    <a:lstStyle/>
                    <a:p>
                      <a:pPr marL="0" lvl="0" indent="0" algn="ctr" rtl="0">
                        <a:spcBef>
                          <a:spcPts val="0"/>
                        </a:spcBef>
                        <a:spcAft>
                          <a:spcPts val="0"/>
                        </a:spcAft>
                        <a:buNone/>
                      </a:pPr>
                      <a:r>
                        <a:rPr lang="en-US" sz="2000">
                          <a:highlight>
                            <a:srgbClr val="FFFFFF"/>
                          </a:highlight>
                        </a:rPr>
                        <a:t>←</a:t>
                      </a:r>
                      <a:endParaRPr sz="2000"/>
                    </a:p>
                  </a:txBody>
                  <a:tcPr marL="91425" marR="91425" marT="91425" marB="91425"/>
                </a:tc>
                <a:tc>
                  <a:txBody>
                    <a:bodyPr/>
                    <a:lstStyle/>
                    <a:p>
                      <a:pPr marL="0" lvl="0" indent="0" algn="ctr" rtl="0">
                        <a:spcBef>
                          <a:spcPts val="0"/>
                        </a:spcBef>
                        <a:spcAft>
                          <a:spcPts val="0"/>
                        </a:spcAft>
                        <a:buNone/>
                      </a:pPr>
                      <a:r>
                        <a:rPr lang="en-US" sz="2000">
                          <a:highlight>
                            <a:srgbClr val="FFFFFF"/>
                          </a:highlight>
                        </a:rPr>
                        <a:t>←</a:t>
                      </a:r>
                      <a:endParaRPr sz="2000"/>
                    </a:p>
                  </a:txBody>
                  <a:tcPr marL="91425" marR="91425" marT="91425" marB="91425"/>
                </a:tc>
                <a:tc>
                  <a:txBody>
                    <a:bodyPr/>
                    <a:lstStyle/>
                    <a:p>
                      <a:pPr marL="0" lvl="0" indent="0" algn="ctr" rtl="0">
                        <a:spcBef>
                          <a:spcPts val="0"/>
                        </a:spcBef>
                        <a:spcAft>
                          <a:spcPts val="0"/>
                        </a:spcAft>
                        <a:buNone/>
                      </a:pPr>
                      <a:r>
                        <a:rPr lang="en-US" sz="2000">
                          <a:highlight>
                            <a:srgbClr val="FFFFFF"/>
                          </a:highlight>
                        </a:rPr>
                        <a:t>→</a:t>
                      </a:r>
                      <a:endParaRPr sz="2000"/>
                    </a:p>
                  </a:txBody>
                  <a:tcPr marL="91425" marR="91425" marT="91425" marB="91425"/>
                </a:tc>
                <a:tc>
                  <a:txBody>
                    <a:bodyPr/>
                    <a:lstStyle/>
                    <a:p>
                      <a:pPr marL="0" lvl="0" indent="0" algn="ctr" rtl="0">
                        <a:spcBef>
                          <a:spcPts val="0"/>
                        </a:spcBef>
                        <a:spcAft>
                          <a:spcPts val="0"/>
                        </a:spcAft>
                        <a:buNone/>
                      </a:pPr>
                      <a:r>
                        <a:rPr lang="en-US" sz="2000">
                          <a:highlight>
                            <a:srgbClr val="FFFFFF"/>
                          </a:highlight>
                        </a:rPr>
                        <a:t>Exit</a:t>
                      </a:r>
                      <a:endParaRPr sz="2000"/>
                    </a:p>
                  </a:txBody>
                  <a:tcPr marL="91425" marR="91425" marT="91425" marB="91425"/>
                </a:tc>
                <a:extLst>
                  <a:ext uri="{0D108BD9-81ED-4DB2-BD59-A6C34878D82A}">
                    <a16:rowId xmlns:a16="http://schemas.microsoft.com/office/drawing/2014/main" val="10000"/>
                  </a:ext>
                </a:extLst>
              </a:tr>
            </a:tbl>
          </a:graphicData>
        </a:graphic>
      </p:graphicFrame>
      <p:sp>
        <p:nvSpPr>
          <p:cNvPr id="303" name="Google Shape;303;p26"/>
          <p:cNvSpPr txBox="1"/>
          <p:nvPr/>
        </p:nvSpPr>
        <p:spPr>
          <a:xfrm>
            <a:off x="2254975" y="5927175"/>
            <a:ext cx="8103600" cy="780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3000"/>
              <a:t>10 </a:t>
            </a:r>
            <a:r>
              <a:rPr lang="en-US" sz="3000">
                <a:solidFill>
                  <a:srgbClr val="222222"/>
                </a:solidFill>
                <a:highlight>
                  <a:srgbClr val="FFFFFF"/>
                </a:highlight>
              </a:rPr>
              <a:t>γ</a:t>
            </a:r>
            <a:r>
              <a:rPr lang="en-US" sz="3000" baseline="30000">
                <a:solidFill>
                  <a:srgbClr val="222222"/>
                </a:solidFill>
                <a:highlight>
                  <a:srgbClr val="FFFFFF"/>
                </a:highlight>
              </a:rPr>
              <a:t>3</a:t>
            </a:r>
            <a:r>
              <a:rPr lang="en-US" sz="3000">
                <a:solidFill>
                  <a:srgbClr val="222222"/>
                </a:solidFill>
                <a:highlight>
                  <a:srgbClr val="FFFFFF"/>
                </a:highlight>
              </a:rPr>
              <a:t> = 1γ 									γ = 0.316</a:t>
            </a:r>
            <a:endParaRPr sz="3000">
              <a:solidFill>
                <a:srgbClr val="222222"/>
              </a:solidFill>
              <a:highlight>
                <a:srgbClr val="FFFFFF"/>
              </a:highlight>
            </a:endParaRPr>
          </a:p>
          <a:p>
            <a:pPr marL="0" lvl="0" indent="0">
              <a:spcBef>
                <a:spcPts val="0"/>
              </a:spcBef>
              <a:spcAft>
                <a:spcPts val="0"/>
              </a:spcAft>
              <a:buNone/>
            </a:pPr>
            <a:endParaRPr sz="3000" baseline="30000">
              <a:solidFill>
                <a:srgbClr val="222222"/>
              </a:solidFill>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1"/>
                                        </p:tgtEl>
                                        <p:attrNameLst>
                                          <p:attrName>style.visibility</p:attrName>
                                        </p:attrNameLst>
                                      </p:cBhvr>
                                      <p:to>
                                        <p:strVal val="visible"/>
                                      </p:to>
                                    </p:set>
                                    <p:animEffect transition="in" filter="fade">
                                      <p:cBhvr>
                                        <p:cTn id="7" dur="1000"/>
                                        <p:tgtEl>
                                          <p:spTgt spid="3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2"/>
                                        </p:tgtEl>
                                        <p:attrNameLst>
                                          <p:attrName>style.visibility</p:attrName>
                                        </p:attrNameLst>
                                      </p:cBhvr>
                                      <p:to>
                                        <p:strVal val="visible"/>
                                      </p:to>
                                    </p:set>
                                    <p:animEffect transition="in" filter="fade">
                                      <p:cBhvr>
                                        <p:cTn id="12" dur="1000"/>
                                        <p:tgtEl>
                                          <p:spTgt spid="3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3"/>
                                        </p:tgtEl>
                                        <p:attrNameLst>
                                          <p:attrName>style.visibility</p:attrName>
                                        </p:attrNameLst>
                                      </p:cBhvr>
                                      <p:to>
                                        <p:strVal val="visible"/>
                                      </p:to>
                                    </p:set>
                                    <p:animEffect transition="in" filter="fade">
                                      <p:cBhvr>
                                        <p:cTn id="17" dur="1000"/>
                                        <p:tgtEl>
                                          <p:spTgt spid="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7"/>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a:solidFill>
                  <a:schemeClr val="dk2"/>
                </a:solidFill>
                <a:latin typeface="Calibri"/>
                <a:ea typeface="Calibri"/>
                <a:cs typeface="Calibri"/>
                <a:sym typeface="Calibri"/>
              </a:rPr>
              <a:t>Infinite Utilities?!</a:t>
            </a:r>
            <a:endParaRPr/>
          </a:p>
        </p:txBody>
      </p:sp>
      <p:sp>
        <p:nvSpPr>
          <p:cNvPr id="309" name="Google Shape;309;p27"/>
          <p:cNvSpPr txBox="1">
            <a:spLocks noGrp="1"/>
          </p:cNvSpPr>
          <p:nvPr>
            <p:ph type="body" idx="1"/>
          </p:nvPr>
        </p:nvSpPr>
        <p:spPr>
          <a:xfrm>
            <a:off x="457200" y="1295400"/>
            <a:ext cx="10896600" cy="5105400"/>
          </a:xfrm>
          <a:prstGeom prst="rect">
            <a:avLst/>
          </a:prstGeom>
          <a:noFill/>
          <a:ln>
            <a:noFill/>
          </a:ln>
        </p:spPr>
        <p:txBody>
          <a:bodyPr spcFirstLastPara="1" wrap="square" lIns="91425" tIns="45700" rIns="91425" bIns="45700" anchor="t" anchorCtr="0">
            <a:noAutofit/>
          </a:bodyPr>
          <a:lstStyle/>
          <a:p>
            <a:pPr marL="342882" marR="0" lvl="0" indent="-342882" algn="l" rtl="0">
              <a:spcBef>
                <a:spcPts val="0"/>
              </a:spcBef>
              <a:spcAft>
                <a:spcPts val="0"/>
              </a:spcAft>
              <a:buClr>
                <a:schemeClr val="accent2"/>
              </a:buClr>
              <a:buSzPts val="2800"/>
              <a:buFont typeface="Noto Sans Symbols"/>
              <a:buChar char="▪"/>
            </a:pPr>
            <a:r>
              <a:rPr lang="en-US" sz="2800" b="0" i="0" u="none" strike="noStrike" cap="none">
                <a:solidFill>
                  <a:schemeClr val="accent2"/>
                </a:solidFill>
                <a:latin typeface="Calibri"/>
                <a:ea typeface="Calibri"/>
                <a:cs typeface="Calibri"/>
                <a:sym typeface="Calibri"/>
              </a:rPr>
              <a:t>Problem: What if the game lasts forever?  Do we get infinite rewards?</a:t>
            </a:r>
            <a:endParaRPr sz="2800" b="0" i="0" u="none" strike="noStrike" cap="none">
              <a:solidFill>
                <a:schemeClr val="accent2"/>
              </a:solidFill>
              <a:latin typeface="Calibri"/>
              <a:ea typeface="Calibri"/>
              <a:cs typeface="Calibri"/>
              <a:sym typeface="Calibri"/>
            </a:endParaRPr>
          </a:p>
          <a:p>
            <a:pPr marL="1600120" marR="0" lvl="3" indent="-165088" algn="l" rtl="0">
              <a:spcBef>
                <a:spcPts val="200"/>
              </a:spcBef>
              <a:spcAft>
                <a:spcPts val="0"/>
              </a:spcAft>
              <a:buClr>
                <a:schemeClr val="dk1"/>
              </a:buClr>
              <a:buSzPts val="1000"/>
              <a:buFont typeface="Noto Sans Symbols"/>
              <a:buNone/>
            </a:pPr>
            <a:endParaRPr sz="1000" b="0" i="0" u="none" strike="noStrike" cap="none">
              <a:solidFill>
                <a:schemeClr val="dk1"/>
              </a:solidFill>
              <a:latin typeface="Calibri"/>
              <a:ea typeface="Calibri"/>
              <a:cs typeface="Calibri"/>
              <a:sym typeface="Calibri"/>
            </a:endParaRPr>
          </a:p>
          <a:p>
            <a:pPr marL="342882" marR="0" lvl="0" indent="-342882" algn="l" rtl="0">
              <a:spcBef>
                <a:spcPts val="560"/>
              </a:spcBef>
              <a:spcAft>
                <a:spcPts val="0"/>
              </a:spcAft>
              <a:buClr>
                <a:schemeClr val="accent2"/>
              </a:buClr>
              <a:buSzPts val="2800"/>
              <a:buFont typeface="Noto Sans Symbols"/>
              <a:buChar char="▪"/>
            </a:pPr>
            <a:r>
              <a:rPr lang="en-US" sz="2800" b="0" i="0" u="none" strike="noStrike" cap="none">
                <a:solidFill>
                  <a:schemeClr val="accent2"/>
                </a:solidFill>
                <a:latin typeface="Calibri"/>
                <a:ea typeface="Calibri"/>
                <a:cs typeface="Calibri"/>
                <a:sym typeface="Calibri"/>
              </a:rPr>
              <a:t>Solutions:</a:t>
            </a:r>
            <a:endParaRPr/>
          </a:p>
          <a:p>
            <a:pPr marL="742913" marR="0" lvl="1" indent="-285736" algn="l" rtl="0">
              <a:spcBef>
                <a:spcPts val="48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Finite horizon: (similar to depth-limited search)</a:t>
            </a:r>
            <a:endParaRPr sz="2400" b="0" i="0" u="none" strike="noStrike" cap="none">
              <a:solidFill>
                <a:schemeClr val="dk1"/>
              </a:solidFill>
              <a:latin typeface="Calibri"/>
              <a:ea typeface="Calibri"/>
              <a:cs typeface="Calibri"/>
              <a:sym typeface="Calibri"/>
            </a:endParaRPr>
          </a:p>
          <a:p>
            <a:pPr marL="1142942" marR="0" lvl="2" indent="-228588" algn="l" rtl="0">
              <a:spcBef>
                <a:spcPts val="400"/>
              </a:spcBef>
              <a:spcAft>
                <a:spcPts val="0"/>
              </a:spcAft>
              <a:buClr>
                <a:schemeClr val="accent2"/>
              </a:buClr>
              <a:buSzPts val="2000"/>
              <a:buFont typeface="Noto Sans Symbols"/>
              <a:buChar char="▪"/>
            </a:pPr>
            <a:r>
              <a:rPr lang="en-US" sz="2000" b="0" i="0" u="none" strike="noStrike" cap="none">
                <a:solidFill>
                  <a:schemeClr val="dk1"/>
                </a:solidFill>
                <a:latin typeface="Calibri"/>
                <a:ea typeface="Calibri"/>
                <a:cs typeface="Calibri"/>
                <a:sym typeface="Calibri"/>
              </a:rPr>
              <a:t>Terminate episodes after a fixed T steps (e.g. life)</a:t>
            </a:r>
            <a:endParaRPr/>
          </a:p>
          <a:p>
            <a:pPr marL="1142942" marR="0" lvl="2" indent="-228588" algn="l" rtl="0">
              <a:spcBef>
                <a:spcPts val="400"/>
              </a:spcBef>
              <a:spcAft>
                <a:spcPts val="0"/>
              </a:spcAft>
              <a:buClr>
                <a:schemeClr val="accent2"/>
              </a:buClr>
              <a:buSzPts val="2000"/>
              <a:buFont typeface="Noto Sans Symbols"/>
              <a:buChar char="▪"/>
            </a:pPr>
            <a:r>
              <a:rPr lang="en-US" sz="2000" b="0" i="0" u="none" strike="noStrike" cap="none">
                <a:solidFill>
                  <a:schemeClr val="dk1"/>
                </a:solidFill>
                <a:latin typeface="Calibri"/>
                <a:ea typeface="Calibri"/>
                <a:cs typeface="Calibri"/>
                <a:sym typeface="Calibri"/>
              </a:rPr>
              <a:t>Gives nonstationary policies (π depends on time left)</a:t>
            </a:r>
            <a:endParaRPr/>
          </a:p>
          <a:p>
            <a:pPr marL="3428829" marR="0" lvl="7" indent="-177789" algn="l" rtl="0">
              <a:spcBef>
                <a:spcPts val="160"/>
              </a:spcBef>
              <a:spcAft>
                <a:spcPts val="0"/>
              </a:spcAft>
              <a:buClr>
                <a:schemeClr val="accent2"/>
              </a:buClr>
              <a:buSzPts val="800"/>
              <a:buFont typeface="Noto Sans Symbols"/>
              <a:buNone/>
            </a:pPr>
            <a:endParaRPr sz="800" b="0" i="0" u="none" strike="noStrike" cap="none">
              <a:solidFill>
                <a:schemeClr val="dk1"/>
              </a:solidFill>
              <a:latin typeface="Arial"/>
              <a:ea typeface="Arial"/>
              <a:cs typeface="Arial"/>
              <a:sym typeface="Arial"/>
            </a:endParaRPr>
          </a:p>
          <a:p>
            <a:pPr marL="742913" marR="0" lvl="1" indent="-285736" algn="l" rtl="0">
              <a:spcBef>
                <a:spcPts val="48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Discounting: use 0 &lt; γ &lt; 1</a:t>
            </a:r>
            <a:endParaRPr/>
          </a:p>
          <a:p>
            <a:pPr marL="742913" marR="0" lvl="1" indent="-133336" algn="l" rtl="0">
              <a:spcBef>
                <a:spcPts val="480"/>
              </a:spcBef>
              <a:spcAft>
                <a:spcPts val="0"/>
              </a:spcAft>
              <a:buClr>
                <a:schemeClr val="dk1"/>
              </a:buClr>
              <a:buSzPts val="2400"/>
              <a:buFont typeface="Noto Sans Symbols"/>
              <a:buNone/>
            </a:pPr>
            <a:endParaRPr sz="2400" b="0" i="0" u="none" strike="noStrike" cap="none">
              <a:solidFill>
                <a:schemeClr val="dk1"/>
              </a:solidFill>
              <a:latin typeface="Calibri"/>
              <a:ea typeface="Calibri"/>
              <a:cs typeface="Calibri"/>
              <a:sym typeface="Calibri"/>
            </a:endParaRPr>
          </a:p>
          <a:p>
            <a:pPr marL="742913" marR="0" lvl="1" indent="-133336" algn="l" rtl="0">
              <a:spcBef>
                <a:spcPts val="480"/>
              </a:spcBef>
              <a:spcAft>
                <a:spcPts val="0"/>
              </a:spcAft>
              <a:buClr>
                <a:schemeClr val="dk1"/>
              </a:buClr>
              <a:buSzPts val="2400"/>
              <a:buFont typeface="Noto Sans Symbols"/>
              <a:buNone/>
            </a:pPr>
            <a:endParaRPr sz="2400" b="0" i="0" u="none" strike="noStrike" cap="none">
              <a:solidFill>
                <a:schemeClr val="dk1"/>
              </a:solidFill>
              <a:latin typeface="Calibri"/>
              <a:ea typeface="Calibri"/>
              <a:cs typeface="Calibri"/>
              <a:sym typeface="Calibri"/>
            </a:endParaRPr>
          </a:p>
          <a:p>
            <a:pPr marL="1142942" marR="0" lvl="2" indent="-228588" algn="l" rtl="0">
              <a:spcBef>
                <a:spcPts val="400"/>
              </a:spcBef>
              <a:spcAft>
                <a:spcPts val="0"/>
              </a:spcAft>
              <a:buClr>
                <a:schemeClr val="accent2"/>
              </a:buClr>
              <a:buSzPts val="2000"/>
              <a:buFont typeface="Noto Sans Symbols"/>
              <a:buChar char="▪"/>
            </a:pPr>
            <a:r>
              <a:rPr lang="en-US" sz="2000" b="0" i="0" u="none" strike="noStrike" cap="none">
                <a:solidFill>
                  <a:schemeClr val="dk1"/>
                </a:solidFill>
                <a:latin typeface="Calibri"/>
                <a:ea typeface="Calibri"/>
                <a:cs typeface="Calibri"/>
                <a:sym typeface="Calibri"/>
              </a:rPr>
              <a:t>Smaller γ means smaller “horizon” – shorter term focus</a:t>
            </a:r>
            <a:endParaRPr/>
          </a:p>
          <a:p>
            <a:pPr marL="3886005" marR="0" lvl="8" indent="-177788" algn="l" rtl="0">
              <a:spcBef>
                <a:spcPts val="160"/>
              </a:spcBef>
              <a:spcAft>
                <a:spcPts val="0"/>
              </a:spcAft>
              <a:buClr>
                <a:srgbClr val="000000"/>
              </a:buClr>
              <a:buSzPts val="800"/>
              <a:buFont typeface="Noto Sans Symbols"/>
              <a:buNone/>
            </a:pPr>
            <a:endParaRPr sz="800" b="0" i="0" u="none" strike="noStrike" cap="none">
              <a:solidFill>
                <a:srgbClr val="000000"/>
              </a:solidFill>
              <a:latin typeface="Arial"/>
              <a:ea typeface="Arial"/>
              <a:cs typeface="Arial"/>
              <a:sym typeface="Arial"/>
            </a:endParaRPr>
          </a:p>
          <a:p>
            <a:pPr marL="742913" marR="0" lvl="1" indent="-285736" algn="l" rtl="0">
              <a:spcBef>
                <a:spcPts val="480"/>
              </a:spcBef>
              <a:spcAft>
                <a:spcPts val="0"/>
              </a:spcAft>
              <a:buClr>
                <a:srgbClr val="000000"/>
              </a:buClr>
              <a:buSzPts val="2400"/>
              <a:buFont typeface="Noto Sans Symbols"/>
              <a:buChar char="▪"/>
            </a:pPr>
            <a:r>
              <a:rPr lang="en-US" sz="2400" b="0" i="0" u="none" strike="noStrike" cap="none">
                <a:solidFill>
                  <a:srgbClr val="000000"/>
                </a:solidFill>
                <a:latin typeface="Calibri"/>
                <a:ea typeface="Calibri"/>
                <a:cs typeface="Calibri"/>
                <a:sym typeface="Calibri"/>
              </a:rPr>
              <a:t>Absorbing state: guarantee that for every policy, a terminal state will eventually be reached </a:t>
            </a:r>
            <a:endParaRPr sz="2400" b="0" i="0" u="none" strike="noStrike" cap="none">
              <a:solidFill>
                <a:srgbClr val="000000"/>
              </a:solidFill>
              <a:latin typeface="Calibri"/>
              <a:ea typeface="Calibri"/>
              <a:cs typeface="Calibri"/>
              <a:sym typeface="Calibri"/>
            </a:endParaRPr>
          </a:p>
          <a:p>
            <a:pPr marL="742913" marR="0" lvl="1" indent="-133336" algn="l" rtl="0">
              <a:spcBef>
                <a:spcPts val="480"/>
              </a:spcBef>
              <a:spcAft>
                <a:spcPts val="0"/>
              </a:spcAft>
              <a:buClr>
                <a:schemeClr val="dk1"/>
              </a:buClr>
              <a:buSzPts val="2400"/>
              <a:buFont typeface="Noto Sans Symbols"/>
              <a:buNone/>
            </a:pPr>
            <a:endParaRPr sz="2400" b="0" i="0" u="none" strike="noStrike" cap="none">
              <a:solidFill>
                <a:schemeClr val="dk1"/>
              </a:solidFill>
              <a:latin typeface="Calibri"/>
              <a:ea typeface="Calibri"/>
              <a:cs typeface="Calibri"/>
              <a:sym typeface="Calibri"/>
            </a:endParaRPr>
          </a:p>
        </p:txBody>
      </p:sp>
      <p:pic>
        <p:nvPicPr>
          <p:cNvPr id="310" name="Google Shape;310;p27" descr="txp_fig"/>
          <p:cNvPicPr preferRelativeResize="0"/>
          <p:nvPr/>
        </p:nvPicPr>
        <p:blipFill rotWithShape="1">
          <a:blip r:embed="rId3">
            <a:alphaModFix/>
          </a:blip>
          <a:srcRect/>
          <a:stretch/>
        </p:blipFill>
        <p:spPr>
          <a:xfrm>
            <a:off x="1905127" y="4330701"/>
            <a:ext cx="5222620" cy="714014"/>
          </a:xfrm>
          <a:prstGeom prst="rect">
            <a:avLst/>
          </a:prstGeom>
          <a:noFill/>
          <a:ln>
            <a:noFill/>
          </a:ln>
        </p:spPr>
      </p:pic>
      <p:pic>
        <p:nvPicPr>
          <p:cNvPr id="311" name="Google Shape;311;p27"/>
          <p:cNvPicPr preferRelativeResize="0"/>
          <p:nvPr/>
        </p:nvPicPr>
        <p:blipFill rotWithShape="1">
          <a:blip r:embed="rId4">
            <a:alphaModFix/>
          </a:blip>
          <a:srcRect/>
          <a:stretch/>
        </p:blipFill>
        <p:spPr>
          <a:xfrm>
            <a:off x="7670415" y="2362387"/>
            <a:ext cx="3759585" cy="175222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8"/>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a:solidFill>
                  <a:schemeClr val="dk2"/>
                </a:solidFill>
                <a:latin typeface="Calibri"/>
                <a:ea typeface="Calibri"/>
                <a:cs typeface="Calibri"/>
                <a:sym typeface="Calibri"/>
              </a:rPr>
              <a:t>Recap: Defining MDPs</a:t>
            </a:r>
            <a:endParaRPr/>
          </a:p>
        </p:txBody>
      </p:sp>
      <p:sp>
        <p:nvSpPr>
          <p:cNvPr id="317" name="Google Shape;317;p28"/>
          <p:cNvSpPr txBox="1">
            <a:spLocks noGrp="1"/>
          </p:cNvSpPr>
          <p:nvPr>
            <p:ph type="body" idx="1"/>
          </p:nvPr>
        </p:nvSpPr>
        <p:spPr>
          <a:xfrm>
            <a:off x="406400" y="1443036"/>
            <a:ext cx="11379200" cy="4729164"/>
          </a:xfrm>
          <a:prstGeom prst="rect">
            <a:avLst/>
          </a:prstGeom>
          <a:noFill/>
          <a:ln>
            <a:noFill/>
          </a:ln>
        </p:spPr>
        <p:txBody>
          <a:bodyPr spcFirstLastPara="1" wrap="square" lIns="91425" tIns="45700" rIns="91425" bIns="45700" anchor="t" anchorCtr="0">
            <a:noAutofit/>
          </a:bodyPr>
          <a:lstStyle/>
          <a:p>
            <a:pPr marL="342882" marR="0" lvl="0" indent="-342882" algn="l" rtl="0">
              <a:lnSpc>
                <a:spcPct val="80000"/>
              </a:lnSpc>
              <a:spcBef>
                <a:spcPts val="0"/>
              </a:spcBef>
              <a:spcAft>
                <a:spcPts val="0"/>
              </a:spcAft>
              <a:buClr>
                <a:schemeClr val="accent2"/>
              </a:buClr>
              <a:buSzPts val="3200"/>
              <a:buFont typeface="Noto Sans Symbols"/>
              <a:buChar char="▪"/>
            </a:pPr>
            <a:r>
              <a:rPr lang="en-US" sz="3200" b="0" i="0" u="none" strike="noStrike" cap="none">
                <a:solidFill>
                  <a:schemeClr val="accent2"/>
                </a:solidFill>
                <a:latin typeface="Calibri"/>
                <a:ea typeface="Calibri"/>
                <a:cs typeface="Calibri"/>
                <a:sym typeface="Calibri"/>
              </a:rPr>
              <a:t>Markov decision processes:</a:t>
            </a:r>
            <a:endParaRPr/>
          </a:p>
          <a:p>
            <a:pPr marL="742913" marR="0" lvl="1" indent="-285736" algn="l" rtl="0">
              <a:lnSpc>
                <a:spcPct val="80000"/>
              </a:lnSpc>
              <a:spcBef>
                <a:spcPts val="56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Set of states S</a:t>
            </a:r>
            <a:endParaRPr/>
          </a:p>
          <a:p>
            <a:pPr marL="742913" marR="0" lvl="1" indent="-285736" algn="l" rtl="0">
              <a:lnSpc>
                <a:spcPct val="80000"/>
              </a:lnSpc>
              <a:spcBef>
                <a:spcPts val="56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Start state s</a:t>
            </a:r>
            <a:r>
              <a:rPr lang="en-US" sz="2800" b="0" i="0" u="none" strike="noStrike" cap="none" baseline="-25000">
                <a:solidFill>
                  <a:schemeClr val="dk1"/>
                </a:solidFill>
                <a:latin typeface="Calibri"/>
                <a:ea typeface="Calibri"/>
                <a:cs typeface="Calibri"/>
                <a:sym typeface="Calibri"/>
              </a:rPr>
              <a:t>0</a:t>
            </a:r>
            <a:endParaRPr/>
          </a:p>
          <a:p>
            <a:pPr marL="742913" marR="0" lvl="1" indent="-285736" algn="l" rtl="0">
              <a:lnSpc>
                <a:spcPct val="80000"/>
              </a:lnSpc>
              <a:spcBef>
                <a:spcPts val="56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Set of actions A</a:t>
            </a:r>
            <a:endParaRPr/>
          </a:p>
          <a:p>
            <a:pPr marL="742913" marR="0" lvl="1" indent="-285736" algn="l" rtl="0">
              <a:lnSpc>
                <a:spcPct val="80000"/>
              </a:lnSpc>
              <a:spcBef>
                <a:spcPts val="56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Transitions P(s’|s,a) (or T(s,a,s’))</a:t>
            </a:r>
            <a:endParaRPr/>
          </a:p>
          <a:p>
            <a:pPr marL="742913" marR="0" lvl="1" indent="-285736" algn="l" rtl="0">
              <a:lnSpc>
                <a:spcPct val="80000"/>
              </a:lnSpc>
              <a:spcBef>
                <a:spcPts val="56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Rewards R(s,a,s’) (and discount γ)</a:t>
            </a:r>
            <a:endParaRPr/>
          </a:p>
          <a:p>
            <a:pPr marL="742913" marR="0" lvl="1" indent="-107936" algn="l" rtl="0">
              <a:lnSpc>
                <a:spcPct val="80000"/>
              </a:lnSpc>
              <a:spcBef>
                <a:spcPts val="560"/>
              </a:spcBef>
              <a:spcAft>
                <a:spcPts val="0"/>
              </a:spcAft>
              <a:buClr>
                <a:schemeClr val="dk1"/>
              </a:buClr>
              <a:buSzPts val="2800"/>
              <a:buFont typeface="Noto Sans Symbols"/>
              <a:buNone/>
            </a:pPr>
            <a:endParaRPr sz="2800" b="0" i="0" u="none" strike="noStrike" cap="none" baseline="-25000">
              <a:solidFill>
                <a:schemeClr val="dk1"/>
              </a:solidFill>
              <a:latin typeface="Calibri"/>
              <a:ea typeface="Calibri"/>
              <a:cs typeface="Calibri"/>
              <a:sym typeface="Calibri"/>
            </a:endParaRPr>
          </a:p>
          <a:p>
            <a:pPr marL="742913" marR="0" lvl="1" indent="-107936" algn="l" rtl="0">
              <a:lnSpc>
                <a:spcPct val="80000"/>
              </a:lnSpc>
              <a:spcBef>
                <a:spcPts val="560"/>
              </a:spcBef>
              <a:spcAft>
                <a:spcPts val="0"/>
              </a:spcAft>
              <a:buClr>
                <a:schemeClr val="dk1"/>
              </a:buClr>
              <a:buSzPts val="2800"/>
              <a:buFont typeface="Noto Sans Symbols"/>
              <a:buNone/>
            </a:pPr>
            <a:endParaRPr sz="2800" b="0" i="0" u="none" strike="noStrike" cap="none" baseline="-25000">
              <a:solidFill>
                <a:schemeClr val="dk1"/>
              </a:solidFill>
              <a:latin typeface="Calibri"/>
              <a:ea typeface="Calibri"/>
              <a:cs typeface="Calibri"/>
              <a:sym typeface="Calibri"/>
            </a:endParaRPr>
          </a:p>
          <a:p>
            <a:pPr marL="342882" marR="0" lvl="0" indent="-342882" algn="l" rtl="0">
              <a:lnSpc>
                <a:spcPct val="80000"/>
              </a:lnSpc>
              <a:spcBef>
                <a:spcPts val="640"/>
              </a:spcBef>
              <a:spcAft>
                <a:spcPts val="0"/>
              </a:spcAft>
              <a:buClr>
                <a:schemeClr val="accent2"/>
              </a:buClr>
              <a:buSzPts val="3200"/>
              <a:buFont typeface="Noto Sans Symbols"/>
              <a:buChar char="▪"/>
            </a:pPr>
            <a:r>
              <a:rPr lang="en-US" sz="3200" b="0" i="0" u="none" strike="noStrike" cap="none">
                <a:solidFill>
                  <a:schemeClr val="accent2"/>
                </a:solidFill>
                <a:latin typeface="Calibri"/>
                <a:ea typeface="Calibri"/>
                <a:cs typeface="Calibri"/>
                <a:sym typeface="Calibri"/>
              </a:rPr>
              <a:t>MDP quantities so far:</a:t>
            </a:r>
            <a:endParaRPr/>
          </a:p>
          <a:p>
            <a:pPr marL="742913" marR="0" lvl="1" indent="-285736" algn="l" rtl="0">
              <a:lnSpc>
                <a:spcPct val="80000"/>
              </a:lnSpc>
              <a:spcBef>
                <a:spcPts val="56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Policy = Choice of action for each state</a:t>
            </a:r>
            <a:endParaRPr/>
          </a:p>
          <a:p>
            <a:pPr marL="742913" marR="0" lvl="1" indent="-285736" algn="l" rtl="0">
              <a:lnSpc>
                <a:spcPct val="80000"/>
              </a:lnSpc>
              <a:spcBef>
                <a:spcPts val="56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Utility = sum of (discounted) rewards</a:t>
            </a:r>
            <a:endParaRPr/>
          </a:p>
        </p:txBody>
      </p:sp>
      <p:grpSp>
        <p:nvGrpSpPr>
          <p:cNvPr id="318" name="Google Shape;318;p28"/>
          <p:cNvGrpSpPr/>
          <p:nvPr/>
        </p:nvGrpSpPr>
        <p:grpSpPr>
          <a:xfrm>
            <a:off x="8001000" y="1600200"/>
            <a:ext cx="3048000" cy="2754586"/>
            <a:chOff x="2400" y="1401"/>
            <a:chExt cx="1392" cy="1258"/>
          </a:xfrm>
        </p:grpSpPr>
        <p:sp>
          <p:nvSpPr>
            <p:cNvPr id="319" name="Google Shape;319;p28"/>
            <p:cNvSpPr/>
            <p:nvPr/>
          </p:nvSpPr>
          <p:spPr>
            <a:xfrm>
              <a:off x="3070" y="1488"/>
              <a:ext cx="155" cy="124"/>
            </a:xfrm>
            <a:prstGeom prst="triangle">
              <a:avLst>
                <a:gd name="adj" fmla="val 50000"/>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nvGrpSpPr>
            <p:cNvPr id="320" name="Google Shape;320;p28"/>
            <p:cNvGrpSpPr/>
            <p:nvPr/>
          </p:nvGrpSpPr>
          <p:grpSpPr>
            <a:xfrm>
              <a:off x="2529" y="1617"/>
              <a:ext cx="1263" cy="361"/>
              <a:chOff x="1584" y="1680"/>
              <a:chExt cx="2352" cy="336"/>
            </a:xfrm>
          </p:grpSpPr>
          <p:cxnSp>
            <p:nvCxnSpPr>
              <p:cNvPr id="321" name="Google Shape;321;p28"/>
              <p:cNvCxnSpPr/>
              <p:nvPr/>
            </p:nvCxnSpPr>
            <p:spPr>
              <a:xfrm flipH="1">
                <a:off x="1584" y="1680"/>
                <a:ext cx="1152" cy="336"/>
              </a:xfrm>
              <a:prstGeom prst="straightConnector1">
                <a:avLst/>
              </a:prstGeom>
              <a:noFill/>
              <a:ln w="9525" cap="flat" cmpd="sng">
                <a:solidFill>
                  <a:schemeClr val="dk1"/>
                </a:solidFill>
                <a:prstDash val="dash"/>
                <a:round/>
                <a:headEnd type="none" w="med" len="med"/>
                <a:tailEnd type="triangle" w="med" len="med"/>
              </a:ln>
            </p:spPr>
          </p:cxnSp>
          <p:cxnSp>
            <p:nvCxnSpPr>
              <p:cNvPr id="322" name="Google Shape;322;p28"/>
              <p:cNvCxnSpPr/>
              <p:nvPr/>
            </p:nvCxnSpPr>
            <p:spPr>
              <a:xfrm>
                <a:off x="2736" y="1680"/>
                <a:ext cx="1200" cy="288"/>
              </a:xfrm>
              <a:prstGeom prst="straightConnector1">
                <a:avLst/>
              </a:prstGeom>
              <a:noFill/>
              <a:ln w="9525" cap="flat" cmpd="sng">
                <a:solidFill>
                  <a:schemeClr val="dk1"/>
                </a:solidFill>
                <a:prstDash val="dash"/>
                <a:round/>
                <a:headEnd type="none" w="med" len="med"/>
                <a:tailEnd type="triangle" w="med" len="med"/>
              </a:ln>
            </p:spPr>
          </p:cxnSp>
          <p:cxnSp>
            <p:nvCxnSpPr>
              <p:cNvPr id="323" name="Google Shape;323;p28"/>
              <p:cNvCxnSpPr/>
              <p:nvPr/>
            </p:nvCxnSpPr>
            <p:spPr>
              <a:xfrm flipH="1">
                <a:off x="2304" y="1680"/>
                <a:ext cx="432" cy="336"/>
              </a:xfrm>
              <a:prstGeom prst="straightConnector1">
                <a:avLst/>
              </a:prstGeom>
              <a:noFill/>
              <a:ln w="28575" cap="flat" cmpd="sng">
                <a:solidFill>
                  <a:schemeClr val="dk1"/>
                </a:solidFill>
                <a:prstDash val="solid"/>
                <a:round/>
                <a:headEnd type="none" w="med" len="med"/>
                <a:tailEnd type="triangle" w="med" len="med"/>
              </a:ln>
            </p:spPr>
          </p:cxnSp>
          <p:cxnSp>
            <p:nvCxnSpPr>
              <p:cNvPr id="324" name="Google Shape;324;p28"/>
              <p:cNvCxnSpPr/>
              <p:nvPr/>
            </p:nvCxnSpPr>
            <p:spPr>
              <a:xfrm>
                <a:off x="2736" y="1680"/>
                <a:ext cx="432" cy="288"/>
              </a:xfrm>
              <a:prstGeom prst="straightConnector1">
                <a:avLst/>
              </a:prstGeom>
              <a:noFill/>
              <a:ln w="9525" cap="flat" cmpd="sng">
                <a:solidFill>
                  <a:schemeClr val="dk1"/>
                </a:solidFill>
                <a:prstDash val="dash"/>
                <a:round/>
                <a:headEnd type="none" w="med" len="med"/>
                <a:tailEnd type="triangle" w="med" len="med"/>
              </a:ln>
            </p:spPr>
          </p:cxnSp>
        </p:grpSp>
        <p:sp>
          <p:nvSpPr>
            <p:cNvPr id="325" name="Google Shape;325;p28"/>
            <p:cNvSpPr/>
            <p:nvPr/>
          </p:nvSpPr>
          <p:spPr>
            <a:xfrm>
              <a:off x="2864" y="1978"/>
              <a:ext cx="129" cy="129"/>
            </a:xfrm>
            <a:prstGeom prst="ellipse">
              <a:avLst/>
            </a:prstGeom>
            <a:solidFill>
              <a:srgbClr val="00800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326" name="Google Shape;326;p28"/>
            <p:cNvGrpSpPr/>
            <p:nvPr/>
          </p:nvGrpSpPr>
          <p:grpSpPr>
            <a:xfrm>
              <a:off x="2400" y="2107"/>
              <a:ext cx="1057" cy="386"/>
              <a:chOff x="1536" y="2400"/>
              <a:chExt cx="1584" cy="624"/>
            </a:xfrm>
          </p:grpSpPr>
          <p:cxnSp>
            <p:nvCxnSpPr>
              <p:cNvPr id="327" name="Google Shape;327;p28"/>
              <p:cNvCxnSpPr/>
              <p:nvPr/>
            </p:nvCxnSpPr>
            <p:spPr>
              <a:xfrm flipH="1">
                <a:off x="1536" y="2400"/>
                <a:ext cx="776" cy="624"/>
              </a:xfrm>
              <a:prstGeom prst="straightConnector1">
                <a:avLst/>
              </a:prstGeom>
              <a:noFill/>
              <a:ln w="9525" cap="flat" cmpd="sng">
                <a:solidFill>
                  <a:schemeClr val="dk1"/>
                </a:solidFill>
                <a:prstDash val="dash"/>
                <a:round/>
                <a:headEnd type="none" w="med" len="med"/>
                <a:tailEnd type="triangle" w="med" len="med"/>
              </a:ln>
            </p:spPr>
          </p:cxnSp>
          <p:cxnSp>
            <p:nvCxnSpPr>
              <p:cNvPr id="328" name="Google Shape;328;p28"/>
              <p:cNvCxnSpPr/>
              <p:nvPr/>
            </p:nvCxnSpPr>
            <p:spPr>
              <a:xfrm>
                <a:off x="2312" y="2400"/>
                <a:ext cx="808" cy="624"/>
              </a:xfrm>
              <a:prstGeom prst="straightConnector1">
                <a:avLst/>
              </a:prstGeom>
              <a:noFill/>
              <a:ln w="9525" cap="flat" cmpd="sng">
                <a:solidFill>
                  <a:schemeClr val="dk1"/>
                </a:solidFill>
                <a:prstDash val="dash"/>
                <a:round/>
                <a:headEnd type="none" w="med" len="med"/>
                <a:tailEnd type="triangle" w="med" len="med"/>
              </a:ln>
            </p:spPr>
          </p:cxnSp>
          <p:cxnSp>
            <p:nvCxnSpPr>
              <p:cNvPr id="329" name="Google Shape;329;p28"/>
              <p:cNvCxnSpPr/>
              <p:nvPr/>
            </p:nvCxnSpPr>
            <p:spPr>
              <a:xfrm flipH="1">
                <a:off x="2021" y="2400"/>
                <a:ext cx="291" cy="624"/>
              </a:xfrm>
              <a:prstGeom prst="straightConnector1">
                <a:avLst/>
              </a:prstGeom>
              <a:noFill/>
              <a:ln w="9525" cap="flat" cmpd="sng">
                <a:solidFill>
                  <a:schemeClr val="lt1"/>
                </a:solidFill>
                <a:prstDash val="dash"/>
                <a:round/>
                <a:headEnd type="none" w="med" len="med"/>
                <a:tailEnd type="triangle" w="med" len="med"/>
              </a:ln>
            </p:spPr>
          </p:cxnSp>
          <p:cxnSp>
            <p:nvCxnSpPr>
              <p:cNvPr id="330" name="Google Shape;330;p28"/>
              <p:cNvCxnSpPr/>
              <p:nvPr/>
            </p:nvCxnSpPr>
            <p:spPr>
              <a:xfrm>
                <a:off x="2312" y="2400"/>
                <a:ext cx="280" cy="624"/>
              </a:xfrm>
              <a:prstGeom prst="straightConnector1">
                <a:avLst/>
              </a:prstGeom>
              <a:noFill/>
              <a:ln w="28575" cap="flat" cmpd="sng">
                <a:solidFill>
                  <a:schemeClr val="dk1"/>
                </a:solidFill>
                <a:prstDash val="solid"/>
                <a:round/>
                <a:headEnd type="none" w="med" len="med"/>
                <a:tailEnd type="triangle" w="med" len="med"/>
              </a:ln>
            </p:spPr>
          </p:cxnSp>
        </p:grpSp>
        <p:sp>
          <p:nvSpPr>
            <p:cNvPr id="331" name="Google Shape;331;p28"/>
            <p:cNvSpPr txBox="1"/>
            <p:nvPr/>
          </p:nvSpPr>
          <p:spPr>
            <a:xfrm>
              <a:off x="3071" y="1680"/>
              <a:ext cx="129" cy="2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332" name="Google Shape;332;p28"/>
            <p:cNvSpPr txBox="1"/>
            <p:nvPr/>
          </p:nvSpPr>
          <p:spPr>
            <a:xfrm>
              <a:off x="3216" y="1401"/>
              <a:ext cx="129" cy="2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0000FF"/>
                  </a:solidFill>
                  <a:latin typeface="Calibri"/>
                  <a:ea typeface="Calibri"/>
                  <a:cs typeface="Calibri"/>
                  <a:sym typeface="Calibri"/>
                </a:rPr>
                <a:t>s</a:t>
              </a:r>
              <a:endParaRPr/>
            </a:p>
          </p:txBody>
        </p:sp>
        <p:sp>
          <p:nvSpPr>
            <p:cNvPr id="333" name="Google Shape;333;p28"/>
            <p:cNvSpPr txBox="1"/>
            <p:nvPr/>
          </p:nvSpPr>
          <p:spPr>
            <a:xfrm>
              <a:off x="3024" y="1920"/>
              <a:ext cx="559" cy="2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008000"/>
                  </a:solidFill>
                  <a:latin typeface="Calibri"/>
                  <a:ea typeface="Calibri"/>
                  <a:cs typeface="Calibri"/>
                  <a:sym typeface="Calibri"/>
                </a:rPr>
                <a:t>s, a</a:t>
              </a:r>
              <a:endParaRPr/>
            </a:p>
          </p:txBody>
        </p:sp>
        <p:sp>
          <p:nvSpPr>
            <p:cNvPr id="334" name="Google Shape;334;p28"/>
            <p:cNvSpPr txBox="1"/>
            <p:nvPr/>
          </p:nvSpPr>
          <p:spPr>
            <a:xfrm>
              <a:off x="2609" y="2261"/>
              <a:ext cx="504" cy="2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s,a,s’</a:t>
              </a:r>
              <a:endParaRPr sz="2400">
                <a:solidFill>
                  <a:schemeClr val="dk1"/>
                </a:solidFill>
                <a:latin typeface="Calibri"/>
                <a:ea typeface="Calibri"/>
                <a:cs typeface="Calibri"/>
                <a:sym typeface="Calibri"/>
              </a:endParaRPr>
            </a:p>
          </p:txBody>
        </p:sp>
        <p:sp>
          <p:nvSpPr>
            <p:cNvPr id="335" name="Google Shape;335;p28"/>
            <p:cNvSpPr/>
            <p:nvPr/>
          </p:nvSpPr>
          <p:spPr>
            <a:xfrm>
              <a:off x="3019" y="2499"/>
              <a:ext cx="154" cy="123"/>
            </a:xfrm>
            <a:prstGeom prst="triangle">
              <a:avLst>
                <a:gd name="adj" fmla="val 50000"/>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1">
                <a:spcBef>
                  <a:spcPts val="0"/>
                </a:spcBef>
                <a:spcAft>
                  <a:spcPts val="0"/>
                </a:spcAft>
                <a:buNone/>
              </a:pPr>
              <a:endParaRPr sz="2400">
                <a:solidFill>
                  <a:schemeClr val="dk1"/>
                </a:solidFill>
                <a:latin typeface="Calibri"/>
                <a:ea typeface="Calibri"/>
                <a:cs typeface="Calibri"/>
                <a:sym typeface="Calibri"/>
              </a:endParaRPr>
            </a:p>
          </p:txBody>
        </p:sp>
        <p:sp>
          <p:nvSpPr>
            <p:cNvPr id="336" name="Google Shape;336;p28"/>
            <p:cNvSpPr txBox="1"/>
            <p:nvPr/>
          </p:nvSpPr>
          <p:spPr>
            <a:xfrm>
              <a:off x="3096" y="2448"/>
              <a:ext cx="331" cy="211"/>
            </a:xfrm>
            <a:prstGeom prst="rect">
              <a:avLst/>
            </a:prstGeom>
            <a:noFill/>
            <a:ln>
              <a:noFill/>
            </a:ln>
          </p:spPr>
          <p:txBody>
            <a:bodyPr spcFirstLastPara="1" wrap="square" lIns="91425" tIns="45700" rIns="91425" bIns="45700" anchor="t" anchorCtr="0">
              <a:noAutofit/>
            </a:bodyPr>
            <a:lstStyle/>
            <a:p>
              <a:pPr marL="0" marR="0" lvl="0" indent="0" algn="r" rtl="1">
                <a:spcBef>
                  <a:spcPts val="0"/>
                </a:spcBef>
                <a:spcAft>
                  <a:spcPts val="0"/>
                </a:spcAft>
                <a:buNone/>
              </a:pPr>
              <a:r>
                <a:rPr lang="en-US" sz="2400">
                  <a:solidFill>
                    <a:srgbClr val="0000FF"/>
                  </a:solidFill>
                  <a:latin typeface="Calibri"/>
                  <a:ea typeface="Calibri"/>
                  <a:cs typeface="Calibri"/>
                  <a:sym typeface="Calibri"/>
                </a:rPr>
                <a:t>s’</a:t>
              </a:r>
              <a:endParaRPr sz="2400">
                <a:solidFill>
                  <a:srgbClr val="0000FF"/>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a:solidFill>
                  <a:schemeClr val="dk2"/>
                </a:solidFill>
                <a:latin typeface="Calibri"/>
                <a:ea typeface="Calibri"/>
                <a:cs typeface="Calibri"/>
                <a:sym typeface="Calibri"/>
              </a:rPr>
              <a:t>Example: Grid World</a:t>
            </a:r>
            <a:endParaRPr/>
          </a:p>
        </p:txBody>
      </p:sp>
      <p:pic>
        <p:nvPicPr>
          <p:cNvPr id="86" name="Google Shape;86;p14"/>
          <p:cNvPicPr preferRelativeResize="0"/>
          <p:nvPr/>
        </p:nvPicPr>
        <p:blipFill rotWithShape="1">
          <a:blip r:embed="rId3">
            <a:alphaModFix/>
          </a:blip>
          <a:srcRect/>
          <a:stretch/>
        </p:blipFill>
        <p:spPr>
          <a:xfrm>
            <a:off x="6990735" y="1371600"/>
            <a:ext cx="4495800" cy="3484999"/>
          </a:xfrm>
          <a:prstGeom prst="rect">
            <a:avLst/>
          </a:prstGeom>
          <a:noFill/>
          <a:ln>
            <a:noFill/>
          </a:ln>
        </p:spPr>
      </p:pic>
      <p:sp>
        <p:nvSpPr>
          <p:cNvPr id="87" name="Google Shape;87;p14"/>
          <p:cNvSpPr txBox="1"/>
          <p:nvPr/>
        </p:nvSpPr>
        <p:spPr>
          <a:xfrm>
            <a:off x="228600" y="1493838"/>
            <a:ext cx="6477000" cy="4525962"/>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accent2"/>
              </a:buClr>
              <a:buSzPts val="2000"/>
              <a:buFont typeface="Noto Sans Symbols"/>
              <a:buChar char="▪"/>
            </a:pPr>
            <a:r>
              <a:rPr lang="en-US" sz="2000" b="0" i="0" u="none" strike="noStrike" cap="none">
                <a:solidFill>
                  <a:schemeClr val="accent2"/>
                </a:solidFill>
                <a:latin typeface="Calibri"/>
                <a:ea typeface="Calibri"/>
                <a:cs typeface="Calibri"/>
                <a:sym typeface="Calibri"/>
              </a:rPr>
              <a:t>A maze-like problem</a:t>
            </a:r>
            <a:endParaRPr/>
          </a:p>
          <a:p>
            <a:pPr marL="800100" marR="0" lvl="1" indent="-342900" algn="l" rtl="0">
              <a:spcBef>
                <a:spcPts val="36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The agent lives in a grid</a:t>
            </a:r>
            <a:endParaRPr/>
          </a:p>
          <a:p>
            <a:pPr marL="800100" marR="0" lvl="1" indent="-342900" algn="l" rtl="0">
              <a:spcBef>
                <a:spcPts val="36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Walls block the agent’s path</a:t>
            </a:r>
            <a:endParaRPr/>
          </a:p>
          <a:p>
            <a:pPr marL="800100" marR="0" lvl="1" indent="-304800" algn="l" rtl="0">
              <a:spcBef>
                <a:spcPts val="120"/>
              </a:spcBef>
              <a:spcAft>
                <a:spcPts val="0"/>
              </a:spcAft>
              <a:buClr>
                <a:schemeClr val="dk1"/>
              </a:buClr>
              <a:buSzPts val="600"/>
              <a:buFont typeface="Noto Sans Symbols"/>
              <a:buNone/>
            </a:pPr>
            <a:endParaRPr sz="600" b="0" i="0" u="none" strike="noStrike" cap="none">
              <a:solidFill>
                <a:schemeClr val="dk1"/>
              </a:solidFill>
              <a:latin typeface="Calibri"/>
              <a:ea typeface="Calibri"/>
              <a:cs typeface="Calibri"/>
              <a:sym typeface="Calibri"/>
            </a:endParaRPr>
          </a:p>
          <a:p>
            <a:pPr marL="342900" marR="0" lvl="0" indent="-342900" algn="l" rtl="0">
              <a:spcBef>
                <a:spcPts val="400"/>
              </a:spcBef>
              <a:spcAft>
                <a:spcPts val="0"/>
              </a:spcAft>
              <a:buClr>
                <a:schemeClr val="accent2"/>
              </a:buClr>
              <a:buSzPts val="2000"/>
              <a:buFont typeface="Noto Sans Symbols"/>
              <a:buChar char="▪"/>
            </a:pPr>
            <a:r>
              <a:rPr lang="en-US" sz="2000" b="0" i="0" u="none" strike="noStrike" cap="none">
                <a:solidFill>
                  <a:schemeClr val="accent2"/>
                </a:solidFill>
                <a:latin typeface="Calibri"/>
                <a:ea typeface="Calibri"/>
                <a:cs typeface="Calibri"/>
                <a:sym typeface="Calibri"/>
              </a:rPr>
              <a:t>Noisy movement: actions do not always go as planned</a:t>
            </a:r>
            <a:endParaRPr sz="2000" b="0" i="0" u="none" strike="noStrike" cap="none">
              <a:solidFill>
                <a:schemeClr val="accent2"/>
              </a:solidFill>
              <a:latin typeface="Calibri"/>
              <a:ea typeface="Calibri"/>
              <a:cs typeface="Calibri"/>
              <a:sym typeface="Calibri"/>
            </a:endParaRPr>
          </a:p>
          <a:p>
            <a:pPr marL="800100" marR="0" lvl="1" indent="-342900" algn="l" rtl="0">
              <a:spcBef>
                <a:spcPts val="360"/>
              </a:spcBef>
              <a:spcAft>
                <a:spcPts val="0"/>
              </a:spcAft>
              <a:buClr>
                <a:schemeClr val="accent2"/>
              </a:buClr>
              <a:buSzPts val="1800"/>
              <a:buFont typeface="Noto Sans Symbols"/>
              <a:buChar char="▪"/>
            </a:pPr>
            <a:r>
              <a:rPr lang="en-US" sz="1800" b="0" i="0" u="none" strike="noStrike" cap="none">
                <a:solidFill>
                  <a:schemeClr val="dk1"/>
                </a:solidFill>
                <a:latin typeface="Calibri"/>
                <a:ea typeface="Calibri"/>
                <a:cs typeface="Calibri"/>
                <a:sym typeface="Calibri"/>
              </a:rPr>
              <a:t>80% of the time, the action North takes the agent North </a:t>
            </a: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(if there is no wall there)</a:t>
            </a:r>
            <a:endParaRPr/>
          </a:p>
          <a:p>
            <a:pPr marL="800100" marR="0" lvl="1" indent="-342900" algn="l" rtl="0">
              <a:spcBef>
                <a:spcPts val="360"/>
              </a:spcBef>
              <a:spcAft>
                <a:spcPts val="0"/>
              </a:spcAft>
              <a:buClr>
                <a:schemeClr val="accent2"/>
              </a:buClr>
              <a:buSzPts val="1800"/>
              <a:buFont typeface="Noto Sans Symbols"/>
              <a:buChar char="▪"/>
            </a:pPr>
            <a:r>
              <a:rPr lang="en-US" sz="1800" b="0" i="0" u="none" strike="noStrike" cap="none">
                <a:solidFill>
                  <a:schemeClr val="dk1"/>
                </a:solidFill>
                <a:latin typeface="Calibri"/>
                <a:ea typeface="Calibri"/>
                <a:cs typeface="Calibri"/>
                <a:sym typeface="Calibri"/>
              </a:rPr>
              <a:t>10% of the time, North takes the agent West; 10% East</a:t>
            </a:r>
            <a:endParaRPr/>
          </a:p>
          <a:p>
            <a:pPr marL="800100" marR="0" lvl="1" indent="-342900" algn="l" rtl="0">
              <a:spcBef>
                <a:spcPts val="360"/>
              </a:spcBef>
              <a:spcAft>
                <a:spcPts val="0"/>
              </a:spcAft>
              <a:buClr>
                <a:schemeClr val="accent2"/>
              </a:buClr>
              <a:buSzPts val="1800"/>
              <a:buFont typeface="Noto Sans Symbols"/>
              <a:buChar char="▪"/>
            </a:pPr>
            <a:r>
              <a:rPr lang="en-US" sz="1800" b="0" i="0" u="none" strike="noStrike" cap="none">
                <a:solidFill>
                  <a:schemeClr val="dk1"/>
                </a:solidFill>
                <a:latin typeface="Calibri"/>
                <a:ea typeface="Calibri"/>
                <a:cs typeface="Calibri"/>
                <a:sym typeface="Calibri"/>
              </a:rPr>
              <a:t>If there is a wall in the direction the agent would have been taken, the agent stays put</a:t>
            </a:r>
            <a:endParaRPr/>
          </a:p>
          <a:p>
            <a:pPr marL="800100" marR="0" lvl="1" indent="-304800" algn="l" rtl="0">
              <a:spcBef>
                <a:spcPts val="120"/>
              </a:spcBef>
              <a:spcAft>
                <a:spcPts val="0"/>
              </a:spcAft>
              <a:buClr>
                <a:schemeClr val="accent2"/>
              </a:buClr>
              <a:buSzPts val="600"/>
              <a:buFont typeface="Noto Sans Symbols"/>
              <a:buNone/>
            </a:pPr>
            <a:endParaRPr sz="600" b="0" i="0" u="none" strike="noStrike" cap="none">
              <a:solidFill>
                <a:schemeClr val="dk1"/>
              </a:solidFill>
              <a:latin typeface="Calibri"/>
              <a:ea typeface="Calibri"/>
              <a:cs typeface="Calibri"/>
              <a:sym typeface="Calibri"/>
            </a:endParaRPr>
          </a:p>
          <a:p>
            <a:pPr marL="342900" marR="0" lvl="0" indent="-342900" algn="l" rtl="0">
              <a:spcBef>
                <a:spcPts val="400"/>
              </a:spcBef>
              <a:spcAft>
                <a:spcPts val="0"/>
              </a:spcAft>
              <a:buClr>
                <a:schemeClr val="accent2"/>
              </a:buClr>
              <a:buSzPts val="2000"/>
              <a:buFont typeface="Noto Sans Symbols"/>
              <a:buChar char="▪"/>
            </a:pPr>
            <a:r>
              <a:rPr lang="en-US" sz="2000" b="0" i="0" u="none" strike="noStrike" cap="none">
                <a:solidFill>
                  <a:schemeClr val="accent2"/>
                </a:solidFill>
                <a:latin typeface="Calibri"/>
                <a:ea typeface="Calibri"/>
                <a:cs typeface="Calibri"/>
                <a:sym typeface="Calibri"/>
              </a:rPr>
              <a:t>The agent receives rewards each time step</a:t>
            </a:r>
            <a:endParaRPr/>
          </a:p>
          <a:p>
            <a:pPr marL="800100" marR="0" lvl="1" indent="-342900" algn="l" rtl="0">
              <a:spcBef>
                <a:spcPts val="36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Small “living” reward each step (can be negative)</a:t>
            </a:r>
            <a:endParaRPr/>
          </a:p>
          <a:p>
            <a:pPr marL="800100" marR="0" lvl="1" indent="-342900" algn="l" rtl="0">
              <a:spcBef>
                <a:spcPts val="36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Big rewards come at the end (good or bad)</a:t>
            </a:r>
            <a:endParaRPr/>
          </a:p>
          <a:p>
            <a:pPr marL="800100" marR="0" lvl="1" indent="-304800" algn="l" rtl="0">
              <a:spcBef>
                <a:spcPts val="120"/>
              </a:spcBef>
              <a:spcAft>
                <a:spcPts val="0"/>
              </a:spcAft>
              <a:buClr>
                <a:schemeClr val="dk1"/>
              </a:buClr>
              <a:buSzPts val="600"/>
              <a:buFont typeface="Noto Sans Symbols"/>
              <a:buNone/>
            </a:pPr>
            <a:endParaRPr sz="600" b="0" i="0" u="none" strike="noStrike" cap="none">
              <a:solidFill>
                <a:schemeClr val="dk1"/>
              </a:solidFill>
              <a:latin typeface="Calibri"/>
              <a:ea typeface="Calibri"/>
              <a:cs typeface="Calibri"/>
              <a:sym typeface="Calibri"/>
            </a:endParaRPr>
          </a:p>
          <a:p>
            <a:pPr marL="342900" marR="0" lvl="0" indent="-342900" algn="l" rtl="0">
              <a:spcBef>
                <a:spcPts val="400"/>
              </a:spcBef>
              <a:spcAft>
                <a:spcPts val="0"/>
              </a:spcAft>
              <a:buClr>
                <a:schemeClr val="accent2"/>
              </a:buClr>
              <a:buSzPts val="2000"/>
              <a:buFont typeface="Noto Sans Symbols"/>
              <a:buChar char="▪"/>
            </a:pPr>
            <a:r>
              <a:rPr lang="en-US" sz="2000" b="0" i="0" u="none" strike="noStrike" cap="none">
                <a:solidFill>
                  <a:schemeClr val="accent2"/>
                </a:solidFill>
                <a:latin typeface="Calibri"/>
                <a:ea typeface="Calibri"/>
                <a:cs typeface="Calibri"/>
                <a:sym typeface="Calibri"/>
              </a:rPr>
              <a:t>Goal: maximize sum of rewards</a:t>
            </a:r>
            <a:endParaRPr/>
          </a:p>
        </p:txBody>
      </p:sp>
      <p:pic>
        <p:nvPicPr>
          <p:cNvPr id="88" name="Google Shape;88;p14"/>
          <p:cNvPicPr preferRelativeResize="0"/>
          <p:nvPr/>
        </p:nvPicPr>
        <p:blipFill rotWithShape="1">
          <a:blip r:embed="rId4">
            <a:alphaModFix/>
          </a:blip>
          <a:srcRect/>
          <a:stretch/>
        </p:blipFill>
        <p:spPr>
          <a:xfrm>
            <a:off x="7143135" y="1373299"/>
            <a:ext cx="4439265" cy="3197001"/>
          </a:xfrm>
          <a:prstGeom prst="rect">
            <a:avLst/>
          </a:prstGeom>
          <a:noFill/>
          <a:ln>
            <a:noFill/>
          </a:ln>
        </p:spPr>
      </p:pic>
      <p:pic>
        <p:nvPicPr>
          <p:cNvPr id="89" name="Google Shape;89;p14"/>
          <p:cNvPicPr preferRelativeResize="0"/>
          <p:nvPr/>
        </p:nvPicPr>
        <p:blipFill rotWithShape="1">
          <a:blip r:embed="rId5">
            <a:alphaModFix/>
          </a:blip>
          <a:srcRect/>
          <a:stretch/>
        </p:blipFill>
        <p:spPr>
          <a:xfrm>
            <a:off x="10210800" y="3896549"/>
            <a:ext cx="457200" cy="244617"/>
          </a:xfrm>
          <a:prstGeom prst="rect">
            <a:avLst/>
          </a:prstGeom>
          <a:noFill/>
          <a:ln>
            <a:noFill/>
          </a:ln>
        </p:spPr>
      </p:pic>
      <p:pic>
        <p:nvPicPr>
          <p:cNvPr id="90" name="Google Shape;90;p14"/>
          <p:cNvPicPr preferRelativeResize="0"/>
          <p:nvPr/>
        </p:nvPicPr>
        <p:blipFill rotWithShape="1">
          <a:blip r:embed="rId6">
            <a:alphaModFix/>
          </a:blip>
          <a:srcRect/>
          <a:stretch/>
        </p:blipFill>
        <p:spPr>
          <a:xfrm>
            <a:off x="9067801" y="3886200"/>
            <a:ext cx="509618" cy="218854"/>
          </a:xfrm>
          <a:prstGeom prst="rect">
            <a:avLst/>
          </a:prstGeom>
          <a:noFill/>
          <a:ln>
            <a:noFill/>
          </a:ln>
        </p:spPr>
      </p:pic>
      <p:pic>
        <p:nvPicPr>
          <p:cNvPr id="91" name="Google Shape;91;p14"/>
          <p:cNvPicPr preferRelativeResize="0"/>
          <p:nvPr/>
        </p:nvPicPr>
        <p:blipFill rotWithShape="1">
          <a:blip r:embed="rId7">
            <a:alphaModFix/>
          </a:blip>
          <a:srcRect/>
          <a:stretch/>
        </p:blipFill>
        <p:spPr>
          <a:xfrm>
            <a:off x="9677400" y="2895600"/>
            <a:ext cx="433322" cy="781050"/>
          </a:xfrm>
          <a:prstGeom prst="rect">
            <a:avLst/>
          </a:prstGeom>
          <a:noFill/>
          <a:ln>
            <a:noFill/>
          </a:ln>
        </p:spPr>
      </p:pic>
      <p:pic>
        <p:nvPicPr>
          <p:cNvPr id="92" name="Google Shape;92;p14" descr="C:\Users\Dan\Dropbox\Office\CS 188\Ketrina Art\MDPs\AgentTopDown.png"/>
          <p:cNvPicPr preferRelativeResize="0"/>
          <p:nvPr/>
        </p:nvPicPr>
        <p:blipFill rotWithShape="1">
          <a:blip r:embed="rId8">
            <a:alphaModFix/>
          </a:blip>
          <a:srcRect/>
          <a:stretch/>
        </p:blipFill>
        <p:spPr>
          <a:xfrm>
            <a:off x="9471422" y="3581400"/>
            <a:ext cx="815578" cy="762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a:solidFill>
                  <a:schemeClr val="dk2"/>
                </a:solidFill>
                <a:latin typeface="Calibri"/>
                <a:ea typeface="Calibri"/>
                <a:cs typeface="Calibri"/>
                <a:sym typeface="Calibri"/>
              </a:rPr>
              <a:t>Non-Deterministic Search</a:t>
            </a:r>
            <a:endParaRPr/>
          </a:p>
        </p:txBody>
      </p:sp>
      <p:pic>
        <p:nvPicPr>
          <p:cNvPr id="98" name="Google Shape;98;p15"/>
          <p:cNvPicPr preferRelativeResize="0"/>
          <p:nvPr/>
        </p:nvPicPr>
        <p:blipFill rotWithShape="1">
          <a:blip r:embed="rId3">
            <a:alphaModFix/>
          </a:blip>
          <a:srcRect/>
          <a:stretch/>
        </p:blipFill>
        <p:spPr>
          <a:xfrm>
            <a:off x="3048095" y="1219200"/>
            <a:ext cx="6150138" cy="5327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a:solidFill>
                  <a:schemeClr val="dk2"/>
                </a:solidFill>
                <a:latin typeface="Calibri"/>
                <a:ea typeface="Calibri"/>
                <a:cs typeface="Calibri"/>
                <a:sym typeface="Calibri"/>
              </a:rPr>
              <a:t>Grid World Actions</a:t>
            </a:r>
            <a:endParaRPr sz="4400" b="0" i="0" u="none" strike="noStrike" cap="none">
              <a:solidFill>
                <a:schemeClr val="dk2"/>
              </a:solidFill>
              <a:latin typeface="Calibri"/>
              <a:ea typeface="Calibri"/>
              <a:cs typeface="Calibri"/>
              <a:sym typeface="Calibri"/>
            </a:endParaRPr>
          </a:p>
        </p:txBody>
      </p:sp>
      <p:pic>
        <p:nvPicPr>
          <p:cNvPr id="104" name="Google Shape;104;p16"/>
          <p:cNvPicPr preferRelativeResize="0"/>
          <p:nvPr/>
        </p:nvPicPr>
        <p:blipFill rotWithShape="1">
          <a:blip r:embed="rId3">
            <a:alphaModFix/>
          </a:blip>
          <a:srcRect/>
          <a:stretch/>
        </p:blipFill>
        <p:spPr>
          <a:xfrm>
            <a:off x="1436308" y="1728787"/>
            <a:ext cx="2067596" cy="3113557"/>
          </a:xfrm>
          <a:prstGeom prst="rect">
            <a:avLst/>
          </a:prstGeom>
          <a:noFill/>
          <a:ln>
            <a:noFill/>
          </a:ln>
        </p:spPr>
      </p:pic>
      <p:pic>
        <p:nvPicPr>
          <p:cNvPr id="105" name="Google Shape;105;p16"/>
          <p:cNvPicPr preferRelativeResize="0"/>
          <p:nvPr/>
        </p:nvPicPr>
        <p:blipFill rotWithShape="1">
          <a:blip r:embed="rId4">
            <a:alphaModFix/>
          </a:blip>
          <a:srcRect/>
          <a:stretch/>
        </p:blipFill>
        <p:spPr>
          <a:xfrm>
            <a:off x="5050953" y="1805405"/>
            <a:ext cx="6607647" cy="4518777"/>
          </a:xfrm>
          <a:prstGeom prst="rect">
            <a:avLst/>
          </a:prstGeom>
          <a:noFill/>
          <a:ln>
            <a:noFill/>
          </a:ln>
        </p:spPr>
      </p:pic>
      <p:sp>
        <p:nvSpPr>
          <p:cNvPr id="106" name="Google Shape;106;p16"/>
          <p:cNvSpPr txBox="1"/>
          <p:nvPr/>
        </p:nvSpPr>
        <p:spPr>
          <a:xfrm>
            <a:off x="914400" y="1214735"/>
            <a:ext cx="3276600"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0" i="0" u="none" strike="noStrike" cap="none">
                <a:solidFill>
                  <a:schemeClr val="dk1"/>
                </a:solidFill>
                <a:latin typeface="Calibri"/>
                <a:ea typeface="Calibri"/>
                <a:cs typeface="Calibri"/>
                <a:sym typeface="Calibri"/>
              </a:rPr>
              <a:t>Deterministic Grid World</a:t>
            </a:r>
            <a:endParaRPr/>
          </a:p>
        </p:txBody>
      </p:sp>
      <p:sp>
        <p:nvSpPr>
          <p:cNvPr id="107" name="Google Shape;107;p16"/>
          <p:cNvSpPr txBox="1"/>
          <p:nvPr/>
        </p:nvSpPr>
        <p:spPr>
          <a:xfrm>
            <a:off x="6858000" y="1214735"/>
            <a:ext cx="3276600"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0" i="0" u="none" strike="noStrike" cap="none">
                <a:solidFill>
                  <a:schemeClr val="dk1"/>
                </a:solidFill>
                <a:latin typeface="Calibri"/>
                <a:ea typeface="Calibri"/>
                <a:cs typeface="Calibri"/>
                <a:sym typeface="Calibri"/>
              </a:rPr>
              <a:t>Stochastic Grid World</a:t>
            </a:r>
            <a:endParaRPr/>
          </a:p>
        </p:txBody>
      </p:sp>
      <p:cxnSp>
        <p:nvCxnSpPr>
          <p:cNvPr id="108" name="Google Shape;108;p16"/>
          <p:cNvCxnSpPr/>
          <p:nvPr/>
        </p:nvCxnSpPr>
        <p:spPr>
          <a:xfrm rot="-5400000" flipH="1">
            <a:off x="2171700" y="3924301"/>
            <a:ext cx="5181600" cy="76200"/>
          </a:xfrm>
          <a:prstGeom prst="straightConnector1">
            <a:avLst/>
          </a:prstGeom>
          <a:noFill/>
          <a:ln w="50800" cap="flat" cmpd="sng">
            <a:solidFill>
              <a:schemeClr val="accent2"/>
            </a:solidFill>
            <a:prstDash val="solid"/>
            <a:round/>
            <a:headEnd type="none" w="sm" len="sm"/>
            <a:tailEnd type="none" w="sm" len="sm"/>
          </a:ln>
        </p:spPr>
      </p:cxnSp>
      <p:pic>
        <p:nvPicPr>
          <p:cNvPr id="109" name="Google Shape;109;p16"/>
          <p:cNvPicPr preferRelativeResize="0"/>
          <p:nvPr/>
        </p:nvPicPr>
        <p:blipFill rotWithShape="1">
          <a:blip r:embed="rId5">
            <a:alphaModFix/>
          </a:blip>
          <a:srcRect/>
          <a:stretch/>
        </p:blipFill>
        <p:spPr>
          <a:xfrm>
            <a:off x="1371600" y="4877716"/>
            <a:ext cx="2057400" cy="144261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a:solidFill>
                  <a:schemeClr val="dk2"/>
                </a:solidFill>
                <a:latin typeface="Calibri"/>
                <a:ea typeface="Calibri"/>
                <a:cs typeface="Calibri"/>
                <a:sym typeface="Calibri"/>
              </a:rPr>
              <a:t>Markov Decision Processes</a:t>
            </a:r>
            <a:endParaRPr/>
          </a:p>
        </p:txBody>
      </p:sp>
      <p:sp>
        <p:nvSpPr>
          <p:cNvPr id="116" name="Google Shape;116;p17"/>
          <p:cNvSpPr txBox="1">
            <a:spLocks noGrp="1"/>
          </p:cNvSpPr>
          <p:nvPr>
            <p:ph type="body" idx="1"/>
          </p:nvPr>
        </p:nvSpPr>
        <p:spPr>
          <a:xfrm>
            <a:off x="228600" y="1493838"/>
            <a:ext cx="6553200" cy="4525962"/>
          </a:xfrm>
          <a:prstGeom prst="rect">
            <a:avLst/>
          </a:prstGeom>
          <a:noFill/>
          <a:ln>
            <a:noFill/>
          </a:ln>
        </p:spPr>
        <p:txBody>
          <a:bodyPr spcFirstLastPara="1" wrap="square" lIns="91425" tIns="45700" rIns="91425" bIns="45700" anchor="t" anchorCtr="0">
            <a:noAutofit/>
          </a:bodyPr>
          <a:lstStyle/>
          <a:p>
            <a:pPr marL="342882" marR="0" lvl="0" indent="-342882" algn="l" rtl="0">
              <a:lnSpc>
                <a:spcPct val="80000"/>
              </a:lnSpc>
              <a:spcBef>
                <a:spcPts val="0"/>
              </a:spcBef>
              <a:spcAft>
                <a:spcPts val="0"/>
              </a:spcAft>
              <a:buClr>
                <a:schemeClr val="accent2"/>
              </a:buClr>
              <a:buSzPts val="2400"/>
              <a:buFont typeface="Noto Sans Symbols"/>
              <a:buChar char="▪"/>
            </a:pPr>
            <a:r>
              <a:rPr lang="en-US" sz="2400" b="0" i="0" u="none" strike="noStrike" cap="none">
                <a:solidFill>
                  <a:schemeClr val="accent2"/>
                </a:solidFill>
                <a:latin typeface="Calibri"/>
                <a:ea typeface="Calibri"/>
                <a:cs typeface="Calibri"/>
                <a:sym typeface="Calibri"/>
              </a:rPr>
              <a:t>An MDP is defined by:</a:t>
            </a:r>
            <a:endParaRPr/>
          </a:p>
          <a:p>
            <a:pPr marL="742913" marR="0" lvl="1" indent="-285736" algn="l" rtl="0">
              <a:lnSpc>
                <a:spcPct val="80000"/>
              </a:lnSpc>
              <a:spcBef>
                <a:spcPts val="40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A </a:t>
            </a:r>
            <a:r>
              <a:rPr lang="en-US" sz="2000" b="0" i="0" u="none" strike="noStrike" cap="none">
                <a:solidFill>
                  <a:srgbClr val="CC0000"/>
                </a:solidFill>
                <a:latin typeface="Calibri"/>
                <a:ea typeface="Calibri"/>
                <a:cs typeface="Calibri"/>
                <a:sym typeface="Calibri"/>
              </a:rPr>
              <a:t>set of states s ∈ S</a:t>
            </a:r>
            <a:endParaRPr/>
          </a:p>
          <a:p>
            <a:pPr marL="742913" marR="0" lvl="1" indent="-285736" algn="l" rtl="0">
              <a:lnSpc>
                <a:spcPct val="80000"/>
              </a:lnSpc>
              <a:spcBef>
                <a:spcPts val="40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A </a:t>
            </a:r>
            <a:r>
              <a:rPr lang="en-US" sz="2000" b="0" i="0" u="none" strike="noStrike" cap="none">
                <a:solidFill>
                  <a:srgbClr val="CC0000"/>
                </a:solidFill>
                <a:latin typeface="Calibri"/>
                <a:ea typeface="Calibri"/>
                <a:cs typeface="Calibri"/>
                <a:sym typeface="Calibri"/>
              </a:rPr>
              <a:t>set of actions a ∈ A</a:t>
            </a:r>
            <a:endParaRPr sz="2000" b="0" i="0" u="none" strike="noStrike" cap="none">
              <a:solidFill>
                <a:srgbClr val="CC0000"/>
              </a:solidFill>
              <a:latin typeface="Calibri"/>
              <a:ea typeface="Calibri"/>
              <a:cs typeface="Calibri"/>
              <a:sym typeface="Calibri"/>
            </a:endParaRPr>
          </a:p>
          <a:p>
            <a:pPr marL="742913" marR="0" lvl="1" indent="-285736" algn="l" rtl="0">
              <a:lnSpc>
                <a:spcPct val="80000"/>
              </a:lnSpc>
              <a:spcBef>
                <a:spcPts val="40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A </a:t>
            </a:r>
            <a:r>
              <a:rPr lang="en-US" sz="2000" b="0" i="0" u="none" strike="noStrike" cap="none">
                <a:solidFill>
                  <a:srgbClr val="CC0000"/>
                </a:solidFill>
                <a:latin typeface="Calibri"/>
                <a:ea typeface="Calibri"/>
                <a:cs typeface="Calibri"/>
                <a:sym typeface="Calibri"/>
              </a:rPr>
              <a:t>transition function T(s, a, s’)</a:t>
            </a:r>
            <a:endParaRPr sz="2000" b="0" i="0" u="none" strike="noStrike" cap="none">
              <a:solidFill>
                <a:schemeClr val="dk1"/>
              </a:solidFill>
              <a:latin typeface="Calibri"/>
              <a:ea typeface="Calibri"/>
              <a:cs typeface="Calibri"/>
              <a:sym typeface="Calibri"/>
            </a:endParaRPr>
          </a:p>
          <a:p>
            <a:pPr marL="1142942" marR="0" lvl="2" indent="-228588" algn="l" rtl="0">
              <a:lnSpc>
                <a:spcPct val="80000"/>
              </a:lnSpc>
              <a:spcBef>
                <a:spcPts val="360"/>
              </a:spcBef>
              <a:spcAft>
                <a:spcPts val="0"/>
              </a:spcAft>
              <a:buClr>
                <a:schemeClr val="accent2"/>
              </a:buClr>
              <a:buSzPts val="1800"/>
              <a:buFont typeface="Noto Sans Symbols"/>
              <a:buChar char="▪"/>
            </a:pPr>
            <a:r>
              <a:rPr lang="en-US" sz="1800" b="0" i="0" u="none" strike="noStrike" cap="none">
                <a:solidFill>
                  <a:schemeClr val="dk1"/>
                </a:solidFill>
                <a:latin typeface="Calibri"/>
                <a:ea typeface="Calibri"/>
                <a:cs typeface="Calibri"/>
                <a:sym typeface="Calibri"/>
              </a:rPr>
              <a:t>Probability that a from s leads to s’, i.e., P(s’| s, a)</a:t>
            </a:r>
            <a:endParaRPr/>
          </a:p>
          <a:p>
            <a:pPr marL="1142942" marR="0" lvl="2" indent="-228588" algn="l" rtl="0">
              <a:lnSpc>
                <a:spcPct val="80000"/>
              </a:lnSpc>
              <a:spcBef>
                <a:spcPts val="360"/>
              </a:spcBef>
              <a:spcAft>
                <a:spcPts val="0"/>
              </a:spcAft>
              <a:buClr>
                <a:schemeClr val="accent2"/>
              </a:buClr>
              <a:buSzPts val="1800"/>
              <a:buFont typeface="Noto Sans Symbols"/>
              <a:buChar char="▪"/>
            </a:pPr>
            <a:r>
              <a:rPr lang="en-US" sz="1800" b="0" i="0" u="none" strike="noStrike" cap="none">
                <a:solidFill>
                  <a:schemeClr val="dk1"/>
                </a:solidFill>
                <a:latin typeface="Calibri"/>
                <a:ea typeface="Calibri"/>
                <a:cs typeface="Calibri"/>
                <a:sym typeface="Calibri"/>
              </a:rPr>
              <a:t>Also called the model or the dynamics</a:t>
            </a:r>
            <a:endParaRPr/>
          </a:p>
          <a:p>
            <a:pPr marL="742913" marR="0" lvl="1" indent="-285736" algn="l" rtl="0">
              <a:lnSpc>
                <a:spcPct val="80000"/>
              </a:lnSpc>
              <a:spcBef>
                <a:spcPts val="40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A </a:t>
            </a:r>
            <a:r>
              <a:rPr lang="en-US" sz="2000" b="0" i="0" u="none" strike="noStrike" cap="none">
                <a:solidFill>
                  <a:srgbClr val="CC0000"/>
                </a:solidFill>
                <a:latin typeface="Calibri"/>
                <a:ea typeface="Calibri"/>
                <a:cs typeface="Calibri"/>
                <a:sym typeface="Calibri"/>
              </a:rPr>
              <a:t>reward function R(s, a, s’) </a:t>
            </a:r>
            <a:endParaRPr/>
          </a:p>
          <a:p>
            <a:pPr marL="1142942" marR="0" lvl="2" indent="-228588" algn="l" rtl="0">
              <a:lnSpc>
                <a:spcPct val="80000"/>
              </a:lnSpc>
              <a:spcBef>
                <a:spcPts val="360"/>
              </a:spcBef>
              <a:spcAft>
                <a:spcPts val="0"/>
              </a:spcAft>
              <a:buClr>
                <a:schemeClr val="accent2"/>
              </a:buClr>
              <a:buSzPts val="1800"/>
              <a:buFont typeface="Noto Sans Symbols"/>
              <a:buChar char="▪"/>
            </a:pPr>
            <a:r>
              <a:rPr lang="en-US" sz="1800" b="0" i="0" u="none" strike="noStrike" cap="none">
                <a:solidFill>
                  <a:schemeClr val="dk1"/>
                </a:solidFill>
                <a:latin typeface="Calibri"/>
                <a:ea typeface="Calibri"/>
                <a:cs typeface="Calibri"/>
                <a:sym typeface="Calibri"/>
              </a:rPr>
              <a:t>Sometimes just R(s) or R(s’)</a:t>
            </a:r>
            <a:endParaRPr/>
          </a:p>
          <a:p>
            <a:pPr marL="742913" marR="0" lvl="1" indent="-285736" algn="l" rtl="0">
              <a:lnSpc>
                <a:spcPct val="80000"/>
              </a:lnSpc>
              <a:spcBef>
                <a:spcPts val="40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A </a:t>
            </a:r>
            <a:r>
              <a:rPr lang="en-US" sz="2000" b="0" i="0" u="none" strike="noStrike" cap="none">
                <a:solidFill>
                  <a:srgbClr val="CC0000"/>
                </a:solidFill>
                <a:latin typeface="Calibri"/>
                <a:ea typeface="Calibri"/>
                <a:cs typeface="Calibri"/>
                <a:sym typeface="Calibri"/>
              </a:rPr>
              <a:t>start state</a:t>
            </a:r>
            <a:endParaRPr sz="2000" b="0" i="0" u="none" strike="noStrike" cap="none">
              <a:solidFill>
                <a:schemeClr val="dk1"/>
              </a:solidFill>
              <a:latin typeface="Calibri"/>
              <a:ea typeface="Calibri"/>
              <a:cs typeface="Calibri"/>
              <a:sym typeface="Calibri"/>
            </a:endParaRPr>
          </a:p>
          <a:p>
            <a:pPr marL="742913" marR="0" lvl="1" indent="-285736" algn="l" rtl="0">
              <a:lnSpc>
                <a:spcPct val="80000"/>
              </a:lnSpc>
              <a:spcBef>
                <a:spcPts val="40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Maybe a </a:t>
            </a:r>
            <a:r>
              <a:rPr lang="en-US" sz="2000" b="0" i="0" u="none" strike="noStrike" cap="none">
                <a:solidFill>
                  <a:srgbClr val="CC0000"/>
                </a:solidFill>
                <a:latin typeface="Calibri"/>
                <a:ea typeface="Calibri"/>
                <a:cs typeface="Calibri"/>
                <a:sym typeface="Calibri"/>
              </a:rPr>
              <a:t>terminal state</a:t>
            </a:r>
            <a:endParaRPr/>
          </a:p>
          <a:p>
            <a:pPr marL="0" marR="0" lvl="0" indent="0" algn="l" rtl="0">
              <a:lnSpc>
                <a:spcPct val="80000"/>
              </a:lnSpc>
              <a:spcBef>
                <a:spcPts val="480"/>
              </a:spcBef>
              <a:spcAft>
                <a:spcPts val="0"/>
              </a:spcAft>
              <a:buNone/>
            </a:pPr>
            <a:endParaRPr sz="2000" b="0" i="0" u="none" strike="noStrike" cap="none">
              <a:solidFill>
                <a:schemeClr val="dk1"/>
              </a:solidFill>
              <a:latin typeface="Calibri"/>
              <a:ea typeface="Calibri"/>
              <a:cs typeface="Calibri"/>
              <a:sym typeface="Calibri"/>
            </a:endParaRPr>
          </a:p>
        </p:txBody>
      </p:sp>
      <p:pic>
        <p:nvPicPr>
          <p:cNvPr id="117" name="Google Shape;117;p17"/>
          <p:cNvPicPr preferRelativeResize="0"/>
          <p:nvPr/>
        </p:nvPicPr>
        <p:blipFill rotWithShape="1">
          <a:blip r:embed="rId3">
            <a:alphaModFix/>
          </a:blip>
          <a:srcRect/>
          <a:stretch/>
        </p:blipFill>
        <p:spPr>
          <a:xfrm>
            <a:off x="6990735" y="1371600"/>
            <a:ext cx="4495800" cy="3484999"/>
          </a:xfrm>
          <a:prstGeom prst="rect">
            <a:avLst/>
          </a:prstGeom>
          <a:noFill/>
          <a:ln>
            <a:noFill/>
          </a:ln>
        </p:spPr>
      </p:pic>
      <p:pic>
        <p:nvPicPr>
          <p:cNvPr id="118" name="Google Shape;118;p17"/>
          <p:cNvPicPr preferRelativeResize="0"/>
          <p:nvPr/>
        </p:nvPicPr>
        <p:blipFill rotWithShape="1">
          <a:blip r:embed="rId4">
            <a:alphaModFix/>
          </a:blip>
          <a:srcRect/>
          <a:stretch/>
        </p:blipFill>
        <p:spPr>
          <a:xfrm>
            <a:off x="7143135" y="1373299"/>
            <a:ext cx="4439265" cy="3197001"/>
          </a:xfrm>
          <a:prstGeom prst="rect">
            <a:avLst/>
          </a:prstGeom>
          <a:noFill/>
          <a:ln>
            <a:noFill/>
          </a:ln>
        </p:spPr>
      </p:pic>
      <p:pic>
        <p:nvPicPr>
          <p:cNvPr id="119" name="Google Shape;119;p17"/>
          <p:cNvPicPr preferRelativeResize="0"/>
          <p:nvPr/>
        </p:nvPicPr>
        <p:blipFill rotWithShape="1">
          <a:blip r:embed="rId5">
            <a:alphaModFix/>
          </a:blip>
          <a:srcRect/>
          <a:stretch/>
        </p:blipFill>
        <p:spPr>
          <a:xfrm>
            <a:off x="10210800" y="3896549"/>
            <a:ext cx="457200" cy="244617"/>
          </a:xfrm>
          <a:prstGeom prst="rect">
            <a:avLst/>
          </a:prstGeom>
          <a:noFill/>
          <a:ln>
            <a:noFill/>
          </a:ln>
        </p:spPr>
      </p:pic>
      <p:pic>
        <p:nvPicPr>
          <p:cNvPr id="120" name="Google Shape;120;p17"/>
          <p:cNvPicPr preferRelativeResize="0"/>
          <p:nvPr/>
        </p:nvPicPr>
        <p:blipFill rotWithShape="1">
          <a:blip r:embed="rId6">
            <a:alphaModFix/>
          </a:blip>
          <a:srcRect/>
          <a:stretch/>
        </p:blipFill>
        <p:spPr>
          <a:xfrm>
            <a:off x="9067801" y="3886200"/>
            <a:ext cx="509618" cy="218854"/>
          </a:xfrm>
          <a:prstGeom prst="rect">
            <a:avLst/>
          </a:prstGeom>
          <a:noFill/>
          <a:ln>
            <a:noFill/>
          </a:ln>
        </p:spPr>
      </p:pic>
      <p:pic>
        <p:nvPicPr>
          <p:cNvPr id="121" name="Google Shape;121;p17"/>
          <p:cNvPicPr preferRelativeResize="0"/>
          <p:nvPr/>
        </p:nvPicPr>
        <p:blipFill rotWithShape="1">
          <a:blip r:embed="rId7">
            <a:alphaModFix/>
          </a:blip>
          <a:srcRect/>
          <a:stretch/>
        </p:blipFill>
        <p:spPr>
          <a:xfrm>
            <a:off x="9677400" y="2895600"/>
            <a:ext cx="433322" cy="781050"/>
          </a:xfrm>
          <a:prstGeom prst="rect">
            <a:avLst/>
          </a:prstGeom>
          <a:noFill/>
          <a:ln>
            <a:noFill/>
          </a:ln>
        </p:spPr>
      </p:pic>
      <p:pic>
        <p:nvPicPr>
          <p:cNvPr id="122" name="Google Shape;122;p17" descr="C:\Users\Dan\Dropbox\Office\CS 188\Ketrina Art\MDPs\AgentTopDown.png"/>
          <p:cNvPicPr preferRelativeResize="0"/>
          <p:nvPr/>
        </p:nvPicPr>
        <p:blipFill rotWithShape="1">
          <a:blip r:embed="rId8">
            <a:alphaModFix/>
          </a:blip>
          <a:srcRect/>
          <a:stretch/>
        </p:blipFill>
        <p:spPr>
          <a:xfrm>
            <a:off x="9471422" y="3581400"/>
            <a:ext cx="815578" cy="762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a:solidFill>
                  <a:schemeClr val="dk2"/>
                </a:solidFill>
                <a:latin typeface="Calibri"/>
                <a:ea typeface="Calibri"/>
                <a:cs typeface="Calibri"/>
                <a:sym typeface="Calibri"/>
              </a:rPr>
              <a:t>What is Markov about MDPs?</a:t>
            </a:r>
            <a:endParaRPr/>
          </a:p>
        </p:txBody>
      </p:sp>
      <p:sp>
        <p:nvSpPr>
          <p:cNvPr id="129" name="Google Shape;129;p18"/>
          <p:cNvSpPr txBox="1">
            <a:spLocks noGrp="1"/>
          </p:cNvSpPr>
          <p:nvPr>
            <p:ph type="body" idx="1"/>
          </p:nvPr>
        </p:nvSpPr>
        <p:spPr>
          <a:xfrm>
            <a:off x="457200" y="1447800"/>
            <a:ext cx="8610600" cy="4525963"/>
          </a:xfrm>
          <a:prstGeom prst="rect">
            <a:avLst/>
          </a:prstGeom>
          <a:noFill/>
          <a:ln>
            <a:noFill/>
          </a:ln>
        </p:spPr>
        <p:txBody>
          <a:bodyPr spcFirstLastPara="1" wrap="square" lIns="91425" tIns="45700" rIns="91425" bIns="45700" anchor="t" anchorCtr="0">
            <a:noAutofit/>
          </a:bodyPr>
          <a:lstStyle/>
          <a:p>
            <a:pPr marL="342882" marR="0" lvl="0" indent="-342882" algn="l" rtl="0">
              <a:spcBef>
                <a:spcPts val="0"/>
              </a:spcBef>
              <a:spcAft>
                <a:spcPts val="0"/>
              </a:spcAft>
              <a:buClr>
                <a:schemeClr val="accent2"/>
              </a:buClr>
              <a:buSzPts val="2400"/>
              <a:buFont typeface="Noto Sans Symbols"/>
              <a:buChar char="▪"/>
            </a:pPr>
            <a:r>
              <a:rPr lang="en-US" sz="2400" b="0" i="0" u="none" strike="noStrike" cap="none">
                <a:solidFill>
                  <a:schemeClr val="accent2"/>
                </a:solidFill>
                <a:latin typeface="Calibri"/>
                <a:ea typeface="Calibri"/>
                <a:cs typeface="Calibri"/>
                <a:sym typeface="Calibri"/>
              </a:rPr>
              <a:t>“Markov” generally means that given the present state, the future and the past are independent</a:t>
            </a:r>
            <a:endParaRPr/>
          </a:p>
          <a:p>
            <a:pPr marL="1142942" marR="0" lvl="2" indent="-126988" algn="l" rtl="0">
              <a:spcBef>
                <a:spcPts val="320"/>
              </a:spcBef>
              <a:spcAft>
                <a:spcPts val="0"/>
              </a:spcAft>
              <a:buClr>
                <a:schemeClr val="accent2"/>
              </a:buClr>
              <a:buSzPts val="1600"/>
              <a:buFont typeface="Noto Sans Symbols"/>
              <a:buNone/>
            </a:pPr>
            <a:endParaRPr sz="1600" b="0" i="0" u="none" strike="noStrike" cap="none">
              <a:solidFill>
                <a:schemeClr val="dk1"/>
              </a:solidFill>
              <a:latin typeface="Calibri"/>
              <a:ea typeface="Calibri"/>
              <a:cs typeface="Calibri"/>
              <a:sym typeface="Calibri"/>
            </a:endParaRPr>
          </a:p>
          <a:p>
            <a:pPr marL="342882" marR="0" lvl="0" indent="-342882" algn="l" rtl="0">
              <a:spcBef>
                <a:spcPts val="480"/>
              </a:spcBef>
              <a:spcAft>
                <a:spcPts val="0"/>
              </a:spcAft>
              <a:buClr>
                <a:schemeClr val="accent2"/>
              </a:buClr>
              <a:buSzPts val="2400"/>
              <a:buFont typeface="Noto Sans Symbols"/>
              <a:buChar char="▪"/>
            </a:pPr>
            <a:r>
              <a:rPr lang="en-US" sz="2400" b="0" i="0" u="none" strike="noStrike" cap="none">
                <a:solidFill>
                  <a:schemeClr val="accent2"/>
                </a:solidFill>
                <a:latin typeface="Calibri"/>
                <a:ea typeface="Calibri"/>
                <a:cs typeface="Calibri"/>
                <a:sym typeface="Calibri"/>
              </a:rPr>
              <a:t>For Markov decision processes, “Markov” means action outcomes depend only on the current state</a:t>
            </a:r>
            <a:endParaRPr/>
          </a:p>
          <a:p>
            <a:pPr marL="342882" marR="0" lvl="0" indent="-190482" algn="l" rtl="0">
              <a:spcBef>
                <a:spcPts val="480"/>
              </a:spcBef>
              <a:spcAft>
                <a:spcPts val="0"/>
              </a:spcAft>
              <a:buClr>
                <a:schemeClr val="accent2"/>
              </a:buClr>
              <a:buSzPts val="2400"/>
              <a:buFont typeface="Noto Sans Symbols"/>
              <a:buNone/>
            </a:pPr>
            <a:endParaRPr sz="2400" b="0" i="0" u="none" strike="noStrike" cap="none">
              <a:solidFill>
                <a:schemeClr val="accent2"/>
              </a:solidFill>
              <a:latin typeface="Calibri"/>
              <a:ea typeface="Calibri"/>
              <a:cs typeface="Calibri"/>
              <a:sym typeface="Calibri"/>
            </a:endParaRPr>
          </a:p>
          <a:p>
            <a:pPr marL="342882" marR="0" lvl="0" indent="-190482" algn="l" rtl="0">
              <a:spcBef>
                <a:spcPts val="480"/>
              </a:spcBef>
              <a:spcAft>
                <a:spcPts val="0"/>
              </a:spcAft>
              <a:buClr>
                <a:schemeClr val="accent2"/>
              </a:buClr>
              <a:buSzPts val="2400"/>
              <a:buFont typeface="Noto Sans Symbols"/>
              <a:buNone/>
            </a:pPr>
            <a:endParaRPr sz="2400" b="0" i="0" u="none" strike="noStrike" cap="none">
              <a:solidFill>
                <a:schemeClr val="accent2"/>
              </a:solidFill>
              <a:latin typeface="Calibri"/>
              <a:ea typeface="Calibri"/>
              <a:cs typeface="Calibri"/>
              <a:sym typeface="Calibri"/>
            </a:endParaRPr>
          </a:p>
          <a:p>
            <a:pPr marL="342882" marR="0" lvl="0" indent="-215882" algn="l" rtl="0">
              <a:spcBef>
                <a:spcPts val="400"/>
              </a:spcBef>
              <a:spcAft>
                <a:spcPts val="0"/>
              </a:spcAft>
              <a:buClr>
                <a:schemeClr val="accent2"/>
              </a:buClr>
              <a:buSzPts val="2000"/>
              <a:buFont typeface="Noto Sans Symbols"/>
              <a:buNone/>
            </a:pPr>
            <a:endParaRPr sz="2000" b="0" i="0" u="none" strike="noStrike" cap="none">
              <a:solidFill>
                <a:schemeClr val="accent2"/>
              </a:solidFill>
              <a:latin typeface="Calibri"/>
              <a:ea typeface="Calibri"/>
              <a:cs typeface="Calibri"/>
              <a:sym typeface="Calibri"/>
            </a:endParaRPr>
          </a:p>
          <a:p>
            <a:pPr marL="342882" marR="0" lvl="0" indent="-215882" algn="l" rtl="0">
              <a:spcBef>
                <a:spcPts val="400"/>
              </a:spcBef>
              <a:spcAft>
                <a:spcPts val="0"/>
              </a:spcAft>
              <a:buClr>
                <a:schemeClr val="accent2"/>
              </a:buClr>
              <a:buSzPts val="2000"/>
              <a:buFont typeface="Noto Sans Symbols"/>
              <a:buNone/>
            </a:pPr>
            <a:endParaRPr sz="2000" b="0" i="0" u="none" strike="noStrike" cap="none">
              <a:solidFill>
                <a:schemeClr val="accent2"/>
              </a:solidFill>
              <a:latin typeface="Calibri"/>
              <a:ea typeface="Calibri"/>
              <a:cs typeface="Calibri"/>
              <a:sym typeface="Calibri"/>
            </a:endParaRPr>
          </a:p>
          <a:p>
            <a:pPr marL="342882" marR="0" lvl="0" indent="-215882" algn="l" rtl="0">
              <a:spcBef>
                <a:spcPts val="400"/>
              </a:spcBef>
              <a:spcAft>
                <a:spcPts val="0"/>
              </a:spcAft>
              <a:buClr>
                <a:schemeClr val="accent2"/>
              </a:buClr>
              <a:buSzPts val="2000"/>
              <a:buFont typeface="Noto Sans Symbols"/>
              <a:buNone/>
            </a:pPr>
            <a:endParaRPr sz="2000" b="0" i="0" u="none" strike="noStrike" cap="none">
              <a:solidFill>
                <a:schemeClr val="accent2"/>
              </a:solidFill>
              <a:latin typeface="Calibri"/>
              <a:ea typeface="Calibri"/>
              <a:cs typeface="Calibri"/>
              <a:sym typeface="Calibri"/>
            </a:endParaRPr>
          </a:p>
          <a:p>
            <a:pPr marL="342882" marR="0" lvl="0" indent="-342882" algn="l" rtl="0">
              <a:spcBef>
                <a:spcPts val="480"/>
              </a:spcBef>
              <a:spcAft>
                <a:spcPts val="0"/>
              </a:spcAft>
              <a:buClr>
                <a:schemeClr val="accent2"/>
              </a:buClr>
              <a:buSzPts val="2400"/>
              <a:buFont typeface="Noto Sans Symbols"/>
              <a:buChar char="▪"/>
            </a:pPr>
            <a:r>
              <a:rPr lang="en-US" sz="2400" b="0" i="0" u="none" strike="noStrike" cap="none">
                <a:solidFill>
                  <a:schemeClr val="accent2"/>
                </a:solidFill>
                <a:latin typeface="Calibri"/>
                <a:ea typeface="Calibri"/>
                <a:cs typeface="Calibri"/>
                <a:sym typeface="Calibri"/>
              </a:rPr>
              <a:t>This is just like search, where the successor function could only depend on the current state (not the history)</a:t>
            </a:r>
            <a:endParaRPr/>
          </a:p>
          <a:p>
            <a:pPr marL="342882" marR="0" lvl="0" indent="-342882" algn="l" rtl="0">
              <a:spcBef>
                <a:spcPts val="480"/>
              </a:spcBef>
              <a:spcAft>
                <a:spcPts val="0"/>
              </a:spcAft>
              <a:buClr>
                <a:schemeClr val="accent2"/>
              </a:buClr>
              <a:buSzPts val="2400"/>
              <a:buFont typeface="Noto Sans Symbols"/>
              <a:buNone/>
            </a:pPr>
            <a:endParaRPr sz="2400" b="0" i="0" u="none" strike="noStrike" cap="none">
              <a:solidFill>
                <a:schemeClr val="accent2"/>
              </a:solidFill>
              <a:latin typeface="Calibri"/>
              <a:ea typeface="Calibri"/>
              <a:cs typeface="Calibri"/>
              <a:sym typeface="Calibri"/>
            </a:endParaRPr>
          </a:p>
        </p:txBody>
      </p:sp>
      <p:pic>
        <p:nvPicPr>
          <p:cNvPr id="130" name="Google Shape;130;p18" descr="\\.host\Shared Folders\Shared with PC\images\Markov.jpg"/>
          <p:cNvPicPr preferRelativeResize="0"/>
          <p:nvPr/>
        </p:nvPicPr>
        <p:blipFill rotWithShape="1">
          <a:blip r:embed="rId3">
            <a:alphaModFix/>
          </a:blip>
          <a:srcRect/>
          <a:stretch/>
        </p:blipFill>
        <p:spPr>
          <a:xfrm>
            <a:off x="9296400" y="1447800"/>
            <a:ext cx="2143125" cy="2790825"/>
          </a:xfrm>
          <a:prstGeom prst="rect">
            <a:avLst/>
          </a:prstGeom>
          <a:noFill/>
          <a:ln>
            <a:noFill/>
          </a:ln>
        </p:spPr>
      </p:pic>
      <p:pic>
        <p:nvPicPr>
          <p:cNvPr id="131" name="Google Shape;131;p18" descr="TP_tmp.png"/>
          <p:cNvPicPr preferRelativeResize="0"/>
          <p:nvPr/>
        </p:nvPicPr>
        <p:blipFill rotWithShape="1">
          <a:blip r:embed="rId4">
            <a:alphaModFix/>
          </a:blip>
          <a:srcRect/>
          <a:stretch/>
        </p:blipFill>
        <p:spPr>
          <a:xfrm>
            <a:off x="2106613" y="4191000"/>
            <a:ext cx="193675" cy="82550"/>
          </a:xfrm>
          <a:prstGeom prst="rect">
            <a:avLst/>
          </a:prstGeom>
          <a:noFill/>
          <a:ln>
            <a:noFill/>
          </a:ln>
        </p:spPr>
      </p:pic>
      <p:pic>
        <p:nvPicPr>
          <p:cNvPr id="132" name="Google Shape;132;p18" descr="TP_tmp.png"/>
          <p:cNvPicPr preferRelativeResize="0"/>
          <p:nvPr/>
        </p:nvPicPr>
        <p:blipFill rotWithShape="1">
          <a:blip r:embed="rId5">
            <a:alphaModFix/>
          </a:blip>
          <a:srcRect/>
          <a:stretch/>
        </p:blipFill>
        <p:spPr>
          <a:xfrm>
            <a:off x="1344613" y="3581400"/>
            <a:ext cx="7189787" cy="304800"/>
          </a:xfrm>
          <a:prstGeom prst="rect">
            <a:avLst/>
          </a:prstGeom>
          <a:noFill/>
          <a:ln>
            <a:noFill/>
          </a:ln>
        </p:spPr>
      </p:pic>
      <p:pic>
        <p:nvPicPr>
          <p:cNvPr id="133" name="Google Shape;133;p18" descr="TP_tmp.png"/>
          <p:cNvPicPr preferRelativeResize="0"/>
          <p:nvPr/>
        </p:nvPicPr>
        <p:blipFill rotWithShape="1">
          <a:blip r:embed="rId6">
            <a:alphaModFix/>
          </a:blip>
          <a:srcRect/>
          <a:stretch/>
        </p:blipFill>
        <p:spPr>
          <a:xfrm>
            <a:off x="1344613" y="4648200"/>
            <a:ext cx="3497262" cy="304800"/>
          </a:xfrm>
          <a:prstGeom prst="rect">
            <a:avLst/>
          </a:prstGeom>
          <a:noFill/>
          <a:ln>
            <a:noFill/>
          </a:ln>
        </p:spPr>
      </p:pic>
      <p:sp>
        <p:nvSpPr>
          <p:cNvPr id="134" name="Google Shape;134;p18"/>
          <p:cNvSpPr txBox="1"/>
          <p:nvPr/>
        </p:nvSpPr>
        <p:spPr>
          <a:xfrm>
            <a:off x="9448800" y="4334470"/>
            <a:ext cx="2057400"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Andrey Markov (1856-1922)</a:t>
            </a:r>
            <a:endParaRPr/>
          </a:p>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title"/>
          </p:nvPr>
        </p:nvSpPr>
        <p:spPr>
          <a:xfrm>
            <a:off x="0" y="-25400"/>
            <a:ext cx="12192000" cy="1143000"/>
          </a:xfrm>
          <a:prstGeom prst="rect">
            <a:avLst/>
          </a:prstGeom>
        </p:spPr>
        <p:txBody>
          <a:bodyPr spcFirstLastPara="1" wrap="square" lIns="91425" tIns="45700" rIns="91425" bIns="45700" anchor="ctr" anchorCtr="0">
            <a:noAutofit/>
          </a:bodyPr>
          <a:lstStyle/>
          <a:p>
            <a:pPr marL="0" lvl="0" indent="0">
              <a:spcBef>
                <a:spcPts val="0"/>
              </a:spcBef>
              <a:spcAft>
                <a:spcPts val="0"/>
              </a:spcAft>
              <a:buNone/>
            </a:pPr>
            <a:r>
              <a:rPr lang="en-US"/>
              <a:t>Markov Property</a:t>
            </a:r>
            <a:endParaRPr/>
          </a:p>
        </p:txBody>
      </p:sp>
      <p:pic>
        <p:nvPicPr>
          <p:cNvPr id="141" name="Google Shape;141;p19" descr="TP_tmp.png"/>
          <p:cNvPicPr preferRelativeResize="0"/>
          <p:nvPr/>
        </p:nvPicPr>
        <p:blipFill rotWithShape="1">
          <a:blip r:embed="rId3">
            <a:alphaModFix/>
          </a:blip>
          <a:srcRect/>
          <a:stretch/>
        </p:blipFill>
        <p:spPr>
          <a:xfrm>
            <a:off x="1344613" y="1459650"/>
            <a:ext cx="7189787" cy="304800"/>
          </a:xfrm>
          <a:prstGeom prst="rect">
            <a:avLst/>
          </a:prstGeom>
          <a:noFill/>
          <a:ln>
            <a:noFill/>
          </a:ln>
        </p:spPr>
      </p:pic>
      <p:pic>
        <p:nvPicPr>
          <p:cNvPr id="142" name="Google Shape;142;p19" descr="TP_tmp.png"/>
          <p:cNvPicPr preferRelativeResize="0"/>
          <p:nvPr/>
        </p:nvPicPr>
        <p:blipFill rotWithShape="1">
          <a:blip r:embed="rId4">
            <a:alphaModFix/>
          </a:blip>
          <a:srcRect/>
          <a:stretch/>
        </p:blipFill>
        <p:spPr>
          <a:xfrm>
            <a:off x="1344613" y="4648200"/>
            <a:ext cx="3497261" cy="304800"/>
          </a:xfrm>
          <a:prstGeom prst="rect">
            <a:avLst/>
          </a:prstGeom>
          <a:noFill/>
          <a:ln>
            <a:noFill/>
          </a:ln>
        </p:spPr>
      </p:pic>
      <p:sp>
        <p:nvSpPr>
          <p:cNvPr id="143" name="Google Shape;143;p19"/>
          <p:cNvSpPr/>
          <p:nvPr/>
        </p:nvSpPr>
        <p:spPr>
          <a:xfrm>
            <a:off x="1711075" y="2231250"/>
            <a:ext cx="848700" cy="821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US" sz="2300"/>
              <a:t>S</a:t>
            </a:r>
            <a:r>
              <a:rPr lang="en-US" sz="2300" baseline="-25000"/>
              <a:t>0</a:t>
            </a:r>
            <a:endParaRPr sz="2300" baseline="-25000"/>
          </a:p>
        </p:txBody>
      </p:sp>
      <p:sp>
        <p:nvSpPr>
          <p:cNvPr id="144" name="Google Shape;144;p19"/>
          <p:cNvSpPr/>
          <p:nvPr/>
        </p:nvSpPr>
        <p:spPr>
          <a:xfrm>
            <a:off x="3181225" y="2231250"/>
            <a:ext cx="848700" cy="821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US" sz="2300"/>
              <a:t>S</a:t>
            </a:r>
            <a:r>
              <a:rPr lang="en-US" sz="2300" baseline="-25000"/>
              <a:t>1</a:t>
            </a:r>
            <a:endParaRPr sz="2300" baseline="-25000"/>
          </a:p>
        </p:txBody>
      </p:sp>
      <p:sp>
        <p:nvSpPr>
          <p:cNvPr id="145" name="Google Shape;145;p19"/>
          <p:cNvSpPr/>
          <p:nvPr/>
        </p:nvSpPr>
        <p:spPr>
          <a:xfrm>
            <a:off x="5449425" y="2231250"/>
            <a:ext cx="848700" cy="821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US" sz="2300"/>
              <a:t>S</a:t>
            </a:r>
            <a:r>
              <a:rPr lang="en-US" sz="2300" baseline="-25000"/>
              <a:t>t-1</a:t>
            </a:r>
            <a:endParaRPr sz="2300" baseline="-25000"/>
          </a:p>
        </p:txBody>
      </p:sp>
      <p:sp>
        <p:nvSpPr>
          <p:cNvPr id="146" name="Google Shape;146;p19"/>
          <p:cNvSpPr/>
          <p:nvPr/>
        </p:nvSpPr>
        <p:spPr>
          <a:xfrm>
            <a:off x="7126750" y="2231250"/>
            <a:ext cx="848700" cy="821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US" sz="2300"/>
              <a:t> S</a:t>
            </a:r>
            <a:r>
              <a:rPr lang="en-US" sz="2300" baseline="-25000"/>
              <a:t>t</a:t>
            </a:r>
            <a:endParaRPr sz="2300" baseline="-25000"/>
          </a:p>
        </p:txBody>
      </p:sp>
      <p:sp>
        <p:nvSpPr>
          <p:cNvPr id="147" name="Google Shape;147;p19"/>
          <p:cNvSpPr/>
          <p:nvPr/>
        </p:nvSpPr>
        <p:spPr>
          <a:xfrm>
            <a:off x="8880275" y="2231250"/>
            <a:ext cx="848700" cy="821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US" sz="2100"/>
              <a:t>S</a:t>
            </a:r>
            <a:r>
              <a:rPr lang="en-US" sz="2100" baseline="-25000"/>
              <a:t>t+1</a:t>
            </a:r>
            <a:endParaRPr sz="2100" baseline="-25000"/>
          </a:p>
        </p:txBody>
      </p:sp>
      <p:cxnSp>
        <p:nvCxnSpPr>
          <p:cNvPr id="148" name="Google Shape;148;p19"/>
          <p:cNvCxnSpPr>
            <a:stCxn id="143" idx="6"/>
            <a:endCxn id="144" idx="2"/>
          </p:cNvCxnSpPr>
          <p:nvPr/>
        </p:nvCxnSpPr>
        <p:spPr>
          <a:xfrm>
            <a:off x="2559775" y="2641950"/>
            <a:ext cx="621600" cy="0"/>
          </a:xfrm>
          <a:prstGeom prst="straightConnector1">
            <a:avLst/>
          </a:prstGeom>
          <a:noFill/>
          <a:ln w="9525" cap="flat" cmpd="sng">
            <a:solidFill>
              <a:schemeClr val="dk2"/>
            </a:solidFill>
            <a:prstDash val="solid"/>
            <a:round/>
            <a:headEnd type="none" w="med" len="med"/>
            <a:tailEnd type="triangle" w="med" len="med"/>
          </a:ln>
        </p:spPr>
      </p:cxnSp>
      <p:cxnSp>
        <p:nvCxnSpPr>
          <p:cNvPr id="149" name="Google Shape;149;p19"/>
          <p:cNvCxnSpPr>
            <a:stCxn id="144" idx="6"/>
          </p:cNvCxnSpPr>
          <p:nvPr/>
        </p:nvCxnSpPr>
        <p:spPr>
          <a:xfrm>
            <a:off x="4029925" y="2641950"/>
            <a:ext cx="364200" cy="13800"/>
          </a:xfrm>
          <a:prstGeom prst="straightConnector1">
            <a:avLst/>
          </a:prstGeom>
          <a:noFill/>
          <a:ln w="9525" cap="flat" cmpd="sng">
            <a:solidFill>
              <a:schemeClr val="dk2"/>
            </a:solidFill>
            <a:prstDash val="solid"/>
            <a:round/>
            <a:headEnd type="none" w="med" len="med"/>
            <a:tailEnd type="none" w="med" len="med"/>
          </a:ln>
        </p:spPr>
      </p:cxnSp>
      <p:cxnSp>
        <p:nvCxnSpPr>
          <p:cNvPr id="150" name="Google Shape;150;p19"/>
          <p:cNvCxnSpPr/>
          <p:nvPr/>
        </p:nvCxnSpPr>
        <p:spPr>
          <a:xfrm>
            <a:off x="5032375" y="2641950"/>
            <a:ext cx="400500" cy="13800"/>
          </a:xfrm>
          <a:prstGeom prst="straightConnector1">
            <a:avLst/>
          </a:prstGeom>
          <a:noFill/>
          <a:ln w="9525" cap="flat" cmpd="sng">
            <a:solidFill>
              <a:schemeClr val="dk2"/>
            </a:solidFill>
            <a:prstDash val="solid"/>
            <a:round/>
            <a:headEnd type="none" w="med" len="med"/>
            <a:tailEnd type="triangle" w="med" len="med"/>
          </a:ln>
        </p:spPr>
      </p:cxnSp>
      <p:sp>
        <p:nvSpPr>
          <p:cNvPr id="151" name="Google Shape;151;p19"/>
          <p:cNvSpPr txBox="1"/>
          <p:nvPr/>
        </p:nvSpPr>
        <p:spPr>
          <a:xfrm>
            <a:off x="4489875" y="2374075"/>
            <a:ext cx="400500" cy="4107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US" sz="2000" b="1"/>
              <a:t>...</a:t>
            </a:r>
            <a:endParaRPr sz="2000" b="1"/>
          </a:p>
        </p:txBody>
      </p:sp>
      <p:cxnSp>
        <p:nvCxnSpPr>
          <p:cNvPr id="152" name="Google Shape;152;p19"/>
          <p:cNvCxnSpPr>
            <a:endCxn id="146" idx="2"/>
          </p:cNvCxnSpPr>
          <p:nvPr/>
        </p:nvCxnSpPr>
        <p:spPr>
          <a:xfrm rot="10800000" flipH="1">
            <a:off x="6298150" y="2641950"/>
            <a:ext cx="828600" cy="6900"/>
          </a:xfrm>
          <a:prstGeom prst="straightConnector1">
            <a:avLst/>
          </a:prstGeom>
          <a:noFill/>
          <a:ln w="9525" cap="flat" cmpd="sng">
            <a:solidFill>
              <a:schemeClr val="dk2"/>
            </a:solidFill>
            <a:prstDash val="solid"/>
            <a:round/>
            <a:headEnd type="none" w="med" len="med"/>
            <a:tailEnd type="triangle" w="med" len="med"/>
          </a:ln>
        </p:spPr>
      </p:cxnSp>
      <p:cxnSp>
        <p:nvCxnSpPr>
          <p:cNvPr id="153" name="Google Shape;153;p19"/>
          <p:cNvCxnSpPr>
            <a:stCxn id="146" idx="6"/>
            <a:endCxn id="147" idx="2"/>
          </p:cNvCxnSpPr>
          <p:nvPr/>
        </p:nvCxnSpPr>
        <p:spPr>
          <a:xfrm>
            <a:off x="7975450" y="2641950"/>
            <a:ext cx="904800" cy="0"/>
          </a:xfrm>
          <a:prstGeom prst="straightConnector1">
            <a:avLst/>
          </a:prstGeom>
          <a:noFill/>
          <a:ln w="9525" cap="flat" cmpd="sng">
            <a:solidFill>
              <a:schemeClr val="dk2"/>
            </a:solidFill>
            <a:prstDash val="solid"/>
            <a:round/>
            <a:headEnd type="none" w="med" len="med"/>
            <a:tailEnd type="triangle" w="med" len="med"/>
          </a:ln>
        </p:spPr>
      </p:cxnSp>
      <p:sp>
        <p:nvSpPr>
          <p:cNvPr id="154" name="Google Shape;154;p19"/>
          <p:cNvSpPr/>
          <p:nvPr/>
        </p:nvSpPr>
        <p:spPr>
          <a:xfrm>
            <a:off x="7126725" y="5344050"/>
            <a:ext cx="848700" cy="821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US" sz="2300"/>
              <a:t> S</a:t>
            </a:r>
            <a:r>
              <a:rPr lang="en-US" sz="2300" baseline="-25000"/>
              <a:t>t</a:t>
            </a:r>
            <a:endParaRPr sz="2300" baseline="-25000"/>
          </a:p>
        </p:txBody>
      </p:sp>
      <p:sp>
        <p:nvSpPr>
          <p:cNvPr id="155" name="Google Shape;155;p19"/>
          <p:cNvSpPr/>
          <p:nvPr/>
        </p:nvSpPr>
        <p:spPr>
          <a:xfrm>
            <a:off x="8880250" y="5344050"/>
            <a:ext cx="848700" cy="821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US" sz="2100"/>
              <a:t>S</a:t>
            </a:r>
            <a:r>
              <a:rPr lang="en-US" sz="2100" baseline="-25000"/>
              <a:t>t+1</a:t>
            </a:r>
            <a:endParaRPr sz="2100" baseline="-25000"/>
          </a:p>
        </p:txBody>
      </p:sp>
      <p:cxnSp>
        <p:nvCxnSpPr>
          <p:cNvPr id="156" name="Google Shape;156;p19"/>
          <p:cNvCxnSpPr>
            <a:stCxn id="154" idx="6"/>
            <a:endCxn id="155" idx="2"/>
          </p:cNvCxnSpPr>
          <p:nvPr/>
        </p:nvCxnSpPr>
        <p:spPr>
          <a:xfrm>
            <a:off x="7975425" y="5754750"/>
            <a:ext cx="904800" cy="0"/>
          </a:xfrm>
          <a:prstGeom prst="straightConnector1">
            <a:avLst/>
          </a:prstGeom>
          <a:noFill/>
          <a:ln w="9525" cap="flat" cmpd="sng">
            <a:solidFill>
              <a:schemeClr val="dk2"/>
            </a:solidFill>
            <a:prstDash val="solid"/>
            <a:round/>
            <a:headEnd type="none" w="med" len="med"/>
            <a:tailEnd type="triangle" w="med" len="med"/>
          </a:ln>
        </p:spPr>
      </p:cxnSp>
      <p:sp>
        <p:nvSpPr>
          <p:cNvPr id="157" name="Google Shape;157;p19"/>
          <p:cNvSpPr txBox="1"/>
          <p:nvPr/>
        </p:nvSpPr>
        <p:spPr>
          <a:xfrm>
            <a:off x="4642275" y="2907475"/>
            <a:ext cx="1750200" cy="168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0" b="1"/>
              <a:t>=</a:t>
            </a:r>
            <a:endParaRPr sz="100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0"/>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a:solidFill>
                  <a:schemeClr val="dk2"/>
                </a:solidFill>
                <a:latin typeface="Calibri"/>
                <a:ea typeface="Calibri"/>
                <a:cs typeface="Calibri"/>
                <a:sym typeface="Calibri"/>
              </a:rPr>
              <a:t>Policies</a:t>
            </a:r>
            <a:endParaRPr/>
          </a:p>
        </p:txBody>
      </p:sp>
      <p:pic>
        <p:nvPicPr>
          <p:cNvPr id="164" name="Google Shape;164;p20"/>
          <p:cNvPicPr preferRelativeResize="0"/>
          <p:nvPr/>
        </p:nvPicPr>
        <p:blipFill rotWithShape="1">
          <a:blip r:embed="rId3">
            <a:alphaModFix/>
          </a:blip>
          <a:srcRect/>
          <a:stretch/>
        </p:blipFill>
        <p:spPr>
          <a:xfrm>
            <a:off x="7315200" y="1524000"/>
            <a:ext cx="4013200" cy="3057525"/>
          </a:xfrm>
          <a:prstGeom prst="rect">
            <a:avLst/>
          </a:prstGeom>
          <a:noFill/>
          <a:ln>
            <a:noFill/>
          </a:ln>
        </p:spPr>
      </p:pic>
      <p:sp>
        <p:nvSpPr>
          <p:cNvPr id="165" name="Google Shape;165;p20"/>
          <p:cNvSpPr txBox="1"/>
          <p:nvPr/>
        </p:nvSpPr>
        <p:spPr>
          <a:xfrm>
            <a:off x="6629400" y="4724400"/>
            <a:ext cx="5105400" cy="830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0" i="0" u="none" strike="noStrike" cap="none">
                <a:solidFill>
                  <a:schemeClr val="dk1"/>
                </a:solidFill>
                <a:latin typeface="Calibri"/>
                <a:ea typeface="Calibri"/>
                <a:cs typeface="Calibri"/>
                <a:sym typeface="Calibri"/>
              </a:rPr>
              <a:t>Optimal policy when R(s, a, s’) = -0.03 for all non-terminals s</a:t>
            </a:r>
            <a:endParaRPr sz="2400" b="0" i="0" u="none" strike="noStrike" cap="none">
              <a:solidFill>
                <a:schemeClr val="dk1"/>
              </a:solidFill>
              <a:latin typeface="Calibri"/>
              <a:ea typeface="Calibri"/>
              <a:cs typeface="Calibri"/>
              <a:sym typeface="Calibri"/>
            </a:endParaRPr>
          </a:p>
        </p:txBody>
      </p:sp>
      <p:pic>
        <p:nvPicPr>
          <p:cNvPr id="166" name="Google Shape;166;p20"/>
          <p:cNvPicPr preferRelativeResize="0"/>
          <p:nvPr/>
        </p:nvPicPr>
        <p:blipFill rotWithShape="1">
          <a:blip r:embed="rId4">
            <a:alphaModFix/>
          </a:blip>
          <a:srcRect/>
          <a:stretch/>
        </p:blipFill>
        <p:spPr>
          <a:xfrm>
            <a:off x="6553200" y="1295742"/>
            <a:ext cx="5410200" cy="3162994"/>
          </a:xfrm>
          <a:prstGeom prst="rect">
            <a:avLst/>
          </a:prstGeom>
          <a:noFill/>
          <a:ln>
            <a:noFill/>
          </a:ln>
        </p:spPr>
      </p:pic>
      <p:sp>
        <p:nvSpPr>
          <p:cNvPr id="167" name="Google Shape;167;p20"/>
          <p:cNvSpPr txBox="1">
            <a:spLocks noGrp="1"/>
          </p:cNvSpPr>
          <p:nvPr>
            <p:ph type="body" idx="1"/>
          </p:nvPr>
        </p:nvSpPr>
        <p:spPr>
          <a:xfrm>
            <a:off x="304800" y="1447800"/>
            <a:ext cx="6400800" cy="4525963"/>
          </a:xfrm>
          <a:prstGeom prst="rect">
            <a:avLst/>
          </a:prstGeom>
          <a:noFill/>
          <a:ln>
            <a:noFill/>
          </a:ln>
        </p:spPr>
        <p:txBody>
          <a:bodyPr spcFirstLastPara="1" wrap="square" lIns="91425" tIns="45700" rIns="91425" bIns="45700" anchor="t" anchorCtr="0">
            <a:noAutofit/>
          </a:bodyPr>
          <a:lstStyle/>
          <a:p>
            <a:pPr marL="342882" marR="0" lvl="0" indent="-342882" algn="l" rtl="0">
              <a:spcBef>
                <a:spcPts val="0"/>
              </a:spcBef>
              <a:spcAft>
                <a:spcPts val="0"/>
              </a:spcAft>
              <a:buClr>
                <a:schemeClr val="accent2"/>
              </a:buClr>
              <a:buSzPts val="2400"/>
              <a:buFont typeface="Noto Sans Symbols"/>
              <a:buChar char="▪"/>
            </a:pPr>
            <a:r>
              <a:rPr lang="en-US" sz="2400" b="0" i="0" u="none" strike="noStrike" cap="none">
                <a:solidFill>
                  <a:schemeClr val="accent2"/>
                </a:solidFill>
                <a:latin typeface="Calibri"/>
                <a:ea typeface="Calibri"/>
                <a:cs typeface="Calibri"/>
                <a:sym typeface="Calibri"/>
              </a:rPr>
              <a:t>In deterministic single-agent search problems, we wanted an optimal </a:t>
            </a:r>
            <a:r>
              <a:rPr lang="en-US" sz="2400" b="0" i="0" u="none" strike="noStrike" cap="none">
                <a:solidFill>
                  <a:srgbClr val="CC0000"/>
                </a:solidFill>
                <a:latin typeface="Calibri"/>
                <a:ea typeface="Calibri"/>
                <a:cs typeface="Calibri"/>
                <a:sym typeface="Calibri"/>
              </a:rPr>
              <a:t>plan</a:t>
            </a:r>
            <a:r>
              <a:rPr lang="en-US" sz="2400" b="0" i="0" u="none" strike="noStrike" cap="none">
                <a:solidFill>
                  <a:schemeClr val="accent2"/>
                </a:solidFill>
                <a:latin typeface="Calibri"/>
                <a:ea typeface="Calibri"/>
                <a:cs typeface="Calibri"/>
                <a:sym typeface="Calibri"/>
              </a:rPr>
              <a:t>, or sequence of actions, from start to a goal</a:t>
            </a:r>
            <a:endParaRPr/>
          </a:p>
          <a:p>
            <a:pPr marL="342882" marR="0" lvl="0" indent="-190482" algn="l" rtl="0">
              <a:spcBef>
                <a:spcPts val="480"/>
              </a:spcBef>
              <a:spcAft>
                <a:spcPts val="0"/>
              </a:spcAft>
              <a:buClr>
                <a:schemeClr val="accent2"/>
              </a:buClr>
              <a:buSzPts val="2400"/>
              <a:buFont typeface="Noto Sans Symbols"/>
              <a:buNone/>
            </a:pPr>
            <a:endParaRPr sz="2400" b="0" i="0" u="none" strike="noStrike" cap="none">
              <a:solidFill>
                <a:schemeClr val="accent2"/>
              </a:solidFill>
              <a:latin typeface="Calibri"/>
              <a:ea typeface="Calibri"/>
              <a:cs typeface="Calibri"/>
              <a:sym typeface="Calibri"/>
            </a:endParaRPr>
          </a:p>
          <a:p>
            <a:pPr marL="342882" marR="0" lvl="0" indent="-342882" algn="l" rtl="0">
              <a:spcBef>
                <a:spcPts val="480"/>
              </a:spcBef>
              <a:spcAft>
                <a:spcPts val="0"/>
              </a:spcAft>
              <a:buClr>
                <a:schemeClr val="accent2"/>
              </a:buClr>
              <a:buSzPts val="2400"/>
              <a:buFont typeface="Noto Sans Symbols"/>
              <a:buChar char="▪"/>
            </a:pPr>
            <a:r>
              <a:rPr lang="en-US" sz="2400" b="0" i="0" u="none" strike="noStrike" cap="none">
                <a:solidFill>
                  <a:schemeClr val="accent2"/>
                </a:solidFill>
                <a:latin typeface="Calibri"/>
                <a:ea typeface="Calibri"/>
                <a:cs typeface="Calibri"/>
                <a:sym typeface="Calibri"/>
              </a:rPr>
              <a:t>For MDPs, we want an optimal </a:t>
            </a:r>
            <a:r>
              <a:rPr lang="en-US" sz="2400" b="0" i="0" u="none" strike="noStrike" cap="none">
                <a:solidFill>
                  <a:srgbClr val="CC0000"/>
                </a:solidFill>
                <a:latin typeface="Calibri"/>
                <a:ea typeface="Calibri"/>
                <a:cs typeface="Calibri"/>
                <a:sym typeface="Calibri"/>
              </a:rPr>
              <a:t>policy π*: S → A</a:t>
            </a:r>
            <a:endParaRPr/>
          </a:p>
          <a:p>
            <a:pPr marL="742913" marR="0" lvl="1" indent="-285736" algn="l" rtl="0">
              <a:spcBef>
                <a:spcPts val="40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A policy π gives an action for each state</a:t>
            </a:r>
            <a:endParaRPr/>
          </a:p>
          <a:p>
            <a:pPr marL="742913" marR="0" lvl="1" indent="-285736" algn="l" rtl="0">
              <a:spcBef>
                <a:spcPts val="40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An optimal policy is one that maximizes        expected utility if followed</a:t>
            </a:r>
            <a:endParaRPr/>
          </a:p>
          <a:p>
            <a:pPr marL="742913" marR="0" lvl="1" indent="-285737" algn="l" rtl="0">
              <a:spcBef>
                <a:spcPts val="40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An explicit policy defines a reflex agent</a:t>
            </a:r>
            <a:endParaRPr/>
          </a:p>
          <a:p>
            <a:pPr marL="742913" marR="0" lvl="1" indent="-158736" algn="l" rtl="0">
              <a:spcBef>
                <a:spcPts val="400"/>
              </a:spcBef>
              <a:spcAft>
                <a:spcPts val="0"/>
              </a:spcAft>
              <a:buClr>
                <a:schemeClr val="dk1"/>
              </a:buClr>
              <a:buSzPts val="2000"/>
              <a:buFont typeface="Noto Sans Symbols"/>
              <a:buNone/>
            </a:pP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1"/>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a:solidFill>
                  <a:schemeClr val="dk2"/>
                </a:solidFill>
                <a:latin typeface="Calibri"/>
                <a:ea typeface="Calibri"/>
                <a:cs typeface="Calibri"/>
                <a:sym typeface="Calibri"/>
              </a:rPr>
              <a:t>Optimal Policies</a:t>
            </a:r>
            <a:endParaRPr/>
          </a:p>
        </p:txBody>
      </p:sp>
      <p:pic>
        <p:nvPicPr>
          <p:cNvPr id="174" name="Google Shape;174;p21"/>
          <p:cNvPicPr preferRelativeResize="0"/>
          <p:nvPr/>
        </p:nvPicPr>
        <p:blipFill rotWithShape="1">
          <a:blip r:embed="rId3">
            <a:alphaModFix/>
          </a:blip>
          <a:srcRect r="1049"/>
          <a:stretch/>
        </p:blipFill>
        <p:spPr>
          <a:xfrm>
            <a:off x="7239000" y="1360487"/>
            <a:ext cx="2766237" cy="2100262"/>
          </a:xfrm>
          <a:prstGeom prst="rect">
            <a:avLst/>
          </a:prstGeom>
          <a:noFill/>
          <a:ln>
            <a:noFill/>
          </a:ln>
        </p:spPr>
      </p:pic>
      <p:pic>
        <p:nvPicPr>
          <p:cNvPr id="175" name="Google Shape;175;p21"/>
          <p:cNvPicPr preferRelativeResize="0"/>
          <p:nvPr/>
        </p:nvPicPr>
        <p:blipFill rotWithShape="1">
          <a:blip r:embed="rId4">
            <a:alphaModFix/>
          </a:blip>
          <a:srcRect/>
          <a:stretch/>
        </p:blipFill>
        <p:spPr>
          <a:xfrm>
            <a:off x="2209800" y="1360487"/>
            <a:ext cx="2795588" cy="2109787"/>
          </a:xfrm>
          <a:prstGeom prst="rect">
            <a:avLst/>
          </a:prstGeom>
          <a:noFill/>
          <a:ln>
            <a:noFill/>
          </a:ln>
        </p:spPr>
      </p:pic>
      <p:pic>
        <p:nvPicPr>
          <p:cNvPr id="176" name="Google Shape;176;p21"/>
          <p:cNvPicPr preferRelativeResize="0"/>
          <p:nvPr/>
        </p:nvPicPr>
        <p:blipFill rotWithShape="1">
          <a:blip r:embed="rId5">
            <a:alphaModFix/>
          </a:blip>
          <a:srcRect r="1141"/>
          <a:stretch/>
        </p:blipFill>
        <p:spPr>
          <a:xfrm>
            <a:off x="2233613" y="4165599"/>
            <a:ext cx="2763689" cy="2090738"/>
          </a:xfrm>
          <a:prstGeom prst="rect">
            <a:avLst/>
          </a:prstGeom>
          <a:noFill/>
          <a:ln>
            <a:noFill/>
          </a:ln>
        </p:spPr>
      </p:pic>
      <p:pic>
        <p:nvPicPr>
          <p:cNvPr id="177" name="Google Shape;177;p21"/>
          <p:cNvPicPr preferRelativeResize="0"/>
          <p:nvPr/>
        </p:nvPicPr>
        <p:blipFill rotWithShape="1">
          <a:blip r:embed="rId6">
            <a:alphaModFix/>
          </a:blip>
          <a:srcRect r="1520"/>
          <a:stretch/>
        </p:blipFill>
        <p:spPr>
          <a:xfrm>
            <a:off x="7262813" y="4165599"/>
            <a:ext cx="2753057" cy="2100263"/>
          </a:xfrm>
          <a:prstGeom prst="rect">
            <a:avLst/>
          </a:prstGeom>
          <a:noFill/>
          <a:ln>
            <a:noFill/>
          </a:ln>
        </p:spPr>
      </p:pic>
      <p:sp>
        <p:nvSpPr>
          <p:cNvPr id="178" name="Google Shape;178;p21"/>
          <p:cNvSpPr txBox="1"/>
          <p:nvPr/>
        </p:nvSpPr>
        <p:spPr>
          <a:xfrm>
            <a:off x="8024813" y="6313487"/>
            <a:ext cx="1295400" cy="3667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R(s) = -2.0</a:t>
            </a:r>
            <a:endParaRPr/>
          </a:p>
        </p:txBody>
      </p:sp>
      <p:sp>
        <p:nvSpPr>
          <p:cNvPr id="179" name="Google Shape;179;p21"/>
          <p:cNvSpPr txBox="1"/>
          <p:nvPr/>
        </p:nvSpPr>
        <p:spPr>
          <a:xfrm>
            <a:off x="3048000" y="6299199"/>
            <a:ext cx="1347788" cy="366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R(s) = -0.4</a:t>
            </a:r>
            <a:endParaRPr/>
          </a:p>
        </p:txBody>
      </p:sp>
      <p:sp>
        <p:nvSpPr>
          <p:cNvPr id="180" name="Google Shape;180;p21"/>
          <p:cNvSpPr txBox="1"/>
          <p:nvPr/>
        </p:nvSpPr>
        <p:spPr>
          <a:xfrm>
            <a:off x="7977188" y="3494087"/>
            <a:ext cx="1676400" cy="3667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R(s) = -0.03</a:t>
            </a:r>
            <a:endParaRPr/>
          </a:p>
        </p:txBody>
      </p:sp>
      <p:sp>
        <p:nvSpPr>
          <p:cNvPr id="181" name="Google Shape;181;p21"/>
          <p:cNvSpPr txBox="1"/>
          <p:nvPr/>
        </p:nvSpPr>
        <p:spPr>
          <a:xfrm>
            <a:off x="2947988" y="3494087"/>
            <a:ext cx="1447800" cy="3667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R(s) = -0.01</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1131</Words>
  <Application>Microsoft Office PowerPoint</Application>
  <PresentationFormat>Widescreen</PresentationFormat>
  <Paragraphs>181</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Noto Sans Symbols</vt:lpstr>
      <vt:lpstr>Old Standard TT</vt:lpstr>
      <vt:lpstr>dan-berkeley-nlp-v1</vt:lpstr>
      <vt:lpstr>PowerPoint Presentation</vt:lpstr>
      <vt:lpstr>Example: Grid World</vt:lpstr>
      <vt:lpstr>Non-Deterministic Search</vt:lpstr>
      <vt:lpstr>Grid World Actions</vt:lpstr>
      <vt:lpstr>Markov Decision Processes</vt:lpstr>
      <vt:lpstr>What is Markov about MDPs?</vt:lpstr>
      <vt:lpstr>Markov Property</vt:lpstr>
      <vt:lpstr>Policies</vt:lpstr>
      <vt:lpstr>Optimal Policies</vt:lpstr>
      <vt:lpstr>Utilities of Sequences</vt:lpstr>
      <vt:lpstr>Utilities of Sequences</vt:lpstr>
      <vt:lpstr>Discounting</vt:lpstr>
      <vt:lpstr>Discounting</vt:lpstr>
      <vt:lpstr>Quiz: Discounting</vt:lpstr>
      <vt:lpstr>Infinite Utilities?!</vt:lpstr>
      <vt:lpstr>Recap: Defining MDPs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Rehouma, Haythem</cp:lastModifiedBy>
  <cp:revision>1</cp:revision>
  <dcterms:modified xsi:type="dcterms:W3CDTF">2024-09-29T13:03:32Z</dcterms:modified>
</cp:coreProperties>
</file>