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2033795e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2033795e_0_425:notes"/>
          <p:cNvSpPr txBox="1">
            <a:spLocks noGrp="1"/>
          </p:cNvSpPr>
          <p:nvPr>
            <p:ph type="body" idx="1"/>
          </p:nvPr>
        </p:nvSpPr>
        <p:spPr>
          <a:xfrm>
            <a:off x="710905" y="4862233"/>
            <a:ext cx="5677500" cy="46035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f2033795e_0_425:notes"/>
          <p:cNvSpPr txBox="1">
            <a:spLocks noGrp="1"/>
          </p:cNvSpPr>
          <p:nvPr>
            <p:ph type="sldNum" idx="12"/>
          </p:nvPr>
        </p:nvSpPr>
        <p:spPr>
          <a:xfrm>
            <a:off x="4020340" y="9722708"/>
            <a:ext cx="3077400" cy="51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computational complexity: S * A * S   times number of iterations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updates not in place [if in place, it means something else and not even clear what it means]</a:t>
            </a:r>
            <a:endParaRPr/>
          </a:p>
        </p:txBody>
      </p:sp>
      <p:sp>
        <p:nvSpPr>
          <p:cNvPr id="198" name="Google Shape;198;p1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" name="Google Shape;249;p2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p28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Google Shape;273;p30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1" name="Google Shape;281;p31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3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2033795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3f2033795e_0_495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[cut demo of moving around in grid world program]</a:t>
            </a:r>
            <a:endParaRPr/>
          </a:p>
        </p:txBody>
      </p:sp>
      <p:sp>
        <p:nvSpPr>
          <p:cNvPr id="95" name="Google Shape;95;g3f2033795e_0_49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33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35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1" name="Google Shape;321;p36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p3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1ed31c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1ed31c1fa_0_0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41ed31c1fa_0_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2033795e_0_50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f2033795e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2033795e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214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3f2033795e_0_531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just shows V and Q values, snapshots on next slides.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3f2033795e_0_53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2033795e_0_559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f2033795e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2033795e_0_564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f2033795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2033795e_0_569:notes"/>
          <p:cNvSpPr txBox="1">
            <a:spLocks noGrp="1"/>
          </p:cNvSpPr>
          <p:nvPr>
            <p:ph type="body" idx="1"/>
          </p:nvPr>
        </p:nvSpPr>
        <p:spPr>
          <a:xfrm>
            <a:off x="710905" y="4862233"/>
            <a:ext cx="5677500" cy="46035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f2033795e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start by equations that characterize these quantities through mutual recursions.  [step through this by writing on slide, one step at a time]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characterization of V* in terms of V*; not necessarily helpful; but it is a characterization.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is a set of equations that needs to be satisfied; but it could have multiple solutions (it does not, but at this stage of our knowledge it could).</a:t>
            </a: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/>
              <a:t>L03: Markov Decision Processes (MDPs) II</a:t>
            </a:r>
            <a:br>
              <a:rPr lang="en-US" sz="4800"/>
            </a:br>
            <a:r>
              <a:rPr lang="en-US" sz="2500"/>
              <a:t>(slides from Berkeley CS188)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Value Iteration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11277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34288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Bellman equations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characterize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the optimal values:</a:t>
            </a:r>
            <a:endParaRPr/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Value iteration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computes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them:</a:t>
            </a:r>
            <a:endParaRPr/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6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6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6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Value iteration is just a fixed point solution method</a:t>
            </a:r>
            <a:endParaRPr/>
          </a:p>
          <a:p>
            <a:pPr marL="742913" marR="0" lvl="1" indent="-285736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though the 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vectors are also interpretable as time-limited values</a:t>
            </a:r>
            <a:endParaRPr/>
          </a:p>
        </p:txBody>
      </p:sp>
      <p:pic>
        <p:nvPicPr>
          <p:cNvPr id="202" name="Google Shape;202;p22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343400"/>
            <a:ext cx="7266933" cy="690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2"/>
          <p:cNvGrpSpPr/>
          <p:nvPr/>
        </p:nvGrpSpPr>
        <p:grpSpPr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204" name="Google Shape;204;p22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2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206" name="Google Shape;206;p22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7" name="Google Shape;207;p22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8" name="Google Shape;208;p22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9" name="Google Shape;209;p22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10" name="Google Shape;210;p22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" name="Google Shape;211;p22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212" name="Google Shape;212;p22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3" name="Google Shape;213;p22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4" name="Google Shape;214;p22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5" name="Google Shape;215;p22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16" name="Google Shape;216;p22"/>
            <p:cNvSpPr txBox="1"/>
            <p:nvPr/>
          </p:nvSpPr>
          <p:spPr>
            <a:xfrm>
              <a:off x="3024" y="1680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17" name="Google Shape;217;p22"/>
            <p:cNvSpPr txBox="1"/>
            <p:nvPr/>
          </p:nvSpPr>
          <p:spPr>
            <a:xfrm>
              <a:off x="2976" y="1209"/>
              <a:ext cx="624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V(s)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2976" y="1920"/>
              <a:ext cx="55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2592" y="2265"/>
              <a:ext cx="5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2688" y="2505"/>
              <a:ext cx="66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V(s’)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2"/>
          <p:cNvSpPr/>
          <p:nvPr/>
        </p:nvSpPr>
        <p:spPr>
          <a:xfrm>
            <a:off x="9601200" y="4038600"/>
            <a:ext cx="1600200" cy="1752600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2" descr="txp_fi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243" y="2286000"/>
            <a:ext cx="6950388" cy="69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k=0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3" descr="Screen Shot 2014-08-10 at 7.47.4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791" y="1143000"/>
            <a:ext cx="620641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4" descr="Screen Shot 2014-08-10 at 7.47.5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7545" y="1143000"/>
            <a:ext cx="617691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5" descr="Screen Shot 2014-08-10 at 7.47.5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400" y="1143000"/>
            <a:ext cx="620720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6" descr="Screen Shot 2014-08-10 at 7.48.0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7179" y="1143000"/>
            <a:ext cx="617764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k=4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7" descr="Screen Shot 2014-08-10 at 7.48.0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900" y="1157098"/>
            <a:ext cx="6172200" cy="57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k=5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8" descr="Screen Shot 2014-08-10 at 7.48.0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2644" y="1143000"/>
            <a:ext cx="6186713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k=6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9" descr="Screen Shot 2014-08-10 at 7.48.1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972" y="1173166"/>
            <a:ext cx="6154057" cy="568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k=7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0" descr="Screen Shot 2014-08-10 at 7.48.1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900" y="1148034"/>
            <a:ext cx="6172200" cy="570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k=8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1" descr="Screen Shot 2014-08-10 at 7.48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900" y="1175224"/>
            <a:ext cx="6172200" cy="56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Example: Grid World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0735" y="1371600"/>
            <a:ext cx="4495800" cy="348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228600" y="1493838"/>
            <a:ext cx="6477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maze-like problem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agent lives in a grid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Walls block the agent’s path</a:t>
            </a:r>
            <a:endParaRPr/>
          </a:p>
          <a:p>
            <a:pPr marL="800100" marR="0" lvl="1" indent="-304800" algn="l" rtl="0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Noisy movement: actions do not always go as planned</a:t>
            </a:r>
            <a:endParaRPr sz="20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of the time, the action North takes the agent North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 of the time, North takes the agent West; 10% East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wall in the direction the agent would have been taken, the agent stays put</a:t>
            </a:r>
            <a:endParaRPr/>
          </a:p>
          <a:p>
            <a:pPr marL="800100" marR="0" lvl="1" indent="-304800" algn="l" rtl="0">
              <a:spcBef>
                <a:spcPts val="12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agent receives rewards each time step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“living” reward each step (can be negative)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rewards come at the end (good or bad)</a:t>
            </a:r>
            <a:endParaRPr/>
          </a:p>
          <a:p>
            <a:pPr marL="800100" marR="0" lvl="1" indent="-304800" algn="l" rtl="0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Goal: maximize sum of (discounted) rewards</a:t>
            </a:r>
            <a:endParaRPr sz="20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135" y="1373299"/>
            <a:ext cx="4439266" cy="319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10800" y="3896549"/>
            <a:ext cx="457200" cy="24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67801" y="3886200"/>
            <a:ext cx="509618" cy="21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77400" y="2895600"/>
            <a:ext cx="433322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 descr="C:\Users\Dan\Dropbox\Office\CS 188\Ketrina Art\MDPs\AgentTopDown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71422" y="3581400"/>
            <a:ext cx="815578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k=9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2" descr="Screen Shot 2014-08-10 at 7.48.2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98" y="1157224"/>
            <a:ext cx="6179605" cy="570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k=10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3" descr="Screen Shot 2014-08-10 at 7.48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7725" y="1143000"/>
            <a:ext cx="61965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k=11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4" descr="Screen Shot 2014-08-10 at 7.48.3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900" y="1138306"/>
            <a:ext cx="6172200" cy="571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k=12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5" descr="Screen Shot 2014-08-10 at 7.48.4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7725" y="1143000"/>
            <a:ext cx="61965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k=100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6" descr="Screen Shot 2014-08-10 at 7.49.2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746" y="1130418"/>
            <a:ext cx="6190508" cy="572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write some code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300" cy="47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Gridworld Value Iteration Agent</a:t>
            </a:r>
            <a:endParaRPr/>
          </a:p>
        </p:txBody>
      </p:sp>
      <p:pic>
        <p:nvPicPr>
          <p:cNvPr id="342" name="Google Shape;342;p37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0809" y="2724050"/>
            <a:ext cx="3076881" cy="40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 descr="txp_fi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0805" y="4108350"/>
            <a:ext cx="6950387" cy="69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 descr="txp_fi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7436" y="3366987"/>
            <a:ext cx="5556004" cy="593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Recap: MDPs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300" cy="4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34288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Markov decision processes: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S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 A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 P(s’|s,a) (or T(s,a,s’))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Rewards R(s,a,s’) (and discount γ)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state s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742913" marR="0" lvl="1" indent="-1333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Quantities: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= map of states to actions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= sum of discounted rewards</a:t>
            </a:r>
            <a:endParaRPr/>
          </a:p>
          <a:p>
            <a:pPr marL="609575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13333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347" y="2689813"/>
            <a:ext cx="5502350" cy="2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Optimal Quantities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57200" y="1143000"/>
            <a:ext cx="6705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16508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value (utility) of a state s: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= expected utility starting in s and acting optimally</a:t>
            </a:r>
            <a:endParaRPr/>
          </a:p>
          <a:p>
            <a:pPr marL="342882" marR="0" lvl="0" indent="-1650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The value (utility) of a q-state (s,a):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(s,a) = expected utility starting out having taken action a from state s and (thereafter) acting optimally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optimal policy:</a:t>
            </a:r>
            <a:endParaRPr/>
          </a:p>
          <a:p>
            <a:pPr marL="742913" marR="0" lvl="1" indent="-28573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= optimal action from state 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732838" y="2209800"/>
            <a:ext cx="350700" cy="2763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615363" y="4468813"/>
            <a:ext cx="350700" cy="2763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flipH="1">
            <a:off x="7504063" y="2498725"/>
            <a:ext cx="1403400" cy="80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/>
          <p:nvPr/>
        </p:nvCxnSpPr>
        <p:spPr>
          <a:xfrm flipH="1">
            <a:off x="8381863" y="2498725"/>
            <a:ext cx="525600" cy="806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8907463" y="2498725"/>
            <a:ext cx="525600" cy="6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4" name="Google Shape;124;p16"/>
          <p:cNvSpPr/>
          <p:nvPr/>
        </p:nvSpPr>
        <p:spPr>
          <a:xfrm>
            <a:off x="8264525" y="3305175"/>
            <a:ext cx="292200" cy="287400"/>
          </a:xfrm>
          <a:prstGeom prst="ellipse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flipH="1">
            <a:off x="7696163" y="3592513"/>
            <a:ext cx="690600" cy="46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8386763" y="3592513"/>
            <a:ext cx="757200" cy="38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6"/>
          <p:cNvCxnSpPr/>
          <p:nvPr/>
        </p:nvCxnSpPr>
        <p:spPr>
          <a:xfrm flipH="1">
            <a:off x="7945463" y="3592513"/>
            <a:ext cx="441300" cy="86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8386763" y="3592513"/>
            <a:ext cx="423900" cy="8637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6"/>
          <p:cNvSpPr txBox="1"/>
          <p:nvPr/>
        </p:nvSpPr>
        <p:spPr>
          <a:xfrm>
            <a:off x="8674100" y="2740025"/>
            <a:ext cx="2922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9083675" y="2209800"/>
            <a:ext cx="29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8991600" y="4456113"/>
            <a:ext cx="381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s’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8556625" y="3305175"/>
            <a:ext cx="58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s, a</a:t>
            </a:r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 flipH="1">
            <a:off x="7388088" y="4745038"/>
            <a:ext cx="1401900" cy="40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6"/>
          <p:cNvCxnSpPr/>
          <p:nvPr/>
        </p:nvCxnSpPr>
        <p:spPr>
          <a:xfrm flipH="1">
            <a:off x="8264388" y="4745038"/>
            <a:ext cx="525600" cy="40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8789988" y="4745038"/>
            <a:ext cx="527100" cy="34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6" name="Google Shape;136;p16"/>
          <p:cNvSpPr txBox="1"/>
          <p:nvPr/>
        </p:nvSpPr>
        <p:spPr>
          <a:xfrm>
            <a:off x="9723438" y="4016375"/>
            <a:ext cx="216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7924800" y="4008438"/>
            <a:ext cx="81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s,a,s’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9723438" y="2076450"/>
            <a:ext cx="10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 is a </a:t>
            </a:r>
            <a:r>
              <a:rPr lang="en-US" sz="20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9723438" y="3048000"/>
            <a:ext cx="1295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(s, a) is a </a:t>
            </a:r>
            <a:r>
              <a:rPr lang="en-US" sz="200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q-state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7696200" y="6488112"/>
            <a:ext cx="4495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Gridworld Values V*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 descr="Screen Shot 2014-08-11 at 12.15.55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35" y="1083733"/>
            <a:ext cx="6286532" cy="57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Gridworld: Q*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8" descr="Screen Shot 2014-08-11 at 12.16.02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3424" y="1143000"/>
            <a:ext cx="6245153" cy="57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Solving MDPs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6187" y="1667339"/>
            <a:ext cx="7313614" cy="427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Bellman Equations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75" y="1219677"/>
            <a:ext cx="8551863" cy="514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be optimal: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1: Take correct first 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2: Keep being optimal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Bellman Equations</a:t>
            </a: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34288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Definition of “optimal utility” via expectimax recurrence gives a simple one-step lookahead relationship amongst optimal utility values</a:t>
            </a:r>
            <a:endParaRPr/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These are the Bellman equations, and they characterize optimal values in a way we’ll use over and over</a:t>
            </a:r>
            <a:endParaRPr sz="1400" b="0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16508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1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247" y="2971800"/>
            <a:ext cx="3076881" cy="40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 descr="txp_fi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243" y="4356100"/>
            <a:ext cx="6950388" cy="69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 descr="txp_fi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1873" y="3614737"/>
            <a:ext cx="5556003" cy="593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1"/>
          <p:cNvGrpSpPr/>
          <p:nvPr/>
        </p:nvGrpSpPr>
        <p:grpSpPr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177" name="Google Shape;177;p21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" name="Google Shape;178;p21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179" name="Google Shape;179;p21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0" name="Google Shape;180;p21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1" name="Google Shape;181;p21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" name="Google Shape;182;p21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83" name="Google Shape;183;p21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21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185" name="Google Shape;185;p21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6" name="Google Shape;186;p21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7" name="Google Shape;187;p21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8" name="Google Shape;188;p21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89" name="Google Shape;189;p21"/>
            <p:cNvSpPr txBox="1"/>
            <p:nvPr/>
          </p:nvSpPr>
          <p:spPr>
            <a:xfrm>
              <a:off x="3071" y="1680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2609" y="2261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Widescreen</PresentationFormat>
  <Paragraphs>191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Noto Sans Symbols</vt:lpstr>
      <vt:lpstr>dan-berkeley-nlp-v1</vt:lpstr>
      <vt:lpstr>PowerPoint Presentation</vt:lpstr>
      <vt:lpstr>Example: Grid World</vt:lpstr>
      <vt:lpstr>Recap: MDPs</vt:lpstr>
      <vt:lpstr>Optimal Quantities</vt:lpstr>
      <vt:lpstr>Gridworld Values V*</vt:lpstr>
      <vt:lpstr>Gridworld: Q*</vt:lpstr>
      <vt:lpstr>Solving MDPs</vt:lpstr>
      <vt:lpstr>The Bellman Equations</vt:lpstr>
      <vt:lpstr>The Bellman Equations</vt:lpstr>
      <vt:lpstr>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Let’s write some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Rehouma, Haythem</cp:lastModifiedBy>
  <cp:revision>1</cp:revision>
  <dcterms:modified xsi:type="dcterms:W3CDTF">2024-09-29T13:03:57Z</dcterms:modified>
</cp:coreProperties>
</file>