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3" r:id="rId4"/>
    <p:sldId id="272"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959" autoAdjust="0"/>
  </p:normalViewPr>
  <p:slideViewPr>
    <p:cSldViewPr snapToGrid="0">
      <p:cViewPr varScale="1">
        <p:scale>
          <a:sx n="97" d="100"/>
          <a:sy n="97" d="100"/>
        </p:scale>
        <p:origin x="11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F959D-5AA5-4398-8679-B1C2054D8D00}" type="datetimeFigureOut">
              <a:rPr lang="fr-CA" smtClean="0"/>
              <a:t>2021-11-29</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48E7-4848-47A5-9E6E-B64D8B7E62DE}" type="slidenum">
              <a:rPr lang="fr-CA" smtClean="0"/>
              <a:t>‹N°›</a:t>
            </a:fld>
            <a:endParaRPr lang="fr-CA"/>
          </a:p>
        </p:txBody>
      </p:sp>
    </p:spTree>
    <p:extLst>
      <p:ext uri="{BB962C8B-B14F-4D97-AF65-F5344CB8AC3E}">
        <p14:creationId xmlns:p14="http://schemas.microsoft.com/office/powerpoint/2010/main" val="196201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3</a:t>
            </a:fld>
            <a:endParaRPr lang="fr-CA"/>
          </a:p>
        </p:txBody>
      </p:sp>
    </p:spTree>
    <p:extLst>
      <p:ext uri="{BB962C8B-B14F-4D97-AF65-F5344CB8AC3E}">
        <p14:creationId xmlns:p14="http://schemas.microsoft.com/office/powerpoint/2010/main" val="303334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200" b="0" i="0" u="none" strike="noStrike" kern="1200" baseline="0" dirty="0">
                <a:solidFill>
                  <a:schemeClr val="tx1"/>
                </a:solidFill>
                <a:latin typeface="+mn-lt"/>
                <a:ea typeface="+mn-ea"/>
                <a:cs typeface="+mn-cs"/>
              </a:rPr>
              <a:t>SIEM :</a:t>
            </a:r>
          </a:p>
          <a:p>
            <a:r>
              <a:rPr lang="fr-CA" b="0" i="0" dirty="0">
                <a:solidFill>
                  <a:srgbClr val="000000"/>
                </a:solidFill>
                <a:effectLst/>
                <a:latin typeface="OracleSansVF"/>
              </a:rPr>
              <a:t>Les acronymes SEM, SIM et SIEM ont parfois été utilisés de manière interchangeable. SEM, gestion des évènements de sécurité, s’occupe de la surveillance en temps </a:t>
            </a:r>
            <a:r>
              <a:rPr lang="fr-CA" b="0" i="0" dirty="0" err="1">
                <a:solidFill>
                  <a:srgbClr val="000000"/>
                </a:solidFill>
                <a:effectLst/>
                <a:latin typeface="OracleSansVF"/>
              </a:rPr>
              <a:t>réél</a:t>
            </a:r>
            <a:r>
              <a:rPr lang="fr-CA" b="0" i="0" dirty="0">
                <a:solidFill>
                  <a:srgbClr val="000000"/>
                </a:solidFill>
                <a:effectLst/>
                <a:latin typeface="OracleSansVF"/>
              </a:rPr>
              <a:t>, de la corrélation des événements, des notifications et des vues de la console. SIM, gestion des informations de sécurité, assure le stockage à long terme ainsi que l'analyse, la manipulation et la communication des données des logs et des enregistrements de sécurité du type rassemblé par le logiciel SEM.</a:t>
            </a:r>
            <a:endParaRPr lang="fr-CA" sz="1200" b="0" i="0" u="none" strike="noStrike" kern="1200" baseline="0" dirty="0">
              <a:solidFill>
                <a:schemeClr val="tx1"/>
              </a:solidFill>
              <a:effectLst/>
              <a:latin typeface="+mn-lt"/>
              <a:ea typeface="+mn-ea"/>
              <a:cs typeface="+mn-cs"/>
            </a:endParaRPr>
          </a:p>
          <a:p>
            <a:r>
              <a:rPr lang="fr-CA" sz="1200" b="0" i="0" u="none" strike="noStrike" kern="1200" baseline="0" dirty="0">
                <a:solidFill>
                  <a:schemeClr val="tx1"/>
                </a:solidFill>
                <a:effectLst/>
                <a:latin typeface="+mn-lt"/>
                <a:ea typeface="+mn-ea"/>
                <a:cs typeface="+mn-cs"/>
              </a:rPr>
              <a:t>(https://www.oracle.com/fr/cloud/siem-gestion-evenements-securite.html)</a:t>
            </a:r>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12</a:t>
            </a:fld>
            <a:endParaRPr lang="fr-CA"/>
          </a:p>
        </p:txBody>
      </p:sp>
    </p:spTree>
    <p:extLst>
      <p:ext uri="{BB962C8B-B14F-4D97-AF65-F5344CB8AC3E}">
        <p14:creationId xmlns:p14="http://schemas.microsoft.com/office/powerpoint/2010/main" val="257369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13</a:t>
            </a:fld>
            <a:endParaRPr lang="fr-CA"/>
          </a:p>
        </p:txBody>
      </p:sp>
    </p:spTree>
    <p:extLst>
      <p:ext uri="{BB962C8B-B14F-4D97-AF65-F5344CB8AC3E}">
        <p14:creationId xmlns:p14="http://schemas.microsoft.com/office/powerpoint/2010/main" val="3927003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800" b="1" i="0" dirty="0">
                <a:solidFill>
                  <a:srgbClr val="000000"/>
                </a:solidFill>
                <a:effectLst/>
                <a:latin typeface="Sitka Banner" panose="02000505000000020004" pitchFamily="2" charset="0"/>
              </a:rPr>
              <a:t>Exigences relatives à ATA Center</a:t>
            </a:r>
            <a:br>
              <a:rPr lang="fr-CA" sz="1800" b="1"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 ATA Center nécessite Windows Server 2012 R2 ou une version ultérieure.</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 Les heures d’ATA Center et de la passerelle ATA doivent être synchronisées à moins de cinq minutes</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d’intervalle.</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 ATA Center nécessite au minimum 30 jours de données pour l’analyse du comportement de l’utilisateur.</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 ATA Center doit comporter au moins une carte réseau, mais si vous utilisez un serveur physique sur</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un LAN virtuel, nous vous recommandons d’utiliser deux cartes. Nous vous recommandons également</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d’avoir deux adresses IP pour ATA Center. En effet, la communication entre ATA Center et la passerelle</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ATA est chiffrée à l’aide du protocole SSL (Secure Sockets Layer) sur le port 443. De plus, ATA Console</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utilise le protocole SSL sur le port 443. Le service ATA Center lie le port 443 à la première adresse IP,</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alors qu’ATA Console lie le port 443 à la seconde adresse IP</a:t>
            </a:r>
            <a:r>
              <a:rPr lang="fr-CA" sz="1800" b="0" i="0" dirty="0">
                <a:solidFill>
                  <a:srgbClr val="2B2E36"/>
                </a:solidFill>
                <a:effectLst/>
                <a:latin typeface="Sitka Banner" panose="02000505000000020004" pitchFamily="2" charset="0"/>
              </a:rPr>
              <a:t>.</a:t>
            </a:r>
            <a:br>
              <a:rPr lang="fr-CA" sz="1800" b="0" i="0" dirty="0">
                <a:solidFill>
                  <a:srgbClr val="2B2E36"/>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 Quand vous utilisez un serveur physique, vous devez désactiver NUMA (accès mémoire non uniforme)</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dans le BIOS. Votre système peut faire référence à NUMA en tant qu’</a:t>
            </a:r>
            <a:r>
              <a:rPr lang="fr-CA" sz="1800" b="0" i="1" dirty="0">
                <a:solidFill>
                  <a:srgbClr val="000000"/>
                </a:solidFill>
                <a:effectLst/>
                <a:latin typeface="Sitka Banner" panose="02000505000000020004" pitchFamily="2" charset="0"/>
              </a:rPr>
              <a:t>entrelacement de nœuds</a:t>
            </a:r>
            <a:r>
              <a:rPr lang="fr-CA" sz="1800" b="0" i="0" dirty="0">
                <a:solidFill>
                  <a:srgbClr val="000000"/>
                </a:solidFill>
                <a:effectLst/>
                <a:latin typeface="Sitka Banner" panose="02000505000000020004" pitchFamily="2" charset="0"/>
              </a:rPr>
              <a:t>. Dans</a:t>
            </a:r>
            <a:br>
              <a:rPr lang="fr-CA" sz="1800" b="0" i="0" dirty="0">
                <a:solidFill>
                  <a:srgbClr val="000000"/>
                </a:solidFill>
                <a:effectLst/>
                <a:latin typeface="Sitka Banner" panose="02000505000000020004" pitchFamily="2" charset="0"/>
              </a:rPr>
            </a:br>
            <a:r>
              <a:rPr lang="fr-CA" sz="1800" b="0" i="0" dirty="0">
                <a:solidFill>
                  <a:srgbClr val="000000"/>
                </a:solidFill>
                <a:effectLst/>
                <a:latin typeface="Sitka Banner" panose="02000505000000020004" pitchFamily="2" charset="0"/>
              </a:rPr>
              <a:t>ce cas, vous devez activer l’entrelacement de nœuds pour désactiver NUMA</a:t>
            </a:r>
            <a:r>
              <a:rPr lang="fr-CA" sz="1050" dirty="0">
                <a:latin typeface="Sitka Banner" panose="02000505000000020004" pitchFamily="2" charset="0"/>
              </a:rPr>
              <a:t> </a:t>
            </a:r>
            <a:endParaRPr lang="fr-CA" sz="4400" b="1" kern="1200" dirty="0">
              <a:solidFill>
                <a:schemeClr val="tx1"/>
              </a:solidFill>
              <a:latin typeface="Sitka Banner" panose="02000505000000020004" pitchFamily="2" charset="0"/>
              <a:ea typeface="+mj-ea"/>
              <a:cs typeface="+mj-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14</a:t>
            </a:fld>
            <a:endParaRPr lang="fr-CA"/>
          </a:p>
        </p:txBody>
      </p:sp>
    </p:spTree>
    <p:extLst>
      <p:ext uri="{BB962C8B-B14F-4D97-AF65-F5344CB8AC3E}">
        <p14:creationId xmlns:p14="http://schemas.microsoft.com/office/powerpoint/2010/main" val="3613694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4400" b="1" kern="1200" dirty="0">
              <a:solidFill>
                <a:schemeClr val="tx1"/>
              </a:solidFill>
              <a:latin typeface="Sitka Banner" panose="02000505000000020004" pitchFamily="2" charset="0"/>
              <a:ea typeface="+mj-ea"/>
              <a:cs typeface="+mj-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15</a:t>
            </a:fld>
            <a:endParaRPr lang="fr-CA"/>
          </a:p>
        </p:txBody>
      </p:sp>
    </p:spTree>
    <p:extLst>
      <p:ext uri="{BB962C8B-B14F-4D97-AF65-F5344CB8AC3E}">
        <p14:creationId xmlns:p14="http://schemas.microsoft.com/office/powerpoint/2010/main" val="1584832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4400" b="1" kern="1200" dirty="0">
              <a:solidFill>
                <a:schemeClr val="tx1"/>
              </a:solidFill>
              <a:latin typeface="Sitka Banner" panose="02000505000000020004" pitchFamily="2" charset="0"/>
              <a:ea typeface="+mj-ea"/>
              <a:cs typeface="+mj-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16</a:t>
            </a:fld>
            <a:endParaRPr lang="fr-CA"/>
          </a:p>
        </p:txBody>
      </p:sp>
    </p:spTree>
    <p:extLst>
      <p:ext uri="{BB962C8B-B14F-4D97-AF65-F5344CB8AC3E}">
        <p14:creationId xmlns:p14="http://schemas.microsoft.com/office/powerpoint/2010/main" val="4081908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4400" b="1" kern="1200" dirty="0">
              <a:solidFill>
                <a:schemeClr val="tx1"/>
              </a:solidFill>
              <a:latin typeface="Sitka Banner" panose="02000505000000020004" pitchFamily="2" charset="0"/>
              <a:ea typeface="+mj-ea"/>
              <a:cs typeface="+mj-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17</a:t>
            </a:fld>
            <a:endParaRPr lang="fr-CA"/>
          </a:p>
        </p:txBody>
      </p:sp>
    </p:spTree>
    <p:extLst>
      <p:ext uri="{BB962C8B-B14F-4D97-AF65-F5344CB8AC3E}">
        <p14:creationId xmlns:p14="http://schemas.microsoft.com/office/powerpoint/2010/main" val="412331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4400" b="1" kern="1200" dirty="0">
              <a:solidFill>
                <a:schemeClr val="tx1"/>
              </a:solidFill>
              <a:latin typeface="Sitka Banner" panose="02000505000000020004" pitchFamily="2" charset="0"/>
              <a:ea typeface="+mj-ea"/>
              <a:cs typeface="+mj-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18</a:t>
            </a:fld>
            <a:endParaRPr lang="fr-CA"/>
          </a:p>
        </p:txBody>
      </p:sp>
    </p:spTree>
    <p:extLst>
      <p:ext uri="{BB962C8B-B14F-4D97-AF65-F5344CB8AC3E}">
        <p14:creationId xmlns:p14="http://schemas.microsoft.com/office/powerpoint/2010/main" val="3842975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4400" b="1" kern="1200" dirty="0">
              <a:solidFill>
                <a:schemeClr val="tx1"/>
              </a:solidFill>
              <a:latin typeface="Sitka Banner" panose="02000505000000020004" pitchFamily="2" charset="0"/>
              <a:ea typeface="+mj-ea"/>
              <a:cs typeface="+mj-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19</a:t>
            </a:fld>
            <a:endParaRPr lang="fr-CA"/>
          </a:p>
        </p:txBody>
      </p:sp>
    </p:spTree>
    <p:extLst>
      <p:ext uri="{BB962C8B-B14F-4D97-AF65-F5344CB8AC3E}">
        <p14:creationId xmlns:p14="http://schemas.microsoft.com/office/powerpoint/2010/main" val="17310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4400" b="1" kern="1200" dirty="0">
              <a:solidFill>
                <a:schemeClr val="tx1"/>
              </a:solidFill>
              <a:latin typeface="Sitka Banner" panose="02000505000000020004" pitchFamily="2" charset="0"/>
              <a:ea typeface="+mj-ea"/>
              <a:cs typeface="+mj-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20</a:t>
            </a:fld>
            <a:endParaRPr lang="fr-CA"/>
          </a:p>
        </p:txBody>
      </p:sp>
    </p:spTree>
    <p:extLst>
      <p:ext uri="{BB962C8B-B14F-4D97-AF65-F5344CB8AC3E}">
        <p14:creationId xmlns:p14="http://schemas.microsoft.com/office/powerpoint/2010/main" val="3106325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800" b="0" i="0" dirty="0">
                <a:solidFill>
                  <a:srgbClr val="000000"/>
                </a:solidFill>
                <a:effectLst/>
                <a:latin typeface="Segoe"/>
              </a:rPr>
              <a:t>Des recommandations sur la façon de répondre à l’activité suspecte</a:t>
            </a:r>
            <a:br>
              <a:rPr lang="fr-CA" sz="1800" b="0" i="0" dirty="0">
                <a:solidFill>
                  <a:srgbClr val="000000"/>
                </a:solidFill>
                <a:effectLst/>
                <a:latin typeface="Segoe"/>
              </a:rPr>
            </a:br>
            <a:r>
              <a:rPr lang="fr-CA" sz="1800" b="0" i="0" dirty="0">
                <a:solidFill>
                  <a:srgbClr val="000000"/>
                </a:solidFill>
                <a:effectLst/>
                <a:latin typeface="Segoe"/>
              </a:rPr>
              <a:t>ATA Console comporte une barre de notification qui s’ouvre automatiquement quand une nouvelle</a:t>
            </a:r>
            <a:br>
              <a:rPr lang="fr-CA" sz="1800" b="0" i="0" dirty="0">
                <a:solidFill>
                  <a:srgbClr val="000000"/>
                </a:solidFill>
                <a:effectLst/>
                <a:latin typeface="Segoe"/>
              </a:rPr>
            </a:br>
            <a:r>
              <a:rPr lang="fr-CA" sz="1800" b="0" i="0" dirty="0">
                <a:solidFill>
                  <a:srgbClr val="000000"/>
                </a:solidFill>
                <a:effectLst/>
                <a:latin typeface="Segoe"/>
              </a:rPr>
              <a:t>activité suspecte est détectée. Vous pouvez également ouvrir la barre de notification à tout moment en</a:t>
            </a:r>
            <a:br>
              <a:rPr lang="fr-CA" sz="1800" b="0" i="0" dirty="0">
                <a:solidFill>
                  <a:srgbClr val="000000"/>
                </a:solidFill>
                <a:effectLst/>
                <a:latin typeface="Segoe"/>
              </a:rPr>
            </a:br>
            <a:r>
              <a:rPr lang="fr-CA" sz="1800" b="0" i="0" dirty="0">
                <a:solidFill>
                  <a:srgbClr val="000000"/>
                </a:solidFill>
                <a:effectLst/>
                <a:latin typeface="Segoe"/>
              </a:rPr>
              <a:t>cliquant sur la flèche située sur le côté droit de la console.</a:t>
            </a:r>
            <a:br>
              <a:rPr lang="fr-CA" sz="1800" b="0" i="0" dirty="0">
                <a:solidFill>
                  <a:srgbClr val="000000"/>
                </a:solidFill>
                <a:effectLst/>
                <a:latin typeface="Segoe"/>
              </a:rPr>
            </a:br>
            <a:r>
              <a:rPr lang="fr-CA" sz="1800" b="0" i="0" dirty="0">
                <a:solidFill>
                  <a:srgbClr val="000000"/>
                </a:solidFill>
                <a:effectLst/>
                <a:latin typeface="Segoe"/>
              </a:rPr>
              <a:t>La chronologie des attaques d’ATA Console vous permet de filtrer les activités suspectes affichées. Vous</a:t>
            </a:r>
            <a:br>
              <a:rPr lang="fr-CA" sz="1800" b="0" i="0" dirty="0">
                <a:solidFill>
                  <a:srgbClr val="000000"/>
                </a:solidFill>
                <a:effectLst/>
                <a:latin typeface="Segoe"/>
              </a:rPr>
            </a:br>
            <a:r>
              <a:rPr lang="fr-CA" sz="1800" b="0" i="0" dirty="0">
                <a:solidFill>
                  <a:srgbClr val="000000"/>
                </a:solidFill>
                <a:effectLst/>
                <a:latin typeface="Segoe"/>
              </a:rPr>
              <a:t>pouvez également afficher les activités suspectes en fonction des options </a:t>
            </a:r>
            <a:r>
              <a:rPr lang="fr-CA" sz="1800" b="1" i="0" dirty="0" err="1">
                <a:solidFill>
                  <a:srgbClr val="000000"/>
                </a:solidFill>
                <a:effectLst/>
                <a:latin typeface="Segoe"/>
              </a:rPr>
              <a:t>Status</a:t>
            </a:r>
            <a:r>
              <a:rPr lang="fr-CA" sz="1800" b="1" i="0" dirty="0">
                <a:solidFill>
                  <a:srgbClr val="000000"/>
                </a:solidFill>
                <a:effectLst/>
                <a:latin typeface="Segoe"/>
              </a:rPr>
              <a:t> </a:t>
            </a:r>
            <a:r>
              <a:rPr lang="fr-CA" sz="1800" b="0" i="0" dirty="0">
                <a:solidFill>
                  <a:srgbClr val="000000"/>
                </a:solidFill>
                <a:effectLst/>
                <a:latin typeface="Segoe"/>
              </a:rPr>
              <a:t>et </a:t>
            </a:r>
            <a:r>
              <a:rPr lang="fr-CA" sz="1800" b="1" i="0" dirty="0" err="1">
                <a:solidFill>
                  <a:srgbClr val="000000"/>
                </a:solidFill>
                <a:effectLst/>
                <a:latin typeface="Segoe"/>
              </a:rPr>
              <a:t>Severity</a:t>
            </a:r>
            <a:r>
              <a:rPr lang="fr-CA" sz="1800" b="0" i="0" dirty="0">
                <a:solidFill>
                  <a:srgbClr val="000000"/>
                </a:solidFill>
                <a:effectLst/>
                <a:latin typeface="Segoe"/>
              </a:rPr>
              <a:t>, via l’onglet</a:t>
            </a:r>
            <a:br>
              <a:rPr lang="fr-CA" sz="1800" b="0" i="0" dirty="0">
                <a:solidFill>
                  <a:srgbClr val="000000"/>
                </a:solidFill>
                <a:effectLst/>
                <a:latin typeface="Segoe"/>
              </a:rPr>
            </a:br>
            <a:r>
              <a:rPr lang="fr-CA" sz="1800" b="1" i="0" dirty="0" err="1">
                <a:solidFill>
                  <a:srgbClr val="000000"/>
                </a:solidFill>
                <a:effectLst/>
                <a:latin typeface="Segoe"/>
              </a:rPr>
              <a:t>entity</a:t>
            </a:r>
            <a:r>
              <a:rPr lang="fr-CA" sz="1800" b="1" i="0" dirty="0">
                <a:solidFill>
                  <a:srgbClr val="000000"/>
                </a:solidFill>
                <a:effectLst/>
                <a:latin typeface="Segoe"/>
              </a:rPr>
              <a:t> profile </a:t>
            </a:r>
            <a:r>
              <a:rPr lang="fr-CA" sz="1800" b="1" i="0" dirty="0" err="1">
                <a:solidFill>
                  <a:srgbClr val="000000"/>
                </a:solidFill>
                <a:effectLst/>
                <a:latin typeface="Segoe"/>
              </a:rPr>
              <a:t>suspicious</a:t>
            </a:r>
            <a:r>
              <a:rPr lang="fr-CA" sz="1800" b="1" i="0" dirty="0">
                <a:solidFill>
                  <a:srgbClr val="000000"/>
                </a:solidFill>
                <a:effectLst/>
                <a:latin typeface="Segoe"/>
              </a:rPr>
              <a:t> </a:t>
            </a:r>
            <a:r>
              <a:rPr lang="fr-CA" sz="1800" b="1" i="0" dirty="0" err="1">
                <a:solidFill>
                  <a:srgbClr val="000000"/>
                </a:solidFill>
                <a:effectLst/>
                <a:latin typeface="Segoe"/>
              </a:rPr>
              <a:t>activities</a:t>
            </a:r>
            <a:r>
              <a:rPr lang="fr-CA" sz="1800" b="0" i="0" dirty="0">
                <a:solidFill>
                  <a:srgbClr val="000000"/>
                </a:solidFill>
                <a:effectLst/>
                <a:latin typeface="Segoe"/>
              </a:rPr>
              <a:t>.</a:t>
            </a:r>
            <a:br>
              <a:rPr lang="fr-CA" sz="1800" b="0" i="0" dirty="0">
                <a:solidFill>
                  <a:srgbClr val="000000"/>
                </a:solidFill>
                <a:effectLst/>
                <a:latin typeface="Segoe"/>
              </a:rPr>
            </a:br>
            <a:r>
              <a:rPr lang="fr-CA" sz="1800" b="0" i="0" dirty="0">
                <a:solidFill>
                  <a:srgbClr val="000000"/>
                </a:solidFill>
                <a:effectLst/>
                <a:latin typeface="Segoe"/>
              </a:rPr>
              <a:t>ATA demande des informations pour comprendre comment identifier les activités éventuellement</a:t>
            </a:r>
            <a:br>
              <a:rPr lang="fr-CA" sz="1800" b="0" i="0" dirty="0">
                <a:solidFill>
                  <a:srgbClr val="000000"/>
                </a:solidFill>
                <a:effectLst/>
                <a:latin typeface="Segoe"/>
              </a:rPr>
            </a:br>
            <a:r>
              <a:rPr lang="fr-CA" sz="1800" b="0" i="0" dirty="0">
                <a:solidFill>
                  <a:srgbClr val="000000"/>
                </a:solidFill>
                <a:effectLst/>
                <a:latin typeface="Segoe"/>
              </a:rPr>
              <a:t>suspectes. Ces activités incluent la reconnaissance DNS, les attaques </a:t>
            </a:r>
            <a:r>
              <a:rPr lang="fr-CA" sz="1800" b="0" i="0" dirty="0" err="1">
                <a:solidFill>
                  <a:srgbClr val="000000"/>
                </a:solidFill>
                <a:effectLst/>
                <a:latin typeface="Segoe"/>
              </a:rPr>
              <a:t>pass</a:t>
            </a:r>
            <a:r>
              <a:rPr lang="fr-CA" sz="1800" b="0" i="0" dirty="0">
                <a:solidFill>
                  <a:srgbClr val="000000"/>
                </a:solidFill>
                <a:effectLst/>
                <a:latin typeface="Segoe"/>
              </a:rPr>
              <a:t>-the-ticket, l’énumération de</a:t>
            </a:r>
            <a:br>
              <a:rPr lang="fr-CA" sz="1800" b="0" i="0" dirty="0">
                <a:solidFill>
                  <a:srgbClr val="000000"/>
                </a:solidFill>
                <a:effectLst/>
                <a:latin typeface="Segoe"/>
              </a:rPr>
            </a:br>
            <a:r>
              <a:rPr lang="fr-CA" sz="1800" b="0" i="0" dirty="0">
                <a:solidFill>
                  <a:srgbClr val="000000"/>
                </a:solidFill>
                <a:effectLst/>
                <a:latin typeface="Segoe"/>
              </a:rPr>
              <a:t>sessions SMB, les comportements anormaux et l’exécution à distance. Vous pouvez changer l’état d’une</a:t>
            </a:r>
            <a:br>
              <a:rPr lang="fr-CA" sz="1800" b="0" i="0" dirty="0">
                <a:solidFill>
                  <a:srgbClr val="000000"/>
                </a:solidFill>
                <a:effectLst/>
                <a:latin typeface="Segoe"/>
              </a:rPr>
            </a:br>
            <a:r>
              <a:rPr lang="fr-CA" sz="1800" b="0" i="0" dirty="0">
                <a:solidFill>
                  <a:srgbClr val="000000"/>
                </a:solidFill>
                <a:effectLst/>
                <a:latin typeface="Segoe"/>
              </a:rPr>
              <a:t>activité suspecte en cliquant sur son état actuel, puis en sélectionnant </a:t>
            </a:r>
            <a:r>
              <a:rPr lang="fr-CA" sz="1800" b="1" i="0" dirty="0">
                <a:solidFill>
                  <a:srgbClr val="000000"/>
                </a:solidFill>
                <a:effectLst/>
                <a:latin typeface="Segoe"/>
              </a:rPr>
              <a:t>Open</a:t>
            </a:r>
            <a:r>
              <a:rPr lang="fr-CA" sz="1800" b="0" i="0" dirty="0">
                <a:solidFill>
                  <a:srgbClr val="000000"/>
                </a:solidFill>
                <a:effectLst/>
                <a:latin typeface="Segoe"/>
              </a:rPr>
              <a:t>, </a:t>
            </a:r>
            <a:r>
              <a:rPr lang="fr-CA" sz="1800" b="1" i="0" dirty="0" err="1">
                <a:solidFill>
                  <a:srgbClr val="000000"/>
                </a:solidFill>
                <a:effectLst/>
                <a:latin typeface="Segoe"/>
              </a:rPr>
              <a:t>Resolved</a:t>
            </a:r>
            <a:r>
              <a:rPr lang="fr-CA" sz="1800" b="1" i="0" dirty="0">
                <a:solidFill>
                  <a:srgbClr val="000000"/>
                </a:solidFill>
                <a:effectLst/>
                <a:latin typeface="Segoe"/>
              </a:rPr>
              <a:t> </a:t>
            </a:r>
            <a:r>
              <a:rPr lang="fr-CA" sz="1800" b="0" i="0" dirty="0">
                <a:solidFill>
                  <a:srgbClr val="000000"/>
                </a:solidFill>
                <a:effectLst/>
                <a:latin typeface="Segoe"/>
              </a:rPr>
              <a:t>ou </a:t>
            </a:r>
            <a:r>
              <a:rPr lang="fr-CA" sz="1800" b="1" i="0" dirty="0">
                <a:solidFill>
                  <a:srgbClr val="000000"/>
                </a:solidFill>
                <a:effectLst/>
                <a:latin typeface="Segoe"/>
              </a:rPr>
              <a:t>Dismissed</a:t>
            </a:r>
            <a:r>
              <a:rPr lang="fr-CA" sz="1800" b="0" i="0" dirty="0">
                <a:solidFill>
                  <a:srgbClr val="000000"/>
                </a:solidFill>
                <a:effectLst/>
                <a:latin typeface="Segoe"/>
              </a:rPr>
              <a:t>.</a:t>
            </a:r>
            <a:r>
              <a:rPr lang="fr-CA" sz="2800" dirty="0"/>
              <a:t> </a:t>
            </a:r>
            <a:br>
              <a:rPr lang="fr-CA" sz="2800" dirty="0"/>
            </a:br>
            <a:br>
              <a:rPr lang="fr-CA" sz="6000" dirty="0"/>
            </a:br>
            <a:endParaRPr lang="fr-CA" sz="4400" b="1" kern="1200" dirty="0">
              <a:solidFill>
                <a:schemeClr val="tx1"/>
              </a:solidFill>
              <a:latin typeface="Sitka Banner" panose="02000505000000020004" pitchFamily="2" charset="0"/>
              <a:ea typeface="+mj-ea"/>
              <a:cs typeface="+mj-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21</a:t>
            </a:fld>
            <a:endParaRPr lang="fr-CA"/>
          </a:p>
        </p:txBody>
      </p:sp>
    </p:spTree>
    <p:extLst>
      <p:ext uri="{BB962C8B-B14F-4D97-AF65-F5344CB8AC3E}">
        <p14:creationId xmlns:p14="http://schemas.microsoft.com/office/powerpoint/2010/main" val="329949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4</a:t>
            </a:fld>
            <a:endParaRPr lang="fr-CA"/>
          </a:p>
        </p:txBody>
      </p:sp>
    </p:spTree>
    <p:extLst>
      <p:ext uri="{BB962C8B-B14F-4D97-AF65-F5344CB8AC3E}">
        <p14:creationId xmlns:p14="http://schemas.microsoft.com/office/powerpoint/2010/main" val="1377252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5</a:t>
            </a:fld>
            <a:endParaRPr lang="fr-CA"/>
          </a:p>
        </p:txBody>
      </p:sp>
    </p:spTree>
    <p:extLst>
      <p:ext uri="{BB962C8B-B14F-4D97-AF65-F5344CB8AC3E}">
        <p14:creationId xmlns:p14="http://schemas.microsoft.com/office/powerpoint/2010/main" val="115215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800" b="0" i="0" dirty="0">
                <a:solidFill>
                  <a:srgbClr val="000000"/>
                </a:solidFill>
                <a:effectLst/>
                <a:latin typeface="SegoeSemibold"/>
              </a:rPr>
              <a:t>Présentation du fonctionnement d’ATA</a:t>
            </a:r>
            <a:br>
              <a:rPr lang="fr-CA" sz="1800" b="0" i="0" dirty="0">
                <a:solidFill>
                  <a:srgbClr val="000000"/>
                </a:solidFill>
                <a:effectLst/>
                <a:latin typeface="SegoeSemibold"/>
              </a:rPr>
            </a:br>
            <a:r>
              <a:rPr lang="fr-CA" sz="1800" b="0" i="0" dirty="0">
                <a:solidFill>
                  <a:srgbClr val="000000"/>
                </a:solidFill>
                <a:effectLst/>
                <a:latin typeface="Segoe"/>
              </a:rPr>
              <a:t>Après l’installation d’ATA, le système est en phase</a:t>
            </a:r>
            <a:br>
              <a:rPr lang="fr-CA" sz="1800" b="0" i="0" dirty="0">
                <a:solidFill>
                  <a:srgbClr val="000000"/>
                </a:solidFill>
                <a:effectLst/>
                <a:latin typeface="Segoe"/>
              </a:rPr>
            </a:br>
            <a:r>
              <a:rPr lang="fr-CA" sz="1800" b="0" i="0" dirty="0">
                <a:solidFill>
                  <a:srgbClr val="000000"/>
                </a:solidFill>
                <a:effectLst/>
                <a:latin typeface="Segoe"/>
              </a:rPr>
              <a:t>d’analyse. Il s’agit d’une configuration de mise en</a:t>
            </a:r>
            <a:br>
              <a:rPr lang="fr-CA" sz="1800" b="0" i="0" dirty="0">
                <a:solidFill>
                  <a:srgbClr val="000000"/>
                </a:solidFill>
                <a:effectLst/>
                <a:latin typeface="Segoe"/>
              </a:rPr>
            </a:br>
            <a:r>
              <a:rPr lang="fr-CA" sz="1800" b="0" i="0" dirty="0">
                <a:solidFill>
                  <a:srgbClr val="000000"/>
                </a:solidFill>
                <a:effectLst/>
                <a:latin typeface="Segoe"/>
              </a:rPr>
              <a:t>miroir de ports, simple et non intrusive, qui copie</a:t>
            </a:r>
            <a:br>
              <a:rPr lang="fr-CA" sz="1800" b="0" i="0" dirty="0">
                <a:solidFill>
                  <a:srgbClr val="000000"/>
                </a:solidFill>
                <a:effectLst/>
                <a:latin typeface="Segoe"/>
              </a:rPr>
            </a:br>
            <a:r>
              <a:rPr lang="fr-CA" sz="1800" b="0" i="0" dirty="0">
                <a:solidFill>
                  <a:srgbClr val="000000"/>
                </a:solidFill>
                <a:effectLst/>
                <a:latin typeface="Segoe"/>
              </a:rPr>
              <a:t>l’ensemble du trafic lié à Active Directory tout en</a:t>
            </a:r>
            <a:br>
              <a:rPr lang="fr-CA" sz="1800" b="0" i="0" dirty="0">
                <a:solidFill>
                  <a:srgbClr val="000000"/>
                </a:solidFill>
                <a:effectLst/>
                <a:latin typeface="Segoe"/>
              </a:rPr>
            </a:br>
            <a:r>
              <a:rPr lang="fr-CA" sz="1800" b="0" i="0" dirty="0">
                <a:solidFill>
                  <a:srgbClr val="000000"/>
                </a:solidFill>
                <a:effectLst/>
                <a:latin typeface="Segoe"/>
              </a:rPr>
              <a:t>restant invisible pour les attaquants. Il analyse la</a:t>
            </a:r>
            <a:br>
              <a:rPr lang="fr-CA" sz="1800" b="0" i="0" dirty="0">
                <a:solidFill>
                  <a:srgbClr val="000000"/>
                </a:solidFill>
                <a:effectLst/>
                <a:latin typeface="Segoe"/>
              </a:rPr>
            </a:br>
            <a:r>
              <a:rPr lang="fr-CA" sz="1800" b="0" i="0" dirty="0">
                <a:solidFill>
                  <a:srgbClr val="000000"/>
                </a:solidFill>
                <a:effectLst/>
                <a:latin typeface="Segoe"/>
              </a:rPr>
              <a:t>totalité du trafic AD DS et collecte les événements</a:t>
            </a:r>
            <a:br>
              <a:rPr lang="fr-CA" sz="1800" b="0" i="0" dirty="0">
                <a:solidFill>
                  <a:srgbClr val="000000"/>
                </a:solidFill>
                <a:effectLst/>
                <a:latin typeface="Segoe"/>
              </a:rPr>
            </a:br>
            <a:r>
              <a:rPr lang="fr-CA" sz="1800" b="0" i="0" dirty="0">
                <a:solidFill>
                  <a:srgbClr val="000000"/>
                </a:solidFill>
                <a:effectLst/>
                <a:latin typeface="Segoe"/>
              </a:rPr>
              <a:t>pertinents provenant de SIEM et d’autres sources.</a:t>
            </a:r>
            <a:br>
              <a:rPr lang="fr-CA" sz="1800" b="0" i="0" dirty="0">
                <a:solidFill>
                  <a:srgbClr val="000000"/>
                </a:solidFill>
                <a:effectLst/>
                <a:latin typeface="Segoe"/>
              </a:rPr>
            </a:br>
            <a:r>
              <a:rPr lang="fr-CA" sz="1800" b="0" i="0" dirty="0">
                <a:solidFill>
                  <a:srgbClr val="000000"/>
                </a:solidFill>
                <a:effectLst/>
                <a:latin typeface="Segoe"/>
              </a:rPr>
              <a:t>Après la phase d’analyse vient la phase</a:t>
            </a:r>
            <a:br>
              <a:rPr lang="fr-CA" sz="1800" b="0" i="0" dirty="0">
                <a:solidFill>
                  <a:srgbClr val="000000"/>
                </a:solidFill>
                <a:effectLst/>
                <a:latin typeface="Segoe"/>
              </a:rPr>
            </a:br>
            <a:r>
              <a:rPr lang="fr-CA" sz="1800" b="0" i="0" dirty="0">
                <a:solidFill>
                  <a:srgbClr val="000000"/>
                </a:solidFill>
                <a:effectLst/>
                <a:latin typeface="Segoe"/>
              </a:rPr>
              <a:t>d’apprentissage. Durant cette phase, ATA</a:t>
            </a:r>
            <a:br>
              <a:rPr lang="fr-CA" sz="1800" b="0" i="0" dirty="0">
                <a:solidFill>
                  <a:srgbClr val="000000"/>
                </a:solidFill>
                <a:effectLst/>
                <a:latin typeface="Segoe"/>
              </a:rPr>
            </a:br>
            <a:r>
              <a:rPr lang="fr-CA" sz="1800" b="0" i="0" dirty="0">
                <a:solidFill>
                  <a:srgbClr val="000000"/>
                </a:solidFill>
                <a:effectLst/>
                <a:latin typeface="Segoe"/>
              </a:rPr>
              <a:t>commence automatiquement à apprendre et à</a:t>
            </a:r>
            <a:br>
              <a:rPr lang="fr-CA" sz="1800" b="0" i="0" dirty="0">
                <a:solidFill>
                  <a:srgbClr val="000000"/>
                </a:solidFill>
                <a:effectLst/>
                <a:latin typeface="Segoe"/>
              </a:rPr>
            </a:br>
            <a:r>
              <a:rPr lang="fr-CA" sz="1800" b="0" i="0" dirty="0">
                <a:solidFill>
                  <a:srgbClr val="000000"/>
                </a:solidFill>
                <a:effectLst/>
                <a:latin typeface="Segoe"/>
              </a:rPr>
              <a:t>profiler le comportement des entités. Il identifie le</a:t>
            </a:r>
            <a:br>
              <a:rPr lang="fr-CA" sz="1800" b="0" i="0" dirty="0">
                <a:solidFill>
                  <a:srgbClr val="000000"/>
                </a:solidFill>
                <a:effectLst/>
                <a:latin typeface="Segoe"/>
              </a:rPr>
            </a:br>
            <a:r>
              <a:rPr lang="fr-CA" sz="1800" b="0" i="0" dirty="0">
                <a:solidFill>
                  <a:srgbClr val="000000"/>
                </a:solidFill>
                <a:effectLst/>
                <a:latin typeface="Segoe"/>
              </a:rPr>
              <a:t>comportement normal des entités et apprend en</a:t>
            </a:r>
            <a:br>
              <a:rPr lang="fr-CA" sz="1800" b="0" i="0" dirty="0">
                <a:solidFill>
                  <a:srgbClr val="000000"/>
                </a:solidFill>
                <a:effectLst/>
                <a:latin typeface="Segoe"/>
              </a:rPr>
            </a:br>
            <a:r>
              <a:rPr lang="fr-CA" sz="1800" b="0" i="0" dirty="0">
                <a:solidFill>
                  <a:srgbClr val="000000"/>
                </a:solidFill>
                <a:effectLst/>
                <a:latin typeface="Segoe"/>
              </a:rPr>
              <a:t>permanence à mettre à jour les activités des utilisateurs, des appareils et des ressources.</a:t>
            </a:r>
            <a:br>
              <a:rPr lang="fr-CA" sz="1800" b="0" i="0" dirty="0">
                <a:solidFill>
                  <a:srgbClr val="000000"/>
                </a:solidFill>
                <a:effectLst/>
                <a:latin typeface="Segoe"/>
              </a:rPr>
            </a:br>
            <a:r>
              <a:rPr lang="fr-CA" sz="1800" b="0" i="0" dirty="0">
                <a:solidFill>
                  <a:srgbClr val="000000"/>
                </a:solidFill>
                <a:effectLst/>
                <a:latin typeface="Segoe"/>
              </a:rPr>
              <a:t>La troisième phase est la phase de détection. Elle se produit automatiquement, sans intervention de</a:t>
            </a:r>
            <a:br>
              <a:rPr lang="fr-CA" sz="1800" b="0" i="0" dirty="0">
                <a:solidFill>
                  <a:srgbClr val="000000"/>
                </a:solidFill>
                <a:effectLst/>
                <a:latin typeface="Segoe"/>
              </a:rPr>
            </a:br>
            <a:r>
              <a:rPr lang="fr-CA" sz="1800" b="0" i="0" dirty="0">
                <a:solidFill>
                  <a:srgbClr val="000000"/>
                </a:solidFill>
                <a:effectLst/>
                <a:latin typeface="Segoe"/>
              </a:rPr>
              <a:t>l’utilisateur. ATA recherche tout comportement anormal et identifie les activités suspectes. Il émet</a:t>
            </a:r>
            <a:br>
              <a:rPr lang="fr-CA" sz="1800" b="0" i="0" dirty="0">
                <a:solidFill>
                  <a:srgbClr val="000000"/>
                </a:solidFill>
                <a:effectLst/>
                <a:latin typeface="Segoe"/>
              </a:rPr>
            </a:br>
            <a:r>
              <a:rPr lang="fr-CA" sz="1800" b="0" i="0" dirty="0">
                <a:solidFill>
                  <a:srgbClr val="000000"/>
                </a:solidFill>
                <a:effectLst/>
                <a:latin typeface="Segoe"/>
              </a:rPr>
              <a:t>uniquement une alerte majeure si des activités anormales sont agrégées contextuellement.</a:t>
            </a:r>
            <a:br>
              <a:rPr lang="fr-CA" sz="1800" b="0" i="0" dirty="0">
                <a:solidFill>
                  <a:srgbClr val="000000"/>
                </a:solidFill>
                <a:effectLst/>
                <a:latin typeface="Segoe"/>
              </a:rPr>
            </a:br>
            <a:r>
              <a:rPr lang="fr-CA" sz="1800" b="0" i="0" dirty="0">
                <a:solidFill>
                  <a:srgbClr val="000000"/>
                </a:solidFill>
                <a:effectLst/>
                <a:latin typeface="Segoe"/>
              </a:rPr>
              <a:t>La dernière phase est la phase d’alerte. Durant cette phase, ATA signale toutes les activités suspectes</a:t>
            </a:r>
            <a:br>
              <a:rPr lang="fr-CA" sz="1800" b="0" i="0" dirty="0">
                <a:solidFill>
                  <a:srgbClr val="000000"/>
                </a:solidFill>
                <a:effectLst/>
                <a:latin typeface="Segoe"/>
              </a:rPr>
            </a:br>
            <a:r>
              <a:rPr lang="fr-CA" sz="1800" b="0" i="0" dirty="0">
                <a:solidFill>
                  <a:srgbClr val="000000"/>
                </a:solidFill>
                <a:effectLst/>
                <a:latin typeface="Segoe"/>
              </a:rPr>
              <a:t>au sein d’une chronologie simple, fonctionnelle et actionnable. Il répond aux questions qui, quoi, quand et</a:t>
            </a:r>
            <a:br>
              <a:rPr lang="fr-CA" sz="1800" b="0" i="0" dirty="0">
                <a:solidFill>
                  <a:srgbClr val="000000"/>
                </a:solidFill>
                <a:effectLst/>
                <a:latin typeface="Segoe"/>
              </a:rPr>
            </a:br>
            <a:r>
              <a:rPr lang="fr-CA" sz="1800" b="0" i="0" dirty="0">
                <a:solidFill>
                  <a:srgbClr val="000000"/>
                </a:solidFill>
                <a:effectLst/>
                <a:latin typeface="Segoe"/>
              </a:rPr>
              <a:t>comment. Pour chaque activité suspecte, ATA fournit des recommandations d’investigation et de correction.</a:t>
            </a:r>
            <a:br>
              <a:rPr lang="fr-CA" sz="1800" b="0" i="0" dirty="0">
                <a:solidFill>
                  <a:srgbClr val="000000"/>
                </a:solidFill>
                <a:effectLst/>
                <a:latin typeface="Segoe"/>
              </a:rPr>
            </a:br>
            <a:br>
              <a:rPr lang="fr-CA" dirty="0"/>
            </a:br>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6</a:t>
            </a:fld>
            <a:endParaRPr lang="fr-CA"/>
          </a:p>
        </p:txBody>
      </p:sp>
    </p:spTree>
    <p:extLst>
      <p:ext uri="{BB962C8B-B14F-4D97-AF65-F5344CB8AC3E}">
        <p14:creationId xmlns:p14="http://schemas.microsoft.com/office/powerpoint/2010/main" val="2452038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800" b="0" i="0" dirty="0">
                <a:solidFill>
                  <a:srgbClr val="000000"/>
                </a:solidFill>
                <a:effectLst/>
                <a:latin typeface="SegoeSemibold"/>
              </a:rPr>
              <a:t>Présentation du fonctionnement d’ATA</a:t>
            </a:r>
            <a:br>
              <a:rPr lang="fr-CA" sz="1800" b="0" i="0" dirty="0">
                <a:solidFill>
                  <a:srgbClr val="000000"/>
                </a:solidFill>
                <a:effectLst/>
                <a:latin typeface="SegoeSemibold"/>
              </a:rPr>
            </a:br>
            <a:r>
              <a:rPr lang="fr-CA" sz="1800" b="0" i="0" dirty="0">
                <a:solidFill>
                  <a:srgbClr val="000000"/>
                </a:solidFill>
                <a:effectLst/>
                <a:latin typeface="Segoe"/>
              </a:rPr>
              <a:t>Après l’installation d’ATA, le système est en phase</a:t>
            </a:r>
            <a:br>
              <a:rPr lang="fr-CA" sz="1800" b="0" i="0" dirty="0">
                <a:solidFill>
                  <a:srgbClr val="000000"/>
                </a:solidFill>
                <a:effectLst/>
                <a:latin typeface="Segoe"/>
              </a:rPr>
            </a:br>
            <a:r>
              <a:rPr lang="fr-CA" sz="1800" b="0" i="0" dirty="0">
                <a:solidFill>
                  <a:srgbClr val="000000"/>
                </a:solidFill>
                <a:effectLst/>
                <a:latin typeface="Segoe"/>
              </a:rPr>
              <a:t>d’analyse. Il s’agit d’une configuration de mise en</a:t>
            </a:r>
            <a:br>
              <a:rPr lang="fr-CA" sz="1800" b="0" i="0" dirty="0">
                <a:solidFill>
                  <a:srgbClr val="000000"/>
                </a:solidFill>
                <a:effectLst/>
                <a:latin typeface="Segoe"/>
              </a:rPr>
            </a:br>
            <a:r>
              <a:rPr lang="fr-CA" sz="1800" b="0" i="0" dirty="0">
                <a:solidFill>
                  <a:srgbClr val="000000"/>
                </a:solidFill>
                <a:effectLst/>
                <a:latin typeface="Segoe"/>
              </a:rPr>
              <a:t>miroir de ports, simple et non intrusive, qui copie</a:t>
            </a:r>
            <a:br>
              <a:rPr lang="fr-CA" sz="1800" b="0" i="0" dirty="0">
                <a:solidFill>
                  <a:srgbClr val="000000"/>
                </a:solidFill>
                <a:effectLst/>
                <a:latin typeface="Segoe"/>
              </a:rPr>
            </a:br>
            <a:r>
              <a:rPr lang="fr-CA" sz="1800" b="0" i="0" dirty="0">
                <a:solidFill>
                  <a:srgbClr val="000000"/>
                </a:solidFill>
                <a:effectLst/>
                <a:latin typeface="Segoe"/>
              </a:rPr>
              <a:t>l’ensemble du trafic lié à Active Directory tout en</a:t>
            </a:r>
            <a:br>
              <a:rPr lang="fr-CA" sz="1800" b="0" i="0" dirty="0">
                <a:solidFill>
                  <a:srgbClr val="000000"/>
                </a:solidFill>
                <a:effectLst/>
                <a:latin typeface="Segoe"/>
              </a:rPr>
            </a:br>
            <a:r>
              <a:rPr lang="fr-CA" sz="1800" b="0" i="0" dirty="0">
                <a:solidFill>
                  <a:srgbClr val="000000"/>
                </a:solidFill>
                <a:effectLst/>
                <a:latin typeface="Segoe"/>
              </a:rPr>
              <a:t>restant invisible pour les attaquants. Il analyse la</a:t>
            </a:r>
            <a:br>
              <a:rPr lang="fr-CA" sz="1800" b="0" i="0" dirty="0">
                <a:solidFill>
                  <a:srgbClr val="000000"/>
                </a:solidFill>
                <a:effectLst/>
                <a:latin typeface="Segoe"/>
              </a:rPr>
            </a:br>
            <a:r>
              <a:rPr lang="fr-CA" sz="1800" b="0" i="0" dirty="0">
                <a:solidFill>
                  <a:srgbClr val="000000"/>
                </a:solidFill>
                <a:effectLst/>
                <a:latin typeface="Segoe"/>
              </a:rPr>
              <a:t>totalité du trafic AD DS et collecte les événements</a:t>
            </a:r>
            <a:br>
              <a:rPr lang="fr-CA" sz="1800" b="0" i="0" dirty="0">
                <a:solidFill>
                  <a:srgbClr val="000000"/>
                </a:solidFill>
                <a:effectLst/>
                <a:latin typeface="Segoe"/>
              </a:rPr>
            </a:br>
            <a:r>
              <a:rPr lang="fr-CA" sz="1800" b="0" i="0" dirty="0">
                <a:solidFill>
                  <a:srgbClr val="000000"/>
                </a:solidFill>
                <a:effectLst/>
                <a:latin typeface="Segoe"/>
              </a:rPr>
              <a:t>pertinents provenant de SIEM et d’autres sources.</a:t>
            </a:r>
            <a:br>
              <a:rPr lang="fr-CA" sz="1800" b="0" i="0" dirty="0">
                <a:solidFill>
                  <a:srgbClr val="000000"/>
                </a:solidFill>
                <a:effectLst/>
                <a:latin typeface="Segoe"/>
              </a:rPr>
            </a:br>
            <a:r>
              <a:rPr lang="fr-CA" sz="1800" b="0" i="0" dirty="0">
                <a:solidFill>
                  <a:srgbClr val="000000"/>
                </a:solidFill>
                <a:effectLst/>
                <a:latin typeface="Segoe"/>
              </a:rPr>
              <a:t>Après la phase d’analyse vient la phase</a:t>
            </a:r>
            <a:br>
              <a:rPr lang="fr-CA" sz="1800" b="0" i="0" dirty="0">
                <a:solidFill>
                  <a:srgbClr val="000000"/>
                </a:solidFill>
                <a:effectLst/>
                <a:latin typeface="Segoe"/>
              </a:rPr>
            </a:br>
            <a:r>
              <a:rPr lang="fr-CA" sz="1800" b="0" i="0" dirty="0">
                <a:solidFill>
                  <a:srgbClr val="000000"/>
                </a:solidFill>
                <a:effectLst/>
                <a:latin typeface="Segoe"/>
              </a:rPr>
              <a:t>d’apprentissage. Durant cette phase, ATA</a:t>
            </a:r>
            <a:br>
              <a:rPr lang="fr-CA" sz="1800" b="0" i="0" dirty="0">
                <a:solidFill>
                  <a:srgbClr val="000000"/>
                </a:solidFill>
                <a:effectLst/>
                <a:latin typeface="Segoe"/>
              </a:rPr>
            </a:br>
            <a:r>
              <a:rPr lang="fr-CA" sz="1800" b="0" i="0" dirty="0">
                <a:solidFill>
                  <a:srgbClr val="000000"/>
                </a:solidFill>
                <a:effectLst/>
                <a:latin typeface="Segoe"/>
              </a:rPr>
              <a:t>commence automatiquement à apprendre et à</a:t>
            </a:r>
            <a:br>
              <a:rPr lang="fr-CA" sz="1800" b="0" i="0" dirty="0">
                <a:solidFill>
                  <a:srgbClr val="000000"/>
                </a:solidFill>
                <a:effectLst/>
                <a:latin typeface="Segoe"/>
              </a:rPr>
            </a:br>
            <a:r>
              <a:rPr lang="fr-CA" sz="1800" b="0" i="0" dirty="0">
                <a:solidFill>
                  <a:srgbClr val="000000"/>
                </a:solidFill>
                <a:effectLst/>
                <a:latin typeface="Segoe"/>
              </a:rPr>
              <a:t>profiler le comportement des entités. Il identifie le</a:t>
            </a:r>
            <a:br>
              <a:rPr lang="fr-CA" sz="1800" b="0" i="0" dirty="0">
                <a:solidFill>
                  <a:srgbClr val="000000"/>
                </a:solidFill>
                <a:effectLst/>
                <a:latin typeface="Segoe"/>
              </a:rPr>
            </a:br>
            <a:r>
              <a:rPr lang="fr-CA" sz="1800" b="0" i="0" dirty="0">
                <a:solidFill>
                  <a:srgbClr val="000000"/>
                </a:solidFill>
                <a:effectLst/>
                <a:latin typeface="Segoe"/>
              </a:rPr>
              <a:t>comportement normal des entités et apprend en</a:t>
            </a:r>
            <a:br>
              <a:rPr lang="fr-CA" sz="1800" b="0" i="0" dirty="0">
                <a:solidFill>
                  <a:srgbClr val="000000"/>
                </a:solidFill>
                <a:effectLst/>
                <a:latin typeface="Segoe"/>
              </a:rPr>
            </a:br>
            <a:r>
              <a:rPr lang="fr-CA" sz="1800" b="0" i="0" dirty="0">
                <a:solidFill>
                  <a:srgbClr val="000000"/>
                </a:solidFill>
                <a:effectLst/>
                <a:latin typeface="Segoe"/>
              </a:rPr>
              <a:t>permanence à mettre à jour les activités des utilisateurs, des appareils et des ressources.</a:t>
            </a:r>
            <a:br>
              <a:rPr lang="fr-CA" sz="1800" b="0" i="0" dirty="0">
                <a:solidFill>
                  <a:srgbClr val="000000"/>
                </a:solidFill>
                <a:effectLst/>
                <a:latin typeface="Segoe"/>
              </a:rPr>
            </a:br>
            <a:r>
              <a:rPr lang="fr-CA" sz="1800" b="0" i="0" dirty="0">
                <a:solidFill>
                  <a:srgbClr val="000000"/>
                </a:solidFill>
                <a:effectLst/>
                <a:latin typeface="Segoe"/>
              </a:rPr>
              <a:t>La troisième phase est la phase de détection. Elle se produit automatiquement, sans intervention de</a:t>
            </a:r>
            <a:br>
              <a:rPr lang="fr-CA" sz="1800" b="0" i="0" dirty="0">
                <a:solidFill>
                  <a:srgbClr val="000000"/>
                </a:solidFill>
                <a:effectLst/>
                <a:latin typeface="Segoe"/>
              </a:rPr>
            </a:br>
            <a:r>
              <a:rPr lang="fr-CA" sz="1800" b="0" i="0" dirty="0">
                <a:solidFill>
                  <a:srgbClr val="000000"/>
                </a:solidFill>
                <a:effectLst/>
                <a:latin typeface="Segoe"/>
              </a:rPr>
              <a:t>l’utilisateur. ATA recherche tout comportement anormal et identifie les activités suspectes. Il émet</a:t>
            </a:r>
            <a:br>
              <a:rPr lang="fr-CA" sz="1800" b="0" i="0" dirty="0">
                <a:solidFill>
                  <a:srgbClr val="000000"/>
                </a:solidFill>
                <a:effectLst/>
                <a:latin typeface="Segoe"/>
              </a:rPr>
            </a:br>
            <a:r>
              <a:rPr lang="fr-CA" sz="1800" b="0" i="0" dirty="0">
                <a:solidFill>
                  <a:srgbClr val="000000"/>
                </a:solidFill>
                <a:effectLst/>
                <a:latin typeface="Segoe"/>
              </a:rPr>
              <a:t>uniquement une alerte majeure si des activités anormales sont agrégées contextuellement.</a:t>
            </a:r>
            <a:br>
              <a:rPr lang="fr-CA" sz="1800" b="0" i="0" dirty="0">
                <a:solidFill>
                  <a:srgbClr val="000000"/>
                </a:solidFill>
                <a:effectLst/>
                <a:latin typeface="Segoe"/>
              </a:rPr>
            </a:br>
            <a:r>
              <a:rPr lang="fr-CA" sz="1800" b="0" i="0" dirty="0">
                <a:solidFill>
                  <a:srgbClr val="000000"/>
                </a:solidFill>
                <a:effectLst/>
                <a:latin typeface="Segoe"/>
              </a:rPr>
              <a:t>La dernière phase est la phase d’alerte. Durant cette phase, ATA signale toutes les activités suspectes</a:t>
            </a:r>
            <a:br>
              <a:rPr lang="fr-CA" sz="1800" b="0" i="0" dirty="0">
                <a:solidFill>
                  <a:srgbClr val="000000"/>
                </a:solidFill>
                <a:effectLst/>
                <a:latin typeface="Segoe"/>
              </a:rPr>
            </a:br>
            <a:r>
              <a:rPr lang="fr-CA" sz="1800" b="0" i="0" dirty="0">
                <a:solidFill>
                  <a:srgbClr val="000000"/>
                </a:solidFill>
                <a:effectLst/>
                <a:latin typeface="Segoe"/>
              </a:rPr>
              <a:t>au sein d’une chronologie simple, fonctionnelle et actionnable. Il répond aux questions qui, quoi, quand et</a:t>
            </a:r>
            <a:br>
              <a:rPr lang="fr-CA" sz="1800" b="0" i="0" dirty="0">
                <a:solidFill>
                  <a:srgbClr val="000000"/>
                </a:solidFill>
                <a:effectLst/>
                <a:latin typeface="Segoe"/>
              </a:rPr>
            </a:br>
            <a:r>
              <a:rPr lang="fr-CA" sz="1800" b="0" i="0" dirty="0">
                <a:solidFill>
                  <a:srgbClr val="000000"/>
                </a:solidFill>
                <a:effectLst/>
                <a:latin typeface="Segoe"/>
              </a:rPr>
              <a:t>comment. Pour chaque activité suspecte, ATA fournit des recommandations d’investigation et de correction.</a:t>
            </a:r>
            <a:br>
              <a:rPr lang="fr-CA" sz="1800" b="0" i="0" dirty="0">
                <a:solidFill>
                  <a:srgbClr val="000000"/>
                </a:solidFill>
                <a:effectLst/>
                <a:latin typeface="Segoe"/>
              </a:rPr>
            </a:br>
            <a:br>
              <a:rPr lang="fr-CA" dirty="0"/>
            </a:br>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7</a:t>
            </a:fld>
            <a:endParaRPr lang="fr-CA"/>
          </a:p>
        </p:txBody>
      </p:sp>
    </p:spTree>
    <p:extLst>
      <p:ext uri="{BB962C8B-B14F-4D97-AF65-F5344CB8AC3E}">
        <p14:creationId xmlns:p14="http://schemas.microsoft.com/office/powerpoint/2010/main" val="136425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800" b="0" i="0" dirty="0">
                <a:solidFill>
                  <a:srgbClr val="000000"/>
                </a:solidFill>
                <a:effectLst/>
                <a:latin typeface="SegoeSemibold"/>
              </a:rPr>
              <a:t>Présentation du fonctionnement d’ATA</a:t>
            </a:r>
            <a:br>
              <a:rPr lang="fr-CA" sz="1800" b="0" i="0" dirty="0">
                <a:solidFill>
                  <a:srgbClr val="000000"/>
                </a:solidFill>
                <a:effectLst/>
                <a:latin typeface="SegoeSemibold"/>
              </a:rPr>
            </a:br>
            <a:r>
              <a:rPr lang="fr-CA" sz="1800" b="0" i="0" dirty="0">
                <a:solidFill>
                  <a:srgbClr val="000000"/>
                </a:solidFill>
                <a:effectLst/>
                <a:latin typeface="Segoe"/>
              </a:rPr>
              <a:t>Après l’installation d’ATA, le système est en phase</a:t>
            </a:r>
            <a:br>
              <a:rPr lang="fr-CA" sz="1800" b="0" i="0" dirty="0">
                <a:solidFill>
                  <a:srgbClr val="000000"/>
                </a:solidFill>
                <a:effectLst/>
                <a:latin typeface="Segoe"/>
              </a:rPr>
            </a:br>
            <a:r>
              <a:rPr lang="fr-CA" sz="1800" b="0" i="0" dirty="0">
                <a:solidFill>
                  <a:srgbClr val="000000"/>
                </a:solidFill>
                <a:effectLst/>
                <a:latin typeface="Segoe"/>
              </a:rPr>
              <a:t>d’analyse. Il s’agit d’une configuration de mise en</a:t>
            </a:r>
            <a:br>
              <a:rPr lang="fr-CA" sz="1800" b="0" i="0" dirty="0">
                <a:solidFill>
                  <a:srgbClr val="000000"/>
                </a:solidFill>
                <a:effectLst/>
                <a:latin typeface="Segoe"/>
              </a:rPr>
            </a:br>
            <a:r>
              <a:rPr lang="fr-CA" sz="1800" b="0" i="0" dirty="0">
                <a:solidFill>
                  <a:srgbClr val="000000"/>
                </a:solidFill>
                <a:effectLst/>
                <a:latin typeface="Segoe"/>
              </a:rPr>
              <a:t>miroir de ports, simple et non intrusive, qui copie</a:t>
            </a:r>
            <a:br>
              <a:rPr lang="fr-CA" sz="1800" b="0" i="0" dirty="0">
                <a:solidFill>
                  <a:srgbClr val="000000"/>
                </a:solidFill>
                <a:effectLst/>
                <a:latin typeface="Segoe"/>
              </a:rPr>
            </a:br>
            <a:r>
              <a:rPr lang="fr-CA" sz="1800" b="0" i="0" dirty="0">
                <a:solidFill>
                  <a:srgbClr val="000000"/>
                </a:solidFill>
                <a:effectLst/>
                <a:latin typeface="Segoe"/>
              </a:rPr>
              <a:t>l’ensemble du trafic lié à Active Directory tout en</a:t>
            </a:r>
            <a:br>
              <a:rPr lang="fr-CA" sz="1800" b="0" i="0" dirty="0">
                <a:solidFill>
                  <a:srgbClr val="000000"/>
                </a:solidFill>
                <a:effectLst/>
                <a:latin typeface="Segoe"/>
              </a:rPr>
            </a:br>
            <a:r>
              <a:rPr lang="fr-CA" sz="1800" b="0" i="0" dirty="0">
                <a:solidFill>
                  <a:srgbClr val="000000"/>
                </a:solidFill>
                <a:effectLst/>
                <a:latin typeface="Segoe"/>
              </a:rPr>
              <a:t>restant invisible pour les attaquants. Il analyse la</a:t>
            </a:r>
            <a:br>
              <a:rPr lang="fr-CA" sz="1800" b="0" i="0" dirty="0">
                <a:solidFill>
                  <a:srgbClr val="000000"/>
                </a:solidFill>
                <a:effectLst/>
                <a:latin typeface="Segoe"/>
              </a:rPr>
            </a:br>
            <a:r>
              <a:rPr lang="fr-CA" sz="1800" b="0" i="0" dirty="0">
                <a:solidFill>
                  <a:srgbClr val="000000"/>
                </a:solidFill>
                <a:effectLst/>
                <a:latin typeface="Segoe"/>
              </a:rPr>
              <a:t>totalité du trafic AD DS et collecte les événements</a:t>
            </a:r>
            <a:br>
              <a:rPr lang="fr-CA" sz="1800" b="0" i="0" dirty="0">
                <a:solidFill>
                  <a:srgbClr val="000000"/>
                </a:solidFill>
                <a:effectLst/>
                <a:latin typeface="Segoe"/>
              </a:rPr>
            </a:br>
            <a:r>
              <a:rPr lang="fr-CA" sz="1800" b="0" i="0" dirty="0">
                <a:solidFill>
                  <a:srgbClr val="000000"/>
                </a:solidFill>
                <a:effectLst/>
                <a:latin typeface="Segoe"/>
              </a:rPr>
              <a:t>pertinents provenant de SIEM et d’autres sources.</a:t>
            </a:r>
            <a:br>
              <a:rPr lang="fr-CA" sz="1800" b="0" i="0" dirty="0">
                <a:solidFill>
                  <a:srgbClr val="000000"/>
                </a:solidFill>
                <a:effectLst/>
                <a:latin typeface="Segoe"/>
              </a:rPr>
            </a:br>
            <a:r>
              <a:rPr lang="fr-CA" sz="1800" b="0" i="0" dirty="0">
                <a:solidFill>
                  <a:srgbClr val="000000"/>
                </a:solidFill>
                <a:effectLst/>
                <a:latin typeface="Segoe"/>
              </a:rPr>
              <a:t>Après la phase d’analyse vient la phase</a:t>
            </a:r>
            <a:br>
              <a:rPr lang="fr-CA" sz="1800" b="0" i="0" dirty="0">
                <a:solidFill>
                  <a:srgbClr val="000000"/>
                </a:solidFill>
                <a:effectLst/>
                <a:latin typeface="Segoe"/>
              </a:rPr>
            </a:br>
            <a:r>
              <a:rPr lang="fr-CA" sz="1800" b="0" i="0" dirty="0">
                <a:solidFill>
                  <a:srgbClr val="000000"/>
                </a:solidFill>
                <a:effectLst/>
                <a:latin typeface="Segoe"/>
              </a:rPr>
              <a:t>d’apprentissage. Durant cette phase, ATA</a:t>
            </a:r>
            <a:br>
              <a:rPr lang="fr-CA" sz="1800" b="0" i="0" dirty="0">
                <a:solidFill>
                  <a:srgbClr val="000000"/>
                </a:solidFill>
                <a:effectLst/>
                <a:latin typeface="Segoe"/>
              </a:rPr>
            </a:br>
            <a:r>
              <a:rPr lang="fr-CA" sz="1800" b="0" i="0" dirty="0">
                <a:solidFill>
                  <a:srgbClr val="000000"/>
                </a:solidFill>
                <a:effectLst/>
                <a:latin typeface="Segoe"/>
              </a:rPr>
              <a:t>commence automatiquement à apprendre et à</a:t>
            </a:r>
            <a:br>
              <a:rPr lang="fr-CA" sz="1800" b="0" i="0" dirty="0">
                <a:solidFill>
                  <a:srgbClr val="000000"/>
                </a:solidFill>
                <a:effectLst/>
                <a:latin typeface="Segoe"/>
              </a:rPr>
            </a:br>
            <a:r>
              <a:rPr lang="fr-CA" sz="1800" b="0" i="0" dirty="0">
                <a:solidFill>
                  <a:srgbClr val="000000"/>
                </a:solidFill>
                <a:effectLst/>
                <a:latin typeface="Segoe"/>
              </a:rPr>
              <a:t>profiler le comportement des entités. Il identifie le</a:t>
            </a:r>
            <a:br>
              <a:rPr lang="fr-CA" sz="1800" b="0" i="0" dirty="0">
                <a:solidFill>
                  <a:srgbClr val="000000"/>
                </a:solidFill>
                <a:effectLst/>
                <a:latin typeface="Segoe"/>
              </a:rPr>
            </a:br>
            <a:r>
              <a:rPr lang="fr-CA" sz="1800" b="0" i="0" dirty="0">
                <a:solidFill>
                  <a:srgbClr val="000000"/>
                </a:solidFill>
                <a:effectLst/>
                <a:latin typeface="Segoe"/>
              </a:rPr>
              <a:t>comportement normal des entités et apprend en</a:t>
            </a:r>
            <a:br>
              <a:rPr lang="fr-CA" sz="1800" b="0" i="0" dirty="0">
                <a:solidFill>
                  <a:srgbClr val="000000"/>
                </a:solidFill>
                <a:effectLst/>
                <a:latin typeface="Segoe"/>
              </a:rPr>
            </a:br>
            <a:r>
              <a:rPr lang="fr-CA" sz="1800" b="0" i="0" dirty="0">
                <a:solidFill>
                  <a:srgbClr val="000000"/>
                </a:solidFill>
                <a:effectLst/>
                <a:latin typeface="Segoe"/>
              </a:rPr>
              <a:t>permanence à mettre à jour les activités des utilisateurs, des appareils et des ressources.</a:t>
            </a:r>
            <a:br>
              <a:rPr lang="fr-CA" sz="1800" b="0" i="0" dirty="0">
                <a:solidFill>
                  <a:srgbClr val="000000"/>
                </a:solidFill>
                <a:effectLst/>
                <a:latin typeface="Segoe"/>
              </a:rPr>
            </a:br>
            <a:r>
              <a:rPr lang="fr-CA" sz="1800" b="0" i="0" dirty="0">
                <a:solidFill>
                  <a:srgbClr val="000000"/>
                </a:solidFill>
                <a:effectLst/>
                <a:latin typeface="Segoe"/>
              </a:rPr>
              <a:t>La troisième phase est la phase de détection. Elle se produit automatiquement, sans intervention de</a:t>
            </a:r>
            <a:br>
              <a:rPr lang="fr-CA" sz="1800" b="0" i="0" dirty="0">
                <a:solidFill>
                  <a:srgbClr val="000000"/>
                </a:solidFill>
                <a:effectLst/>
                <a:latin typeface="Segoe"/>
              </a:rPr>
            </a:br>
            <a:r>
              <a:rPr lang="fr-CA" sz="1800" b="0" i="0" dirty="0">
                <a:solidFill>
                  <a:srgbClr val="000000"/>
                </a:solidFill>
                <a:effectLst/>
                <a:latin typeface="Segoe"/>
              </a:rPr>
              <a:t>l’utilisateur. ATA recherche tout comportement anormal et identifie les activités suspectes. Il émet</a:t>
            </a:r>
            <a:br>
              <a:rPr lang="fr-CA" sz="1800" b="0" i="0" dirty="0">
                <a:solidFill>
                  <a:srgbClr val="000000"/>
                </a:solidFill>
                <a:effectLst/>
                <a:latin typeface="Segoe"/>
              </a:rPr>
            </a:br>
            <a:r>
              <a:rPr lang="fr-CA" sz="1800" b="0" i="0" dirty="0">
                <a:solidFill>
                  <a:srgbClr val="000000"/>
                </a:solidFill>
                <a:effectLst/>
                <a:latin typeface="Segoe"/>
              </a:rPr>
              <a:t>uniquement une alerte majeure si des activités anormales sont agrégées contextuellement.</a:t>
            </a:r>
            <a:br>
              <a:rPr lang="fr-CA" sz="1800" b="0" i="0" dirty="0">
                <a:solidFill>
                  <a:srgbClr val="000000"/>
                </a:solidFill>
                <a:effectLst/>
                <a:latin typeface="Segoe"/>
              </a:rPr>
            </a:br>
            <a:r>
              <a:rPr lang="fr-CA" sz="1800" b="0" i="0" dirty="0">
                <a:solidFill>
                  <a:srgbClr val="000000"/>
                </a:solidFill>
                <a:effectLst/>
                <a:latin typeface="Segoe"/>
              </a:rPr>
              <a:t>La dernière phase est la phase d’alerte. Durant cette phase, ATA signale toutes les activités suspectes</a:t>
            </a:r>
            <a:br>
              <a:rPr lang="fr-CA" sz="1800" b="0" i="0" dirty="0">
                <a:solidFill>
                  <a:srgbClr val="000000"/>
                </a:solidFill>
                <a:effectLst/>
                <a:latin typeface="Segoe"/>
              </a:rPr>
            </a:br>
            <a:r>
              <a:rPr lang="fr-CA" sz="1800" b="0" i="0" dirty="0">
                <a:solidFill>
                  <a:srgbClr val="000000"/>
                </a:solidFill>
                <a:effectLst/>
                <a:latin typeface="Segoe"/>
              </a:rPr>
              <a:t>au sein d’une chronologie simple, fonctionnelle et actionnable. Il répond aux questions qui, quoi, quand et</a:t>
            </a:r>
            <a:br>
              <a:rPr lang="fr-CA" sz="1800" b="0" i="0" dirty="0">
                <a:solidFill>
                  <a:srgbClr val="000000"/>
                </a:solidFill>
                <a:effectLst/>
                <a:latin typeface="Segoe"/>
              </a:rPr>
            </a:br>
            <a:r>
              <a:rPr lang="fr-CA" sz="1800" b="0" i="0" dirty="0">
                <a:solidFill>
                  <a:srgbClr val="000000"/>
                </a:solidFill>
                <a:effectLst/>
                <a:latin typeface="Segoe"/>
              </a:rPr>
              <a:t>comment. Pour chaque activité suspecte, ATA fournit des recommandations d’investigation et de correction.</a:t>
            </a:r>
            <a:br>
              <a:rPr lang="fr-CA" sz="1800" b="0" i="0" dirty="0">
                <a:solidFill>
                  <a:srgbClr val="000000"/>
                </a:solidFill>
                <a:effectLst/>
                <a:latin typeface="Segoe"/>
              </a:rPr>
            </a:br>
            <a:br>
              <a:rPr lang="fr-CA" dirty="0"/>
            </a:br>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8</a:t>
            </a:fld>
            <a:endParaRPr lang="fr-CA"/>
          </a:p>
        </p:txBody>
      </p:sp>
    </p:spTree>
    <p:extLst>
      <p:ext uri="{BB962C8B-B14F-4D97-AF65-F5344CB8AC3E}">
        <p14:creationId xmlns:p14="http://schemas.microsoft.com/office/powerpoint/2010/main" val="15377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800" b="0" i="0" dirty="0">
                <a:solidFill>
                  <a:srgbClr val="000000"/>
                </a:solidFill>
                <a:effectLst/>
                <a:latin typeface="SegoeSemibold"/>
              </a:rPr>
              <a:t>Présentation du fonctionnement d’ATA</a:t>
            </a:r>
            <a:br>
              <a:rPr lang="fr-CA" sz="1800" b="0" i="0" dirty="0">
                <a:solidFill>
                  <a:srgbClr val="000000"/>
                </a:solidFill>
                <a:effectLst/>
                <a:latin typeface="SegoeSemibold"/>
              </a:rPr>
            </a:br>
            <a:r>
              <a:rPr lang="fr-CA" sz="1800" b="0" i="0" dirty="0">
                <a:solidFill>
                  <a:srgbClr val="000000"/>
                </a:solidFill>
                <a:effectLst/>
                <a:latin typeface="Segoe"/>
              </a:rPr>
              <a:t>Après l’installation d’ATA, le système est en phase</a:t>
            </a:r>
            <a:br>
              <a:rPr lang="fr-CA" sz="1800" b="0" i="0" dirty="0">
                <a:solidFill>
                  <a:srgbClr val="000000"/>
                </a:solidFill>
                <a:effectLst/>
                <a:latin typeface="Segoe"/>
              </a:rPr>
            </a:br>
            <a:r>
              <a:rPr lang="fr-CA" sz="1800" b="0" i="0" dirty="0">
                <a:solidFill>
                  <a:srgbClr val="000000"/>
                </a:solidFill>
                <a:effectLst/>
                <a:latin typeface="Segoe"/>
              </a:rPr>
              <a:t>d’analyse. Il s’agit d’une configuration de mise en</a:t>
            </a:r>
            <a:br>
              <a:rPr lang="fr-CA" sz="1800" b="0" i="0" dirty="0">
                <a:solidFill>
                  <a:srgbClr val="000000"/>
                </a:solidFill>
                <a:effectLst/>
                <a:latin typeface="Segoe"/>
              </a:rPr>
            </a:br>
            <a:r>
              <a:rPr lang="fr-CA" sz="1800" b="0" i="0" dirty="0">
                <a:solidFill>
                  <a:srgbClr val="000000"/>
                </a:solidFill>
                <a:effectLst/>
                <a:latin typeface="Segoe"/>
              </a:rPr>
              <a:t>miroir de ports, simple et non intrusive, qui copie</a:t>
            </a:r>
            <a:br>
              <a:rPr lang="fr-CA" sz="1800" b="0" i="0" dirty="0">
                <a:solidFill>
                  <a:srgbClr val="000000"/>
                </a:solidFill>
                <a:effectLst/>
                <a:latin typeface="Segoe"/>
              </a:rPr>
            </a:br>
            <a:r>
              <a:rPr lang="fr-CA" sz="1800" b="0" i="0" dirty="0">
                <a:solidFill>
                  <a:srgbClr val="000000"/>
                </a:solidFill>
                <a:effectLst/>
                <a:latin typeface="Segoe"/>
              </a:rPr>
              <a:t>l’ensemble du trafic lié à Active Directory tout en</a:t>
            </a:r>
            <a:br>
              <a:rPr lang="fr-CA" sz="1800" b="0" i="0" dirty="0">
                <a:solidFill>
                  <a:srgbClr val="000000"/>
                </a:solidFill>
                <a:effectLst/>
                <a:latin typeface="Segoe"/>
              </a:rPr>
            </a:br>
            <a:r>
              <a:rPr lang="fr-CA" sz="1800" b="0" i="0" dirty="0">
                <a:solidFill>
                  <a:srgbClr val="000000"/>
                </a:solidFill>
                <a:effectLst/>
                <a:latin typeface="Segoe"/>
              </a:rPr>
              <a:t>restant invisible pour les attaquants. Il analyse la</a:t>
            </a:r>
            <a:br>
              <a:rPr lang="fr-CA" sz="1800" b="0" i="0" dirty="0">
                <a:solidFill>
                  <a:srgbClr val="000000"/>
                </a:solidFill>
                <a:effectLst/>
                <a:latin typeface="Segoe"/>
              </a:rPr>
            </a:br>
            <a:r>
              <a:rPr lang="fr-CA" sz="1800" b="0" i="0" dirty="0">
                <a:solidFill>
                  <a:srgbClr val="000000"/>
                </a:solidFill>
                <a:effectLst/>
                <a:latin typeface="Segoe"/>
              </a:rPr>
              <a:t>totalité du trafic AD DS et collecte les événements</a:t>
            </a:r>
            <a:br>
              <a:rPr lang="fr-CA" sz="1800" b="0" i="0" dirty="0">
                <a:solidFill>
                  <a:srgbClr val="000000"/>
                </a:solidFill>
                <a:effectLst/>
                <a:latin typeface="Segoe"/>
              </a:rPr>
            </a:br>
            <a:r>
              <a:rPr lang="fr-CA" sz="1800" b="0" i="0" dirty="0">
                <a:solidFill>
                  <a:srgbClr val="000000"/>
                </a:solidFill>
                <a:effectLst/>
                <a:latin typeface="Segoe"/>
              </a:rPr>
              <a:t>pertinents provenant de SIEM et d’autres sources.</a:t>
            </a:r>
            <a:br>
              <a:rPr lang="fr-CA" sz="1800" b="0" i="0" dirty="0">
                <a:solidFill>
                  <a:srgbClr val="000000"/>
                </a:solidFill>
                <a:effectLst/>
                <a:latin typeface="Segoe"/>
              </a:rPr>
            </a:br>
            <a:r>
              <a:rPr lang="fr-CA" sz="1800" b="0" i="0" dirty="0">
                <a:solidFill>
                  <a:srgbClr val="000000"/>
                </a:solidFill>
                <a:effectLst/>
                <a:latin typeface="Segoe"/>
              </a:rPr>
              <a:t>Après la phase d’analyse vient la phase</a:t>
            </a:r>
            <a:br>
              <a:rPr lang="fr-CA" sz="1800" b="0" i="0" dirty="0">
                <a:solidFill>
                  <a:srgbClr val="000000"/>
                </a:solidFill>
                <a:effectLst/>
                <a:latin typeface="Segoe"/>
              </a:rPr>
            </a:br>
            <a:r>
              <a:rPr lang="fr-CA" sz="1800" b="0" i="0" dirty="0">
                <a:solidFill>
                  <a:srgbClr val="000000"/>
                </a:solidFill>
                <a:effectLst/>
                <a:latin typeface="Segoe"/>
              </a:rPr>
              <a:t>d’apprentissage. Durant cette phase, ATA</a:t>
            </a:r>
            <a:br>
              <a:rPr lang="fr-CA" sz="1800" b="0" i="0" dirty="0">
                <a:solidFill>
                  <a:srgbClr val="000000"/>
                </a:solidFill>
                <a:effectLst/>
                <a:latin typeface="Segoe"/>
              </a:rPr>
            </a:br>
            <a:r>
              <a:rPr lang="fr-CA" sz="1800" b="0" i="0" dirty="0">
                <a:solidFill>
                  <a:srgbClr val="000000"/>
                </a:solidFill>
                <a:effectLst/>
                <a:latin typeface="Segoe"/>
              </a:rPr>
              <a:t>commence automatiquement à apprendre et à</a:t>
            </a:r>
            <a:br>
              <a:rPr lang="fr-CA" sz="1800" b="0" i="0" dirty="0">
                <a:solidFill>
                  <a:srgbClr val="000000"/>
                </a:solidFill>
                <a:effectLst/>
                <a:latin typeface="Segoe"/>
              </a:rPr>
            </a:br>
            <a:r>
              <a:rPr lang="fr-CA" sz="1800" b="0" i="0" dirty="0">
                <a:solidFill>
                  <a:srgbClr val="000000"/>
                </a:solidFill>
                <a:effectLst/>
                <a:latin typeface="Segoe"/>
              </a:rPr>
              <a:t>profiler le comportement des entités. Il identifie le</a:t>
            </a:r>
            <a:br>
              <a:rPr lang="fr-CA" sz="1800" b="0" i="0" dirty="0">
                <a:solidFill>
                  <a:srgbClr val="000000"/>
                </a:solidFill>
                <a:effectLst/>
                <a:latin typeface="Segoe"/>
              </a:rPr>
            </a:br>
            <a:r>
              <a:rPr lang="fr-CA" sz="1800" b="0" i="0" dirty="0">
                <a:solidFill>
                  <a:srgbClr val="000000"/>
                </a:solidFill>
                <a:effectLst/>
                <a:latin typeface="Segoe"/>
              </a:rPr>
              <a:t>comportement normal des entités et apprend en</a:t>
            </a:r>
            <a:br>
              <a:rPr lang="fr-CA" sz="1800" b="0" i="0" dirty="0">
                <a:solidFill>
                  <a:srgbClr val="000000"/>
                </a:solidFill>
                <a:effectLst/>
                <a:latin typeface="Segoe"/>
              </a:rPr>
            </a:br>
            <a:r>
              <a:rPr lang="fr-CA" sz="1800" b="0" i="0" dirty="0">
                <a:solidFill>
                  <a:srgbClr val="000000"/>
                </a:solidFill>
                <a:effectLst/>
                <a:latin typeface="Segoe"/>
              </a:rPr>
              <a:t>permanence à mettre à jour les activités des utilisateurs, des appareils et des ressources.</a:t>
            </a:r>
            <a:br>
              <a:rPr lang="fr-CA" sz="1800" b="0" i="0" dirty="0">
                <a:solidFill>
                  <a:srgbClr val="000000"/>
                </a:solidFill>
                <a:effectLst/>
                <a:latin typeface="Segoe"/>
              </a:rPr>
            </a:br>
            <a:r>
              <a:rPr lang="fr-CA" sz="1800" b="0" i="0" dirty="0">
                <a:solidFill>
                  <a:srgbClr val="000000"/>
                </a:solidFill>
                <a:effectLst/>
                <a:latin typeface="Segoe"/>
              </a:rPr>
              <a:t>La troisième phase est la phase de détection. Elle se produit automatiquement, sans intervention de</a:t>
            </a:r>
            <a:br>
              <a:rPr lang="fr-CA" sz="1800" b="0" i="0" dirty="0">
                <a:solidFill>
                  <a:srgbClr val="000000"/>
                </a:solidFill>
                <a:effectLst/>
                <a:latin typeface="Segoe"/>
              </a:rPr>
            </a:br>
            <a:r>
              <a:rPr lang="fr-CA" sz="1800" b="0" i="0" dirty="0">
                <a:solidFill>
                  <a:srgbClr val="000000"/>
                </a:solidFill>
                <a:effectLst/>
                <a:latin typeface="Segoe"/>
              </a:rPr>
              <a:t>l’utilisateur. ATA recherche tout comportement anormal et identifie les activités suspectes. Il émet</a:t>
            </a:r>
            <a:br>
              <a:rPr lang="fr-CA" sz="1800" b="0" i="0" dirty="0">
                <a:solidFill>
                  <a:srgbClr val="000000"/>
                </a:solidFill>
                <a:effectLst/>
                <a:latin typeface="Segoe"/>
              </a:rPr>
            </a:br>
            <a:r>
              <a:rPr lang="fr-CA" sz="1800" b="0" i="0" dirty="0">
                <a:solidFill>
                  <a:srgbClr val="000000"/>
                </a:solidFill>
                <a:effectLst/>
                <a:latin typeface="Segoe"/>
              </a:rPr>
              <a:t>uniquement une alerte majeure si des activités anormales sont agrégées contextuellement.</a:t>
            </a:r>
            <a:br>
              <a:rPr lang="fr-CA" sz="1800" b="0" i="0" dirty="0">
                <a:solidFill>
                  <a:srgbClr val="000000"/>
                </a:solidFill>
                <a:effectLst/>
                <a:latin typeface="Segoe"/>
              </a:rPr>
            </a:br>
            <a:r>
              <a:rPr lang="fr-CA" sz="1800" b="0" i="0" dirty="0">
                <a:solidFill>
                  <a:srgbClr val="000000"/>
                </a:solidFill>
                <a:effectLst/>
                <a:latin typeface="Segoe"/>
              </a:rPr>
              <a:t>La dernière phase est la phase d’alerte. Durant cette phase, ATA signale toutes les activités suspectes</a:t>
            </a:r>
            <a:br>
              <a:rPr lang="fr-CA" sz="1800" b="0" i="0" dirty="0">
                <a:solidFill>
                  <a:srgbClr val="000000"/>
                </a:solidFill>
                <a:effectLst/>
                <a:latin typeface="Segoe"/>
              </a:rPr>
            </a:br>
            <a:r>
              <a:rPr lang="fr-CA" sz="1800" b="0" i="0" dirty="0">
                <a:solidFill>
                  <a:srgbClr val="000000"/>
                </a:solidFill>
                <a:effectLst/>
                <a:latin typeface="Segoe"/>
              </a:rPr>
              <a:t>au sein d’une chronologie simple, fonctionnelle et actionnable. Il répond aux questions qui, quoi, quand et</a:t>
            </a:r>
            <a:br>
              <a:rPr lang="fr-CA" sz="1800" b="0" i="0" dirty="0">
                <a:solidFill>
                  <a:srgbClr val="000000"/>
                </a:solidFill>
                <a:effectLst/>
                <a:latin typeface="Segoe"/>
              </a:rPr>
            </a:br>
            <a:r>
              <a:rPr lang="fr-CA" sz="1800" b="0" i="0" dirty="0">
                <a:solidFill>
                  <a:srgbClr val="000000"/>
                </a:solidFill>
                <a:effectLst/>
                <a:latin typeface="Segoe"/>
              </a:rPr>
              <a:t>comment. Pour chaque activité suspecte, ATA fournit des recommandations d’investigation et de correction.</a:t>
            </a:r>
            <a:br>
              <a:rPr lang="fr-CA" sz="1800" b="0" i="0" dirty="0">
                <a:solidFill>
                  <a:srgbClr val="000000"/>
                </a:solidFill>
                <a:effectLst/>
                <a:latin typeface="Segoe"/>
              </a:rPr>
            </a:br>
            <a:br>
              <a:rPr lang="fr-CA" dirty="0"/>
            </a:br>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9</a:t>
            </a:fld>
            <a:endParaRPr lang="fr-CA"/>
          </a:p>
        </p:txBody>
      </p:sp>
    </p:spTree>
    <p:extLst>
      <p:ext uri="{BB962C8B-B14F-4D97-AF65-F5344CB8AC3E}">
        <p14:creationId xmlns:p14="http://schemas.microsoft.com/office/powerpoint/2010/main" val="162059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800" b="0" i="0" dirty="0">
                <a:solidFill>
                  <a:srgbClr val="000000"/>
                </a:solidFill>
                <a:effectLst/>
                <a:latin typeface="Segoe"/>
              </a:rPr>
              <a:t>Si vous configurez une passerelle ATA, vous pouvez surveiller le trafic provenant de plusieurs contrôleurs</a:t>
            </a:r>
            <a:br>
              <a:rPr lang="fr-CA" sz="1800" b="0" i="0" dirty="0">
                <a:solidFill>
                  <a:srgbClr val="000000"/>
                </a:solidFill>
                <a:effectLst/>
                <a:latin typeface="Segoe"/>
              </a:rPr>
            </a:br>
            <a:r>
              <a:rPr lang="fr-CA" sz="1800" b="0" i="0" dirty="0">
                <a:solidFill>
                  <a:srgbClr val="000000"/>
                </a:solidFill>
                <a:effectLst/>
                <a:latin typeface="Segoe"/>
              </a:rPr>
              <a:t>de domaine dans plusieurs domaines à l’aide d’une seule passerelle. Vous avez besoin de deux cartes</a:t>
            </a:r>
            <a:br>
              <a:rPr lang="fr-CA" sz="1800" b="0" i="0" dirty="0">
                <a:solidFill>
                  <a:srgbClr val="000000"/>
                </a:solidFill>
                <a:effectLst/>
                <a:latin typeface="Segoe"/>
              </a:rPr>
            </a:br>
            <a:r>
              <a:rPr lang="fr-CA" sz="1800" b="0" i="0" dirty="0">
                <a:solidFill>
                  <a:srgbClr val="000000"/>
                </a:solidFill>
                <a:effectLst/>
                <a:latin typeface="Segoe"/>
              </a:rPr>
              <a:t>réseau, dont une entièrement dédiée à l’écoute uniquement du trafic. Bien que la mise en miroir de ports</a:t>
            </a:r>
            <a:br>
              <a:rPr lang="fr-CA" sz="1800" b="0" i="0" dirty="0">
                <a:solidFill>
                  <a:srgbClr val="000000"/>
                </a:solidFill>
                <a:effectLst/>
                <a:latin typeface="Segoe"/>
              </a:rPr>
            </a:br>
            <a:r>
              <a:rPr lang="fr-CA" sz="1800" b="0" i="0" dirty="0">
                <a:solidFill>
                  <a:srgbClr val="000000"/>
                </a:solidFill>
                <a:effectLst/>
                <a:latin typeface="Segoe"/>
              </a:rPr>
              <a:t>reflète l’ensemble du trafic réseau du contrôleur de domaine vers la passerelle ATA, seul un très faible</a:t>
            </a:r>
            <a:r>
              <a:rPr lang="fr-CA" sz="2800" dirty="0"/>
              <a:t> </a:t>
            </a:r>
            <a:br>
              <a:rPr lang="fr-CA" sz="2800" dirty="0"/>
            </a:br>
            <a:r>
              <a:rPr lang="fr-CA" sz="1800" b="0" i="0" dirty="0">
                <a:solidFill>
                  <a:srgbClr val="000000"/>
                </a:solidFill>
                <a:effectLst/>
                <a:latin typeface="Segoe"/>
              </a:rPr>
              <a:t>pourcentage de ce trafic est ensuite envoyé pour analyse dans un format compressé à ATA Center.</a:t>
            </a:r>
            <a:br>
              <a:rPr lang="fr-CA" sz="1800" b="0" i="0" dirty="0">
                <a:solidFill>
                  <a:srgbClr val="000000"/>
                </a:solidFill>
                <a:effectLst/>
                <a:latin typeface="Segoe"/>
              </a:rPr>
            </a:br>
            <a:r>
              <a:rPr lang="fr-CA" sz="1800" b="0" i="0" dirty="0">
                <a:solidFill>
                  <a:srgbClr val="000000"/>
                </a:solidFill>
                <a:effectLst/>
                <a:latin typeface="Segoe"/>
              </a:rPr>
              <a:t>À nouveau, cette exigence est levée si vous utilisez une passerelle légère ATA, qui surveille le trafic en</a:t>
            </a:r>
            <a:br>
              <a:rPr lang="fr-CA" sz="1800" b="0" i="0" dirty="0">
                <a:solidFill>
                  <a:srgbClr val="000000"/>
                </a:solidFill>
                <a:effectLst/>
                <a:latin typeface="Segoe"/>
              </a:rPr>
            </a:br>
            <a:r>
              <a:rPr lang="fr-CA" sz="1800" b="0" i="0" dirty="0">
                <a:solidFill>
                  <a:srgbClr val="000000"/>
                </a:solidFill>
                <a:effectLst/>
                <a:latin typeface="Segoe"/>
              </a:rPr>
              <a:t>résidant directement sur les contrôleurs de domaine. La passerelle légère ATA surveille un seul contrôleur</a:t>
            </a:r>
            <a:br>
              <a:rPr lang="fr-CA" sz="1800" b="0" i="0" dirty="0">
                <a:solidFill>
                  <a:srgbClr val="000000"/>
                </a:solidFill>
                <a:effectLst/>
                <a:latin typeface="Segoe"/>
              </a:rPr>
            </a:br>
            <a:r>
              <a:rPr lang="fr-CA" sz="1800" b="0" i="0" dirty="0">
                <a:solidFill>
                  <a:srgbClr val="000000"/>
                </a:solidFill>
                <a:effectLst/>
                <a:latin typeface="Segoe"/>
              </a:rPr>
              <a:t>de domaine. Ainsi, si vous avez plusieurs contrôleurs de domaine, nous vous recommandons d’utiliser la</a:t>
            </a:r>
            <a:br>
              <a:rPr lang="fr-CA" sz="1800" b="0" i="0" dirty="0">
                <a:solidFill>
                  <a:srgbClr val="000000"/>
                </a:solidFill>
                <a:effectLst/>
                <a:latin typeface="Segoe"/>
              </a:rPr>
            </a:br>
            <a:r>
              <a:rPr lang="fr-CA" sz="1800" b="0" i="0" dirty="0">
                <a:solidFill>
                  <a:srgbClr val="000000"/>
                </a:solidFill>
                <a:effectLst/>
                <a:latin typeface="Segoe"/>
              </a:rPr>
              <a:t>configuration basée sur la passerelle légère ATA et d’installer cette dernière sur tous vos contrôleurs de</a:t>
            </a:r>
            <a:br>
              <a:rPr lang="fr-CA" sz="1800" b="0" i="0" dirty="0">
                <a:solidFill>
                  <a:srgbClr val="000000"/>
                </a:solidFill>
                <a:effectLst/>
                <a:latin typeface="Segoe"/>
              </a:rPr>
            </a:br>
            <a:r>
              <a:rPr lang="fr-CA" sz="1800" b="0" i="0" dirty="0">
                <a:solidFill>
                  <a:srgbClr val="000000"/>
                </a:solidFill>
                <a:effectLst/>
                <a:latin typeface="Segoe"/>
              </a:rPr>
              <a:t>domaine.</a:t>
            </a:r>
            <a:br>
              <a:rPr lang="fr-CA" sz="1800" b="0" i="0" dirty="0">
                <a:solidFill>
                  <a:srgbClr val="000000"/>
                </a:solidFill>
                <a:effectLst/>
                <a:latin typeface="Segoe"/>
              </a:rPr>
            </a:br>
            <a:br>
              <a:rPr lang="fr-CA" dirty="0"/>
            </a:br>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10</a:t>
            </a:fld>
            <a:endParaRPr lang="fr-CA"/>
          </a:p>
        </p:txBody>
      </p:sp>
    </p:spTree>
    <p:extLst>
      <p:ext uri="{BB962C8B-B14F-4D97-AF65-F5344CB8AC3E}">
        <p14:creationId xmlns:p14="http://schemas.microsoft.com/office/powerpoint/2010/main" val="356062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200" b="0" i="0" dirty="0">
                <a:solidFill>
                  <a:srgbClr val="000000"/>
                </a:solidFill>
                <a:effectLst/>
                <a:latin typeface="Segoe"/>
              </a:rPr>
              <a:t>Ce compte est configuré en tant qu’utilisateur ATA </a:t>
            </a:r>
            <a:r>
              <a:rPr lang="fr-CA" sz="1200" b="0" i="0" dirty="0" err="1">
                <a:solidFill>
                  <a:srgbClr val="000000"/>
                </a:solidFill>
                <a:effectLst/>
                <a:latin typeface="Segoe"/>
              </a:rPr>
              <a:t>honeytoken</a:t>
            </a:r>
            <a:r>
              <a:rPr lang="fr-CA" sz="1200" b="0" i="0" dirty="0">
                <a:solidFill>
                  <a:srgbClr val="000000"/>
                </a:solidFill>
                <a:effectLst/>
                <a:latin typeface="Segoe"/>
              </a:rPr>
              <a:t>. Si une personne tente d’utiliser ce compte d’utilisateur, ATA crée une</a:t>
            </a:r>
            <a:br>
              <a:rPr lang="fr-CA" sz="1200" b="0" i="0" dirty="0">
                <a:solidFill>
                  <a:srgbClr val="000000"/>
                </a:solidFill>
                <a:effectLst/>
                <a:latin typeface="Segoe"/>
              </a:rPr>
            </a:br>
            <a:r>
              <a:rPr lang="fr-CA" sz="1200" b="0" i="0" dirty="0">
                <a:solidFill>
                  <a:srgbClr val="000000"/>
                </a:solidFill>
                <a:effectLst/>
                <a:latin typeface="Segoe"/>
              </a:rPr>
              <a:t>activité suspecte et indique qu’il s’agit d’une activité malveillante. Pour configurer l’utilisateur </a:t>
            </a:r>
            <a:r>
              <a:rPr lang="fr-CA" sz="1200" b="0" i="0" dirty="0" err="1">
                <a:solidFill>
                  <a:srgbClr val="000000"/>
                </a:solidFill>
                <a:effectLst/>
                <a:latin typeface="Segoe"/>
              </a:rPr>
              <a:t>honeytoken</a:t>
            </a:r>
            <a:r>
              <a:rPr lang="fr-CA" sz="1200" b="0" i="0" dirty="0">
                <a:solidFill>
                  <a:srgbClr val="000000"/>
                </a:solidFill>
                <a:effectLst/>
                <a:latin typeface="Segoe"/>
              </a:rPr>
              <a:t>,</a:t>
            </a:r>
            <a:br>
              <a:rPr lang="fr-CA" sz="1200" b="0" i="0" dirty="0">
                <a:solidFill>
                  <a:srgbClr val="000000"/>
                </a:solidFill>
                <a:effectLst/>
                <a:latin typeface="Segoe"/>
              </a:rPr>
            </a:br>
            <a:r>
              <a:rPr lang="fr-CA" sz="1200" b="0" i="0" dirty="0">
                <a:solidFill>
                  <a:srgbClr val="000000"/>
                </a:solidFill>
                <a:effectLst/>
                <a:latin typeface="Segoe"/>
              </a:rPr>
              <a:t>vous avez besoin du SID (identificateur de sécurité) du compte d’utilisateur, et non du nom d’utilisateur.</a:t>
            </a:r>
            <a:r>
              <a:rPr lang="fr-CA" sz="1800" dirty="0"/>
              <a:t> </a:t>
            </a:r>
            <a:br>
              <a:rPr lang="fr-CA" sz="1800" dirty="0"/>
            </a:br>
            <a:endParaRPr lang="fr-C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C0C00B-B3A3-4B01-B15F-0E277BF5A391}" type="slidenum">
              <a:rPr lang="fr-CA" smtClean="0"/>
              <a:t>11</a:t>
            </a:fld>
            <a:endParaRPr lang="fr-CA"/>
          </a:p>
        </p:txBody>
      </p:sp>
    </p:spTree>
    <p:extLst>
      <p:ext uri="{BB962C8B-B14F-4D97-AF65-F5344CB8AC3E}">
        <p14:creationId xmlns:p14="http://schemas.microsoft.com/office/powerpoint/2010/main" val="1042890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B37EBF-6C70-49E8-A921-BB44AA60FE7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BC73A8E3-E7C8-4F36-9280-04BB45B29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2F851D3C-6358-4FB9-8739-9FC050833245}"/>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5" name="Espace réservé du pied de page 4">
            <a:extLst>
              <a:ext uri="{FF2B5EF4-FFF2-40B4-BE49-F238E27FC236}">
                <a16:creationId xmlns:a16="http://schemas.microsoft.com/office/drawing/2014/main" id="{34F97839-7A79-4461-A14A-AF77794DE27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BA0128C-93C3-4F7C-A94C-1BF8BBF0D9AA}"/>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312604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BC901-7C34-4C80-958E-45C9992B76B0}"/>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B54936AA-2F50-49D2-8833-4C6FF879876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9B899F2-12D9-4ADD-80B6-4988BBF35ACA}"/>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5" name="Espace réservé du pied de page 4">
            <a:extLst>
              <a:ext uri="{FF2B5EF4-FFF2-40B4-BE49-F238E27FC236}">
                <a16:creationId xmlns:a16="http://schemas.microsoft.com/office/drawing/2014/main" id="{63436602-16AA-455A-9FA2-5C6B418BAA3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161EB0BF-74AB-476E-B2C6-E3EFE217B9CB}"/>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11983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2E38C03-9BEE-43EA-887C-084C14429E82}"/>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0BD595B8-96AD-4F3B-94A8-3B9562B0AF2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989E692-D492-42A4-A05F-90BA6DAA4215}"/>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5" name="Espace réservé du pied de page 4">
            <a:extLst>
              <a:ext uri="{FF2B5EF4-FFF2-40B4-BE49-F238E27FC236}">
                <a16:creationId xmlns:a16="http://schemas.microsoft.com/office/drawing/2014/main" id="{158BAF2F-F718-4DBC-8F2A-E6C59FA090FE}"/>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913E238-97C7-401F-94F9-FF30F25BC029}"/>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155413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CB46D-FE78-4EC3-9A10-7FB4FEF9FEE0}"/>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908374E0-BFD6-40EE-85E3-8F923DA89A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B7469B4-592F-4335-AE27-B4B0E207EA94}"/>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5" name="Espace réservé du pied de page 4">
            <a:extLst>
              <a:ext uri="{FF2B5EF4-FFF2-40B4-BE49-F238E27FC236}">
                <a16:creationId xmlns:a16="http://schemas.microsoft.com/office/drawing/2014/main" id="{174851F1-1CD9-46AB-8981-1A7B66D4F8B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BD40FE8-6ECD-4E68-B4AC-125025A813DA}"/>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386000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2A902-B1F4-48BF-8FCC-B93B604643A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A7EBB671-6A75-4533-9D1F-A8B0D7D4A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9A0C76D-9887-4A3A-854B-EFA85FE84B4D}"/>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5" name="Espace réservé du pied de page 4">
            <a:extLst>
              <a:ext uri="{FF2B5EF4-FFF2-40B4-BE49-F238E27FC236}">
                <a16:creationId xmlns:a16="http://schemas.microsoft.com/office/drawing/2014/main" id="{C23F3163-6F25-491F-9311-27667D0CAF3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E69C7F82-0D91-46AB-B993-F718FFBBA2A3}"/>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254543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B3DD7C-937C-43CD-B5F9-CE2BB43F49D3}"/>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614BDAA3-2F83-471B-902B-473320A07B3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0BDF72D8-F697-4823-957E-7B16AFBCB05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3EA966B3-591C-4C82-BE93-E5BC924F093A}"/>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6" name="Espace réservé du pied de page 5">
            <a:extLst>
              <a:ext uri="{FF2B5EF4-FFF2-40B4-BE49-F238E27FC236}">
                <a16:creationId xmlns:a16="http://schemas.microsoft.com/office/drawing/2014/main" id="{61424F5A-D37F-49E5-84D4-EBCB1ED6E22B}"/>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22500EE8-35DC-4320-9C8E-09AD417A74C5}"/>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168158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3CE67-EDDC-4AFD-B266-4809679B726F}"/>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CAF2BC34-BEA0-485A-A788-D49FBBDD5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89D9F28-35AE-4F0A-B8FF-E464D96D21D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AB2FCC80-2823-427A-A2BE-A281CD7D58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A68EFD5-039F-4ACD-9CBD-4A6768BCD06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F8192196-C006-420A-9B9E-4390759BCE12}"/>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8" name="Espace réservé du pied de page 7">
            <a:extLst>
              <a:ext uri="{FF2B5EF4-FFF2-40B4-BE49-F238E27FC236}">
                <a16:creationId xmlns:a16="http://schemas.microsoft.com/office/drawing/2014/main" id="{533396DE-0299-4538-9C8D-EE2B629FDF9B}"/>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6A84BCFE-D804-4EA7-AA53-664C9D949586}"/>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320706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0BC72-E718-4FCA-AC95-EFFC4693E69A}"/>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B51F88C1-12FD-4B8F-88F0-021DD716A6FC}"/>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4" name="Espace réservé du pied de page 3">
            <a:extLst>
              <a:ext uri="{FF2B5EF4-FFF2-40B4-BE49-F238E27FC236}">
                <a16:creationId xmlns:a16="http://schemas.microsoft.com/office/drawing/2014/main" id="{E67DE4CD-645C-46AA-AC5A-6B0A113A872B}"/>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69F3E61E-7B3D-430A-9D20-20F4A2C90A57}"/>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409804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8F7539-44C4-4EA3-AE69-65642E3B0D97}"/>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3" name="Espace réservé du pied de page 2">
            <a:extLst>
              <a:ext uri="{FF2B5EF4-FFF2-40B4-BE49-F238E27FC236}">
                <a16:creationId xmlns:a16="http://schemas.microsoft.com/office/drawing/2014/main" id="{FB4C9980-CC5A-4D85-8503-9486365CEFB4}"/>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F6CF1FAA-7220-42D1-AFD9-9668616395A1}"/>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330919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3AB67-44A7-4EA7-BA0B-0F4C9AE5A81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40B4E33B-1B0F-49D1-98F7-33C7A3BF8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1D030619-91EF-4A78-B579-3DDBD6464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0C3300-2FBD-47F0-B4CB-4077CC615E3F}"/>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6" name="Espace réservé du pied de page 5">
            <a:extLst>
              <a:ext uri="{FF2B5EF4-FFF2-40B4-BE49-F238E27FC236}">
                <a16:creationId xmlns:a16="http://schemas.microsoft.com/office/drawing/2014/main" id="{1FC8AA62-D1D5-4C0C-9D42-FC46F2E77FE1}"/>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01F8F295-7B86-402E-970C-0913C88F2B74}"/>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26704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127AD-3771-4FF4-AD8D-FD6AB22365C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6C65B18D-5FCC-4989-9A58-F2872D402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257A7C16-DD28-4380-8E86-2DABFB0E7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BCF901C-FEDD-42DB-9675-071E32EE5BB6}"/>
              </a:ext>
            </a:extLst>
          </p:cNvPr>
          <p:cNvSpPr>
            <a:spLocks noGrp="1"/>
          </p:cNvSpPr>
          <p:nvPr>
            <p:ph type="dt" sz="half" idx="10"/>
          </p:nvPr>
        </p:nvSpPr>
        <p:spPr/>
        <p:txBody>
          <a:bodyPr/>
          <a:lstStyle/>
          <a:p>
            <a:fld id="{5E146EA4-DF46-4A97-A087-8CD9017CFFB3}" type="datetimeFigureOut">
              <a:rPr lang="fr-CA" smtClean="0"/>
              <a:t>2021-11-29</a:t>
            </a:fld>
            <a:endParaRPr lang="fr-CA"/>
          </a:p>
        </p:txBody>
      </p:sp>
      <p:sp>
        <p:nvSpPr>
          <p:cNvPr id="6" name="Espace réservé du pied de page 5">
            <a:extLst>
              <a:ext uri="{FF2B5EF4-FFF2-40B4-BE49-F238E27FC236}">
                <a16:creationId xmlns:a16="http://schemas.microsoft.com/office/drawing/2014/main" id="{93D88E76-ABA6-40F8-889A-1D8F2C313C55}"/>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80B37BB-828B-43F6-BCD2-510AB5EA3FC8}"/>
              </a:ext>
            </a:extLst>
          </p:cNvPr>
          <p:cNvSpPr>
            <a:spLocks noGrp="1"/>
          </p:cNvSpPr>
          <p:nvPr>
            <p:ph type="sldNum" sz="quarter" idx="12"/>
          </p:nvPr>
        </p:nvSpPr>
        <p:spPr/>
        <p:txBody>
          <a:bodyPr/>
          <a:lstStyle/>
          <a:p>
            <a:fld id="{67FDF62D-7781-491F-861C-3D5816330260}" type="slidenum">
              <a:rPr lang="fr-CA" smtClean="0"/>
              <a:t>‹N°›</a:t>
            </a:fld>
            <a:endParaRPr lang="fr-CA"/>
          </a:p>
        </p:txBody>
      </p:sp>
    </p:spTree>
    <p:extLst>
      <p:ext uri="{BB962C8B-B14F-4D97-AF65-F5344CB8AC3E}">
        <p14:creationId xmlns:p14="http://schemas.microsoft.com/office/powerpoint/2010/main" val="106134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AED9B7-7FFF-45AE-9CCB-BF850F185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21071DF1-CFA5-4A7A-B252-4C25F5059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7FA5F393-D96E-4640-9D87-DDADBE4D3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46EA4-DF46-4A97-A087-8CD9017CFFB3}" type="datetimeFigureOut">
              <a:rPr lang="fr-CA" smtClean="0"/>
              <a:t>2021-11-29</a:t>
            </a:fld>
            <a:endParaRPr lang="fr-CA"/>
          </a:p>
        </p:txBody>
      </p:sp>
      <p:sp>
        <p:nvSpPr>
          <p:cNvPr id="5" name="Espace réservé du pied de page 4">
            <a:extLst>
              <a:ext uri="{FF2B5EF4-FFF2-40B4-BE49-F238E27FC236}">
                <a16:creationId xmlns:a16="http://schemas.microsoft.com/office/drawing/2014/main" id="{B7C055AF-29F6-4DED-991F-837919434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0E6D9A7B-A96F-4F23-832F-06FD403F6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DF62D-7781-491F-861C-3D5816330260}" type="slidenum">
              <a:rPr lang="fr-CA" smtClean="0"/>
              <a:t>‹N°›</a:t>
            </a:fld>
            <a:endParaRPr lang="fr-CA"/>
          </a:p>
        </p:txBody>
      </p:sp>
    </p:spTree>
    <p:extLst>
      <p:ext uri="{BB962C8B-B14F-4D97-AF65-F5344CB8AC3E}">
        <p14:creationId xmlns:p14="http://schemas.microsoft.com/office/powerpoint/2010/main" val="18987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2B5816-2783-4B26-8911-3562DA6282F4}"/>
              </a:ext>
            </a:extLst>
          </p:cNvPr>
          <p:cNvSpPr>
            <a:spLocks noGrp="1"/>
          </p:cNvSpPr>
          <p:nvPr>
            <p:ph type="ctrTitle"/>
          </p:nvPr>
        </p:nvSpPr>
        <p:spPr/>
        <p:txBody>
          <a:bodyPr>
            <a:normAutofit/>
          </a:bodyPr>
          <a:lstStyle/>
          <a:p>
            <a:r>
              <a:rPr lang="en-US" sz="5400" dirty="0">
                <a:latin typeface="Sitka Banner" panose="02000505000000020004" pitchFamily="2" charset="0"/>
              </a:rPr>
              <a:t>Microsoft </a:t>
            </a:r>
            <a:r>
              <a:rPr lang="en-US" sz="5400" b="1" dirty="0">
                <a:latin typeface="Sitka Banner" panose="02000505000000020004" pitchFamily="2" charset="0"/>
              </a:rPr>
              <a:t>ATA </a:t>
            </a:r>
            <a:br>
              <a:rPr lang="en-US" sz="5400" dirty="0">
                <a:latin typeface="Sitka Banner" panose="02000505000000020004" pitchFamily="2" charset="0"/>
              </a:rPr>
            </a:br>
            <a:r>
              <a:rPr lang="en-US" sz="5400" dirty="0">
                <a:latin typeface="Sitka Banner" panose="02000505000000020004" pitchFamily="2" charset="0"/>
              </a:rPr>
              <a:t>(</a:t>
            </a:r>
            <a:r>
              <a:rPr lang="en-US" sz="5400" b="1" dirty="0">
                <a:latin typeface="Sitka Banner" panose="02000505000000020004" pitchFamily="2" charset="0"/>
              </a:rPr>
              <a:t>A</a:t>
            </a:r>
            <a:r>
              <a:rPr lang="en-US" sz="5400" dirty="0">
                <a:latin typeface="Sitka Banner" panose="02000505000000020004" pitchFamily="2" charset="0"/>
              </a:rPr>
              <a:t>dvanced </a:t>
            </a:r>
            <a:r>
              <a:rPr lang="en-US" sz="5400" b="1" dirty="0">
                <a:latin typeface="Sitka Banner" panose="02000505000000020004" pitchFamily="2" charset="0"/>
              </a:rPr>
              <a:t>T</a:t>
            </a:r>
            <a:r>
              <a:rPr lang="en-US" sz="5400" dirty="0">
                <a:latin typeface="Sitka Banner" panose="02000505000000020004" pitchFamily="2" charset="0"/>
              </a:rPr>
              <a:t>hreat </a:t>
            </a:r>
            <a:r>
              <a:rPr lang="en-US" sz="5400" b="1" dirty="0">
                <a:latin typeface="Sitka Banner" panose="02000505000000020004" pitchFamily="2" charset="0"/>
              </a:rPr>
              <a:t>A</a:t>
            </a:r>
            <a:r>
              <a:rPr lang="en-US" sz="5400" dirty="0">
                <a:latin typeface="Sitka Banner" panose="02000505000000020004" pitchFamily="2" charset="0"/>
              </a:rPr>
              <a:t>nalytics) </a:t>
            </a:r>
            <a:endParaRPr lang="fr-CA" sz="5400" dirty="0">
              <a:latin typeface="Sitka Banner" panose="02000505000000020004" pitchFamily="2" charset="0"/>
            </a:endParaRPr>
          </a:p>
        </p:txBody>
      </p:sp>
      <p:sp>
        <p:nvSpPr>
          <p:cNvPr id="3" name="Sous-titre 2">
            <a:extLst>
              <a:ext uri="{FF2B5EF4-FFF2-40B4-BE49-F238E27FC236}">
                <a16:creationId xmlns:a16="http://schemas.microsoft.com/office/drawing/2014/main" id="{E6C42B26-1620-4C3E-BAA4-178689892F7B}"/>
              </a:ext>
            </a:extLst>
          </p:cNvPr>
          <p:cNvSpPr>
            <a:spLocks noGrp="1"/>
          </p:cNvSpPr>
          <p:nvPr>
            <p:ph type="subTitle" idx="1"/>
          </p:nvPr>
        </p:nvSpPr>
        <p:spPr/>
        <p:txBody>
          <a:bodyPr>
            <a:normAutofit lnSpcReduction="10000"/>
          </a:bodyPr>
          <a:lstStyle/>
          <a:p>
            <a:endParaRPr lang="fr-CA" dirty="0"/>
          </a:p>
          <a:p>
            <a:endParaRPr lang="fr-CA" dirty="0"/>
          </a:p>
          <a:p>
            <a:endParaRPr lang="fr-CA" dirty="0"/>
          </a:p>
          <a:p>
            <a:r>
              <a:rPr lang="fr-CA" dirty="0">
                <a:latin typeface="Sitka Banner" panose="02000505000000020004" pitchFamily="2" charset="0"/>
              </a:rPr>
              <a:t>Présenté par : Khalid BOURICHE</a:t>
            </a:r>
          </a:p>
          <a:p>
            <a:endParaRPr lang="fr-CA" dirty="0"/>
          </a:p>
        </p:txBody>
      </p:sp>
    </p:spTree>
    <p:extLst>
      <p:ext uri="{BB962C8B-B14F-4D97-AF65-F5344CB8AC3E}">
        <p14:creationId xmlns:p14="http://schemas.microsoft.com/office/powerpoint/2010/main" val="301115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4"/>
            </a:pPr>
            <a:r>
              <a:rPr lang="fr-CA" b="1" dirty="0">
                <a:latin typeface="Sitka Banner" panose="02000505000000020004" pitchFamily="2" charset="0"/>
              </a:rPr>
              <a:t>Architecture d’ATA </a:t>
            </a:r>
            <a:r>
              <a:rPr lang="fr-CA" b="1" i="1" dirty="0">
                <a:latin typeface="Sitka Banner" panose="02000505000000020004" pitchFamily="2" charset="0"/>
              </a:rPr>
              <a:t>(suite) </a:t>
            </a:r>
          </a:p>
        </p:txBody>
      </p:sp>
      <p:sp>
        <p:nvSpPr>
          <p:cNvPr id="3" name="Content Placeholder 2"/>
          <p:cNvSpPr>
            <a:spLocks noGrp="1"/>
          </p:cNvSpPr>
          <p:nvPr>
            <p:ph idx="1"/>
          </p:nvPr>
        </p:nvSpPr>
        <p:spPr>
          <a:xfrm>
            <a:off x="838200" y="1619075"/>
            <a:ext cx="10515600" cy="4708890"/>
          </a:xfrm>
        </p:spPr>
        <p:txBody>
          <a:bodyPr>
            <a:normAutofit fontScale="47500" lnSpcReduction="20000"/>
          </a:bodyPr>
          <a:lstStyle/>
          <a:p>
            <a:pPr marL="914400" indent="-914400">
              <a:lnSpc>
                <a:spcPct val="110000"/>
              </a:lnSpc>
              <a:buFont typeface="+mj-lt"/>
              <a:buAutoNum type="arabicParenR" startAt="2"/>
            </a:pPr>
            <a:r>
              <a:rPr lang="fr-CA" sz="5100" b="1" dirty="0">
                <a:solidFill>
                  <a:srgbClr val="000000"/>
                </a:solidFill>
                <a:latin typeface="Sitka Banner" panose="02000505000000020004" pitchFamily="2" charset="0"/>
              </a:rPr>
              <a:t>Passerelle ATA et passerelle légère ATA: </a:t>
            </a:r>
          </a:p>
          <a:p>
            <a:pPr lvl="1"/>
            <a:r>
              <a:rPr lang="fr-CA" sz="4400" dirty="0">
                <a:solidFill>
                  <a:srgbClr val="000000"/>
                </a:solidFill>
                <a:latin typeface="Sitka Banner" panose="02000505000000020004" pitchFamily="2" charset="0"/>
              </a:rPr>
              <a:t>ATA offre deux options pour capturer le trafic : la passerelle ATA et la passerelle légère ATA. . </a:t>
            </a:r>
          </a:p>
          <a:p>
            <a:pPr lvl="1"/>
            <a:r>
              <a:rPr lang="fr-CA" sz="4400" dirty="0">
                <a:solidFill>
                  <a:srgbClr val="000000"/>
                </a:solidFill>
                <a:latin typeface="Sitka Banner" panose="02000505000000020004" pitchFamily="2" charset="0"/>
              </a:rPr>
              <a:t>Une passerelle ATA et une passerelle légère ATA partagent les mêmes fonctionnalités principales, notamment :</a:t>
            </a:r>
          </a:p>
          <a:p>
            <a:pPr lvl="2">
              <a:spcBef>
                <a:spcPts val="1200"/>
              </a:spcBef>
              <a:buFont typeface="Sitka Banner" panose="02000505000000020004" pitchFamily="2" charset="0"/>
              <a:buChar char="−"/>
            </a:pPr>
            <a:r>
              <a:rPr lang="fr-CA" sz="4400" dirty="0">
                <a:solidFill>
                  <a:srgbClr val="000000"/>
                </a:solidFill>
                <a:latin typeface="Sitka Banner" panose="02000505000000020004" pitchFamily="2" charset="0"/>
              </a:rPr>
              <a:t>La capture et l’inspection du trafic réseau du contrôleur de domaine. Une passerelle légère ATA utilise le trafic local du contrôleur de domaine alors qu’une passerelle ATA utilise la mise en miroir de ports.</a:t>
            </a:r>
          </a:p>
          <a:p>
            <a:pPr lvl="2">
              <a:spcBef>
                <a:spcPts val="1200"/>
              </a:spcBef>
              <a:buFont typeface="Sitka Banner" panose="02000505000000020004" pitchFamily="2" charset="0"/>
              <a:buChar char="−"/>
            </a:pPr>
            <a:r>
              <a:rPr lang="fr-CA" sz="4400" dirty="0">
                <a:solidFill>
                  <a:srgbClr val="000000"/>
                </a:solidFill>
                <a:latin typeface="Sitka Banner" panose="02000505000000020004" pitchFamily="2" charset="0"/>
              </a:rPr>
              <a:t>Elles reçoivent toutes les deux des événements Windows à partir de Syslog, des serveurs SIEM et des</a:t>
            </a:r>
            <a:br>
              <a:rPr lang="fr-CA" sz="4400" dirty="0">
                <a:solidFill>
                  <a:srgbClr val="000000"/>
                </a:solidFill>
                <a:latin typeface="Sitka Banner" panose="02000505000000020004" pitchFamily="2" charset="0"/>
              </a:rPr>
            </a:br>
            <a:r>
              <a:rPr lang="fr-CA" sz="4400" dirty="0">
                <a:solidFill>
                  <a:srgbClr val="000000"/>
                </a:solidFill>
                <a:latin typeface="Sitka Banner" panose="02000505000000020004" pitchFamily="2" charset="0"/>
              </a:rPr>
              <a:t>contrôleurs de domaine via le transfert d’événements Windows.</a:t>
            </a:r>
          </a:p>
          <a:p>
            <a:pPr lvl="2">
              <a:spcBef>
                <a:spcPts val="1200"/>
              </a:spcBef>
              <a:buFont typeface="Sitka Banner" panose="02000505000000020004" pitchFamily="2" charset="0"/>
              <a:buChar char="−"/>
            </a:pPr>
            <a:r>
              <a:rPr lang="fr-CA" sz="4400" dirty="0">
                <a:solidFill>
                  <a:srgbClr val="000000"/>
                </a:solidFill>
                <a:latin typeface="Sitka Banner" panose="02000505000000020004" pitchFamily="2" charset="0"/>
              </a:rPr>
              <a:t>Elles récupèrent toutes les deux des données sur les utilisateurs et ordinateurs d’AD DS.</a:t>
            </a:r>
          </a:p>
          <a:p>
            <a:pPr lvl="2">
              <a:spcBef>
                <a:spcPts val="1200"/>
              </a:spcBef>
              <a:buFont typeface="Sitka Banner" panose="02000505000000020004" pitchFamily="2" charset="0"/>
              <a:buChar char="−"/>
            </a:pPr>
            <a:r>
              <a:rPr lang="fr-CA" sz="4400" dirty="0">
                <a:solidFill>
                  <a:srgbClr val="000000"/>
                </a:solidFill>
                <a:latin typeface="Sitka Banner" panose="02000505000000020004" pitchFamily="2" charset="0"/>
              </a:rPr>
              <a:t>Elles effectuent la résolution des entités réseau, qu’il s’agisse des utilisateurs, des groupes et des ordinateurs.</a:t>
            </a:r>
          </a:p>
          <a:p>
            <a:pPr lvl="2">
              <a:spcBef>
                <a:spcPts val="1200"/>
              </a:spcBef>
              <a:buFont typeface="Sitka Banner" panose="02000505000000020004" pitchFamily="2" charset="0"/>
              <a:buChar char="−"/>
            </a:pPr>
            <a:r>
              <a:rPr lang="fr-CA" sz="4400" dirty="0">
                <a:solidFill>
                  <a:srgbClr val="000000"/>
                </a:solidFill>
                <a:latin typeface="Sitka Banner" panose="02000505000000020004" pitchFamily="2" charset="0"/>
              </a:rPr>
              <a:t>Elles transforment les données envoyées à ATA Center. </a:t>
            </a:r>
            <a:br>
              <a:rPr lang="fr-CA" sz="1200" dirty="0"/>
            </a:br>
            <a:endParaRPr lang="fr-CA" sz="4000" dirty="0">
              <a:latin typeface="Sitka Banner" panose="02000505000000020004" pitchFamily="2" charset="0"/>
            </a:endParaRPr>
          </a:p>
        </p:txBody>
      </p:sp>
    </p:spTree>
    <p:extLst>
      <p:ext uri="{BB962C8B-B14F-4D97-AF65-F5344CB8AC3E}">
        <p14:creationId xmlns:p14="http://schemas.microsoft.com/office/powerpoint/2010/main" val="170753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5"/>
            </a:pPr>
            <a:r>
              <a:rPr lang="fr-CA" b="1" dirty="0">
                <a:latin typeface="Sitka Banner" panose="02000505000000020004" pitchFamily="2" charset="0"/>
              </a:rPr>
              <a:t>Exigences de déploiement d’ATA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200" y="1619075"/>
            <a:ext cx="10515600" cy="4708890"/>
          </a:xfrm>
        </p:spPr>
        <p:txBody>
          <a:bodyPr>
            <a:normAutofit/>
          </a:bodyPr>
          <a:lstStyle/>
          <a:p>
            <a:pPr>
              <a:lnSpc>
                <a:spcPct val="110000"/>
              </a:lnSpc>
            </a:pPr>
            <a:r>
              <a:rPr lang="fr-CA" sz="2400" b="0" i="0" dirty="0">
                <a:solidFill>
                  <a:srgbClr val="000000"/>
                </a:solidFill>
                <a:effectLst/>
                <a:latin typeface="Sitka Banner" panose="02000505000000020004" pitchFamily="2" charset="0"/>
              </a:rPr>
              <a:t>Le déploiement d’ATA est non intrusif et n’affecte pas les systèmes de production. </a:t>
            </a:r>
          </a:p>
          <a:p>
            <a:pPr>
              <a:lnSpc>
                <a:spcPct val="110000"/>
              </a:lnSpc>
            </a:pPr>
            <a:r>
              <a:rPr lang="fr-CA" sz="2400" b="0" i="0" dirty="0">
                <a:solidFill>
                  <a:srgbClr val="000000"/>
                </a:solidFill>
                <a:effectLst/>
                <a:latin typeface="Sitka Banner" panose="02000505000000020004" pitchFamily="2" charset="0"/>
              </a:rPr>
              <a:t>Il faut environ trois semaines à ATA pour acquérir une compréhension initiale de la façon dont les entités</a:t>
            </a:r>
            <a:br>
              <a:rPr lang="fr-CA" sz="2400" b="0" i="0" dirty="0">
                <a:solidFill>
                  <a:srgbClr val="000000"/>
                </a:solidFill>
                <a:effectLst/>
                <a:latin typeface="Sitka Banner" panose="02000505000000020004" pitchFamily="2" charset="0"/>
              </a:rPr>
            </a:br>
            <a:r>
              <a:rPr lang="fr-CA" sz="2400" b="0" i="0" dirty="0">
                <a:solidFill>
                  <a:srgbClr val="000000"/>
                </a:solidFill>
                <a:effectLst/>
                <a:latin typeface="Sitka Banner" panose="02000505000000020004" pitchFamily="2" charset="0"/>
              </a:rPr>
              <a:t>utilisent le réseau. </a:t>
            </a:r>
          </a:p>
          <a:p>
            <a:pPr>
              <a:lnSpc>
                <a:spcPct val="110000"/>
              </a:lnSpc>
            </a:pPr>
            <a:r>
              <a:rPr lang="fr-CA" sz="2400" b="0" i="0" dirty="0">
                <a:solidFill>
                  <a:srgbClr val="000000"/>
                </a:solidFill>
                <a:effectLst/>
                <a:latin typeface="Sitka Banner" panose="02000505000000020004" pitchFamily="2" charset="0"/>
              </a:rPr>
              <a:t>Durant le déploiement d’ATA, vous n’avez pas besoin de créer de règles, de seuils ou de bases de référence: ATA détecte automatiquement les activités suspectes à l’aide du trafic AD DS et des journaux SIEM. </a:t>
            </a:r>
          </a:p>
          <a:p>
            <a:pPr>
              <a:lnSpc>
                <a:spcPct val="110000"/>
              </a:lnSpc>
            </a:pPr>
            <a:r>
              <a:rPr lang="fr-CA" sz="2400" b="0" i="0" dirty="0">
                <a:solidFill>
                  <a:srgbClr val="000000"/>
                </a:solidFill>
                <a:effectLst/>
                <a:latin typeface="Sitka Banner" panose="02000505000000020004" pitchFamily="2" charset="0"/>
              </a:rPr>
              <a:t>ATA prend en charge l’utilisation d’un </a:t>
            </a:r>
            <a:r>
              <a:rPr lang="fr-CA" sz="2400" b="0" i="1" dirty="0">
                <a:solidFill>
                  <a:srgbClr val="000000"/>
                </a:solidFill>
                <a:effectLst/>
                <a:latin typeface="Sitka Banner" panose="02000505000000020004" pitchFamily="2" charset="0"/>
              </a:rPr>
              <a:t>compte </a:t>
            </a:r>
            <a:r>
              <a:rPr lang="fr-CA" sz="2400" b="1" i="1" dirty="0" err="1">
                <a:solidFill>
                  <a:srgbClr val="000000"/>
                </a:solidFill>
                <a:effectLst/>
                <a:latin typeface="Sitka Banner" panose="02000505000000020004" pitchFamily="2" charset="0"/>
              </a:rPr>
              <a:t>honeytoken</a:t>
            </a:r>
            <a:r>
              <a:rPr lang="fr-CA" sz="2400" b="0" i="0" dirty="0">
                <a:solidFill>
                  <a:srgbClr val="000000"/>
                </a:solidFill>
                <a:effectLst/>
                <a:latin typeface="Sitka Banner" panose="02000505000000020004" pitchFamily="2" charset="0"/>
              </a:rPr>
              <a:t>, un compte d’utilisateur qui ne doit avoir aucune activité réseau. (</a:t>
            </a:r>
            <a:r>
              <a:rPr lang="fr-CA" sz="2400" b="0" i="1" dirty="0">
                <a:solidFill>
                  <a:srgbClr val="000000"/>
                </a:solidFill>
                <a:effectLst/>
                <a:latin typeface="Sitka Banner" panose="02000505000000020004" pitchFamily="2" charset="0"/>
              </a:rPr>
              <a:t>voir info. ci-dessous</a:t>
            </a:r>
            <a:r>
              <a:rPr lang="fr-CA" sz="2400" b="0" i="0" dirty="0">
                <a:solidFill>
                  <a:srgbClr val="000000"/>
                </a:solidFill>
                <a:effectLst/>
                <a:latin typeface="Sitka Banner" panose="02000505000000020004" pitchFamily="2" charset="0"/>
              </a:rPr>
              <a:t>)</a:t>
            </a:r>
            <a:endParaRPr lang="fr-CA" sz="4800" dirty="0">
              <a:latin typeface="Sitka Banner" panose="02000505000000020004" pitchFamily="2" charset="0"/>
            </a:endParaRPr>
          </a:p>
        </p:txBody>
      </p:sp>
    </p:spTree>
    <p:extLst>
      <p:ext uri="{BB962C8B-B14F-4D97-AF65-F5344CB8AC3E}">
        <p14:creationId xmlns:p14="http://schemas.microsoft.com/office/powerpoint/2010/main" val="385621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5"/>
            </a:pPr>
            <a:r>
              <a:rPr lang="fr-CA" b="1" dirty="0">
                <a:latin typeface="Sitka Banner" panose="02000505000000020004" pitchFamily="2" charset="0"/>
              </a:rPr>
              <a:t>Exigences de déploiement d’ATA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200" y="1619075"/>
            <a:ext cx="10515600" cy="4708890"/>
          </a:xfrm>
        </p:spPr>
        <p:txBody>
          <a:bodyPr>
            <a:noAutofit/>
          </a:bodyPr>
          <a:lstStyle/>
          <a:p>
            <a:pPr marL="0" indent="0">
              <a:lnSpc>
                <a:spcPct val="110000"/>
              </a:lnSpc>
              <a:buNone/>
            </a:pPr>
            <a:r>
              <a:rPr lang="fr-CA" sz="2000" b="0" i="0" dirty="0">
                <a:solidFill>
                  <a:srgbClr val="000000"/>
                </a:solidFill>
                <a:effectLst/>
                <a:latin typeface="Sitka Banner" panose="02000505000000020004" pitchFamily="2" charset="0"/>
              </a:rPr>
              <a:t>Avant de commencer l’installation d’ATA, vous devez avoir les éléments suivants :</a:t>
            </a:r>
            <a:r>
              <a:rPr lang="fr-CA" sz="2000" dirty="0">
                <a:latin typeface="Sitka Banner" panose="02000505000000020004" pitchFamily="2" charset="0"/>
              </a:rPr>
              <a:t> </a:t>
            </a:r>
          </a:p>
          <a:p>
            <a:pPr>
              <a:lnSpc>
                <a:spcPct val="110000"/>
              </a:lnSpc>
            </a:pPr>
            <a:r>
              <a:rPr lang="fr-CA" sz="2000" b="0" i="0" dirty="0">
                <a:solidFill>
                  <a:srgbClr val="000000"/>
                </a:solidFill>
                <a:effectLst/>
                <a:latin typeface="Sitka Banner" panose="02000505000000020004" pitchFamily="2" charset="0"/>
              </a:rPr>
              <a:t>Pour configurer ATA, vous avez besoin </a:t>
            </a:r>
            <a:r>
              <a:rPr lang="fr-CA" sz="2000" b="1" i="0" dirty="0">
                <a:solidFill>
                  <a:srgbClr val="000000"/>
                </a:solidFill>
                <a:effectLst/>
                <a:latin typeface="Sitka Banner" panose="02000505000000020004" pitchFamily="2" charset="0"/>
              </a:rPr>
              <a:t>d’un compte d’utilisateur de domaine </a:t>
            </a:r>
            <a:r>
              <a:rPr lang="fr-CA" sz="2000" b="0" i="0" dirty="0">
                <a:solidFill>
                  <a:srgbClr val="000000"/>
                </a:solidFill>
                <a:effectLst/>
                <a:latin typeface="Sitka Banner" panose="02000505000000020004" pitchFamily="2" charset="0"/>
              </a:rPr>
              <a:t>et d’un mot de passe. Le compte d’utilisateur nécessite un accès en lecture à tous les objets du domaine surveillé par ATA</a:t>
            </a:r>
          </a:p>
          <a:p>
            <a:pPr>
              <a:lnSpc>
                <a:spcPct val="110000"/>
              </a:lnSpc>
            </a:pPr>
            <a:r>
              <a:rPr lang="fr-CA" sz="2000" b="0" i="0" dirty="0">
                <a:solidFill>
                  <a:srgbClr val="000000"/>
                </a:solidFill>
                <a:effectLst/>
                <a:latin typeface="Sitka Banner" panose="02000505000000020004" pitchFamily="2" charset="0"/>
              </a:rPr>
              <a:t>Vous devez avoir une liste de tous </a:t>
            </a:r>
            <a:r>
              <a:rPr lang="fr-CA" sz="2000" b="1" i="0" dirty="0">
                <a:solidFill>
                  <a:srgbClr val="000000"/>
                </a:solidFill>
                <a:effectLst/>
                <a:latin typeface="Sitka Banner" panose="02000505000000020004" pitchFamily="2" charset="0"/>
              </a:rPr>
              <a:t>les sous-réseaux </a:t>
            </a:r>
            <a:r>
              <a:rPr lang="fr-CA" sz="2000" b="0" i="0" dirty="0">
                <a:solidFill>
                  <a:srgbClr val="000000"/>
                </a:solidFill>
                <a:effectLst/>
                <a:latin typeface="Sitka Banner" panose="02000505000000020004" pitchFamily="2" charset="0"/>
              </a:rPr>
              <a:t>dont le bail des adresses IP gérées par le protocole DHCP a une TTL (durée de vie) courte pour les réseaux LAN, VPN et Wi-Fi.</a:t>
            </a:r>
            <a:r>
              <a:rPr lang="fr-CA" sz="2000" dirty="0">
                <a:latin typeface="Sitka Banner" panose="02000505000000020004" pitchFamily="2" charset="0"/>
              </a:rPr>
              <a:t> </a:t>
            </a:r>
          </a:p>
          <a:p>
            <a:pPr>
              <a:lnSpc>
                <a:spcPct val="110000"/>
              </a:lnSpc>
            </a:pPr>
            <a:r>
              <a:rPr lang="fr-CA" sz="2000" b="0" i="0" dirty="0">
                <a:solidFill>
                  <a:srgbClr val="000000"/>
                </a:solidFill>
                <a:effectLst/>
                <a:latin typeface="Sitka Banner" panose="02000505000000020004" pitchFamily="2" charset="0"/>
              </a:rPr>
              <a:t>Éventuellement un compte </a:t>
            </a:r>
            <a:r>
              <a:rPr lang="fr-CA" sz="2000" b="1" i="1" dirty="0" err="1">
                <a:solidFill>
                  <a:srgbClr val="000000"/>
                </a:solidFill>
                <a:effectLst/>
                <a:latin typeface="Sitka Banner" panose="02000505000000020004" pitchFamily="2" charset="0"/>
              </a:rPr>
              <a:t>Honeytoken</a:t>
            </a:r>
            <a:r>
              <a:rPr lang="fr-CA" sz="2000" b="0" i="0" dirty="0">
                <a:solidFill>
                  <a:srgbClr val="000000"/>
                </a:solidFill>
                <a:effectLst/>
                <a:latin typeface="Sitka Banner" panose="02000505000000020004" pitchFamily="2" charset="0"/>
              </a:rPr>
              <a:t>.</a:t>
            </a:r>
          </a:p>
          <a:p>
            <a:pPr>
              <a:lnSpc>
                <a:spcPct val="110000"/>
              </a:lnSpc>
            </a:pPr>
            <a:r>
              <a:rPr lang="fr-CA" sz="2000" b="0" i="0" dirty="0">
                <a:solidFill>
                  <a:srgbClr val="000000"/>
                </a:solidFill>
                <a:effectLst/>
                <a:latin typeface="Sitka Banner" panose="02000505000000020004" pitchFamily="2" charset="0"/>
              </a:rPr>
              <a:t>Vous devez vérifier que Microsoft Message Analyzer et Wireshark ne sont installés sur aucun des serveurs hébergeant la passerelle ATA ou ATA Center.</a:t>
            </a:r>
            <a:r>
              <a:rPr lang="fr-CA" sz="2000" dirty="0">
                <a:latin typeface="Sitka Banner" panose="02000505000000020004" pitchFamily="2" charset="0"/>
              </a:rPr>
              <a:t> </a:t>
            </a:r>
          </a:p>
          <a:p>
            <a:pPr>
              <a:lnSpc>
                <a:spcPct val="110000"/>
              </a:lnSpc>
            </a:pPr>
            <a:r>
              <a:rPr lang="fr-CA" sz="2000" b="1" i="0" dirty="0">
                <a:solidFill>
                  <a:srgbClr val="000000"/>
                </a:solidFill>
                <a:effectLst/>
                <a:latin typeface="Sitka Banner" panose="02000505000000020004" pitchFamily="2" charset="0"/>
              </a:rPr>
              <a:t>SIEM</a:t>
            </a:r>
            <a:r>
              <a:rPr lang="fr-CA" sz="2000" b="0" i="0" dirty="0">
                <a:solidFill>
                  <a:srgbClr val="000000"/>
                </a:solidFill>
                <a:effectLst/>
                <a:latin typeface="Sitka Banner" panose="02000505000000020004" pitchFamily="2" charset="0"/>
              </a:rPr>
              <a:t> ou le </a:t>
            </a:r>
            <a:r>
              <a:rPr lang="fr-CA" sz="2000" b="1" i="0" dirty="0">
                <a:solidFill>
                  <a:srgbClr val="000000"/>
                </a:solidFill>
                <a:effectLst/>
                <a:latin typeface="Sitka Banner" panose="02000505000000020004" pitchFamily="2" charset="0"/>
              </a:rPr>
              <a:t>transfert d’événements Windows</a:t>
            </a:r>
            <a:r>
              <a:rPr lang="fr-CA" sz="2000" b="0" i="0" dirty="0">
                <a:solidFill>
                  <a:srgbClr val="000000"/>
                </a:solidFill>
                <a:effectLst/>
                <a:latin typeface="Sitka Banner" panose="02000505000000020004" pitchFamily="2" charset="0"/>
              </a:rPr>
              <a:t> : ATA peut utiliser l’événement Windows </a:t>
            </a:r>
            <a:r>
              <a:rPr lang="fr-CA" sz="2000" b="1" i="0" dirty="0">
                <a:solidFill>
                  <a:srgbClr val="000000"/>
                </a:solidFill>
                <a:effectLst/>
              </a:rPr>
              <a:t>4776</a:t>
            </a:r>
            <a:r>
              <a:rPr lang="fr-CA" sz="2000" b="0" i="0" dirty="0">
                <a:solidFill>
                  <a:srgbClr val="000000"/>
                </a:solidFill>
                <a:effectLst/>
                <a:latin typeface="Sitka Banner" panose="02000505000000020004" pitchFamily="2" charset="0"/>
              </a:rPr>
              <a:t> pour</a:t>
            </a:r>
            <a:br>
              <a:rPr lang="fr-CA" sz="2000" b="0" i="0" dirty="0">
                <a:solidFill>
                  <a:srgbClr val="000000"/>
                </a:solidFill>
                <a:effectLst/>
                <a:latin typeface="Sitka Banner" panose="02000505000000020004" pitchFamily="2" charset="0"/>
              </a:rPr>
            </a:br>
            <a:r>
              <a:rPr lang="fr-CA" sz="2000" b="0" i="0" dirty="0">
                <a:solidFill>
                  <a:srgbClr val="000000"/>
                </a:solidFill>
                <a:effectLst/>
                <a:latin typeface="Sitka Banner" panose="02000505000000020004" pitchFamily="2" charset="0"/>
              </a:rPr>
              <a:t>améliorer la détection ATA </a:t>
            </a:r>
            <a:r>
              <a:rPr lang="fr-CA" sz="2000" b="1" i="1" dirty="0" err="1">
                <a:solidFill>
                  <a:srgbClr val="000000"/>
                </a:solidFill>
                <a:effectLst/>
                <a:latin typeface="Sitka Banner" panose="02000505000000020004" pitchFamily="2" charset="0"/>
              </a:rPr>
              <a:t>pass</a:t>
            </a:r>
            <a:r>
              <a:rPr lang="fr-CA" sz="2000" b="1" i="1" dirty="0">
                <a:solidFill>
                  <a:srgbClr val="000000"/>
                </a:solidFill>
                <a:effectLst/>
                <a:latin typeface="Sitka Banner" panose="02000505000000020004" pitchFamily="2" charset="0"/>
              </a:rPr>
              <a:t>-the-hash</a:t>
            </a:r>
            <a:r>
              <a:rPr lang="fr-CA" sz="2000" b="0" i="0" dirty="0">
                <a:solidFill>
                  <a:srgbClr val="000000"/>
                </a:solidFill>
                <a:effectLst/>
                <a:latin typeface="Sitka Banner" panose="02000505000000020004" pitchFamily="2" charset="0"/>
              </a:rPr>
              <a:t>. </a:t>
            </a:r>
            <a:br>
              <a:rPr lang="fr-CA" sz="2000" dirty="0">
                <a:latin typeface="Sitka Banner" panose="02000505000000020004" pitchFamily="2" charset="0"/>
              </a:rPr>
            </a:br>
            <a:br>
              <a:rPr lang="fr-CA" sz="2000" dirty="0">
                <a:latin typeface="Sitka Banner" panose="02000505000000020004" pitchFamily="2" charset="0"/>
              </a:rPr>
            </a:br>
            <a:br>
              <a:rPr lang="fr-CA" sz="2000" dirty="0">
                <a:latin typeface="Sitka Banner" panose="02000505000000020004" pitchFamily="2" charset="0"/>
              </a:rPr>
            </a:br>
            <a:br>
              <a:rPr lang="fr-CA" sz="2000" dirty="0">
                <a:latin typeface="Sitka Banner" panose="02000505000000020004" pitchFamily="2" charset="0"/>
              </a:rPr>
            </a:br>
            <a:endParaRPr lang="fr-CA" sz="2000" dirty="0">
              <a:latin typeface="Sitka Banner" panose="02000505000000020004" pitchFamily="2" charset="0"/>
            </a:endParaRPr>
          </a:p>
        </p:txBody>
      </p:sp>
    </p:spTree>
    <p:extLst>
      <p:ext uri="{BB962C8B-B14F-4D97-AF65-F5344CB8AC3E}">
        <p14:creationId xmlns:p14="http://schemas.microsoft.com/office/powerpoint/2010/main" val="126279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5"/>
            </a:pPr>
            <a:r>
              <a:rPr lang="fr-CA" b="1" dirty="0">
                <a:latin typeface="Sitka Banner" panose="02000505000000020004" pitchFamily="2" charset="0"/>
              </a:rPr>
              <a:t>Exigences de déploiement d’ATA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199" y="1619075"/>
            <a:ext cx="10714703" cy="4708890"/>
          </a:xfrm>
        </p:spPr>
        <p:txBody>
          <a:bodyPr>
            <a:noAutofit/>
          </a:bodyPr>
          <a:lstStyle/>
          <a:p>
            <a:pPr marL="0" indent="0">
              <a:lnSpc>
                <a:spcPct val="110000"/>
              </a:lnSpc>
              <a:buNone/>
            </a:pPr>
            <a:r>
              <a:rPr lang="fr-CA" sz="2400" b="0" i="0" dirty="0">
                <a:solidFill>
                  <a:srgbClr val="000000"/>
                </a:solidFill>
                <a:effectLst/>
                <a:latin typeface="Sitka Banner" panose="02000505000000020004" pitchFamily="2" charset="0"/>
              </a:rPr>
              <a:t>Exigences minimales avant d’installer ATA:</a:t>
            </a:r>
          </a:p>
          <a:p>
            <a:pPr>
              <a:lnSpc>
                <a:spcPct val="110000"/>
              </a:lnSpc>
              <a:buFont typeface="Sitka Banner" panose="02000505000000020004" pitchFamily="2" charset="0"/>
              <a:buChar char="−"/>
            </a:pPr>
            <a:r>
              <a:rPr lang="fr-CA" sz="2400" dirty="0">
                <a:solidFill>
                  <a:srgbClr val="000000"/>
                </a:solidFill>
                <a:latin typeface="Sitka Banner" panose="02000505000000020004" pitchFamily="2" charset="0"/>
              </a:rPr>
              <a:t>L</a:t>
            </a:r>
            <a:r>
              <a:rPr lang="fr-CA" sz="2400" b="0" i="0" dirty="0">
                <a:solidFill>
                  <a:srgbClr val="000000"/>
                </a:solidFill>
                <a:effectLst/>
                <a:latin typeface="Sitka Banner" panose="02000505000000020004" pitchFamily="2" charset="0"/>
              </a:rPr>
              <a:t>es contrôleurs de domaine utilisent Windows Server 2008 (ou une version ultérieure).</a:t>
            </a:r>
          </a:p>
          <a:p>
            <a:pPr>
              <a:lnSpc>
                <a:spcPct val="110000"/>
              </a:lnSpc>
              <a:buFont typeface="Sitka Banner" panose="02000505000000020004" pitchFamily="2" charset="0"/>
              <a:buChar char="−"/>
            </a:pPr>
            <a:r>
              <a:rPr lang="fr-CA" sz="2400" b="0" i="0" dirty="0">
                <a:solidFill>
                  <a:srgbClr val="000000"/>
                </a:solidFill>
                <a:effectLst/>
                <a:latin typeface="Sitka Banner" panose="02000505000000020004" pitchFamily="2" charset="0"/>
              </a:rPr>
              <a:t>Si vous configurez </a:t>
            </a:r>
            <a:r>
              <a:rPr lang="fr-CA" sz="2400" b="1" i="0" u="sng" dirty="0">
                <a:solidFill>
                  <a:srgbClr val="000000"/>
                </a:solidFill>
                <a:effectLst/>
                <a:latin typeface="Sitka Banner" panose="02000505000000020004" pitchFamily="2" charset="0"/>
              </a:rPr>
              <a:t>la passerelle ATA</a:t>
            </a:r>
            <a:r>
              <a:rPr lang="fr-CA" sz="2400" b="0" i="0" dirty="0">
                <a:solidFill>
                  <a:srgbClr val="000000"/>
                </a:solidFill>
                <a:effectLst/>
                <a:latin typeface="Sitka Banner" panose="02000505000000020004" pitchFamily="2" charset="0"/>
              </a:rPr>
              <a:t>, vous devez également configurer la mise en miroir de ports. </a:t>
            </a:r>
          </a:p>
          <a:p>
            <a:pPr lvl="1">
              <a:lnSpc>
                <a:spcPct val="110000"/>
              </a:lnSpc>
              <a:buFont typeface="Wingdings" panose="05000000000000000000" pitchFamily="2" charset="2"/>
              <a:buChar char="§"/>
            </a:pPr>
            <a:r>
              <a:rPr lang="fr-CA" sz="2000" b="0" i="0" dirty="0">
                <a:solidFill>
                  <a:srgbClr val="000000"/>
                </a:solidFill>
                <a:effectLst/>
                <a:latin typeface="Sitka Banner" panose="02000505000000020004" pitchFamily="2" charset="0"/>
              </a:rPr>
              <a:t>L’utilisateur qui installe une passerelle ATA doit être membre de l’un des groupes locaux suivants sur ATA Center : </a:t>
            </a:r>
            <a:r>
              <a:rPr lang="fr-CA" sz="1600" b="1" i="0" dirty="0">
                <a:solidFill>
                  <a:srgbClr val="000000"/>
                </a:solidFill>
                <a:effectLst/>
                <a:latin typeface="Sitka Banner" panose="02000505000000020004" pitchFamily="2" charset="0"/>
              </a:rPr>
              <a:t>Administrateurs</a:t>
            </a:r>
            <a:r>
              <a:rPr lang="fr-CA" sz="1600" b="0" i="0" dirty="0">
                <a:solidFill>
                  <a:srgbClr val="000000"/>
                </a:solidFill>
                <a:effectLst/>
                <a:latin typeface="Sitka Banner" panose="02000505000000020004" pitchFamily="2" charset="0"/>
              </a:rPr>
              <a:t> ou </a:t>
            </a:r>
            <a:r>
              <a:rPr lang="fr-CA" sz="1600" b="1" i="0" dirty="0">
                <a:solidFill>
                  <a:srgbClr val="000000"/>
                </a:solidFill>
                <a:effectLst/>
                <a:latin typeface="Sitka Banner" panose="02000505000000020004" pitchFamily="2" charset="0"/>
              </a:rPr>
              <a:t>Administrateurs Advanced </a:t>
            </a:r>
            <a:r>
              <a:rPr lang="fr-CA" sz="1600" b="1" i="0" dirty="0" err="1">
                <a:solidFill>
                  <a:srgbClr val="000000"/>
                </a:solidFill>
                <a:effectLst/>
                <a:latin typeface="Sitka Banner" panose="02000505000000020004" pitchFamily="2" charset="0"/>
              </a:rPr>
              <a:t>Threat</a:t>
            </a:r>
            <a:r>
              <a:rPr lang="fr-CA" sz="1600" b="1" i="0" dirty="0">
                <a:solidFill>
                  <a:srgbClr val="000000"/>
                </a:solidFill>
                <a:effectLst/>
                <a:latin typeface="Sitka Banner" panose="02000505000000020004" pitchFamily="2" charset="0"/>
              </a:rPr>
              <a:t> Analytics</a:t>
            </a:r>
            <a:r>
              <a:rPr lang="fr-CA" sz="1600" b="0" i="0" dirty="0">
                <a:solidFill>
                  <a:srgbClr val="000000"/>
                </a:solidFill>
                <a:effectLst/>
                <a:latin typeface="Sitka Banner" panose="02000505000000020004" pitchFamily="2" charset="0"/>
              </a:rPr>
              <a:t>. </a:t>
            </a:r>
          </a:p>
          <a:p>
            <a:pPr marL="457200" lvl="1" indent="0">
              <a:lnSpc>
                <a:spcPct val="110000"/>
              </a:lnSpc>
              <a:buNone/>
            </a:pPr>
            <a:endParaRPr lang="fr-CA" sz="1600" b="1" dirty="0">
              <a:solidFill>
                <a:srgbClr val="000000"/>
              </a:solidFill>
              <a:latin typeface="Sitka Banner" panose="02000505000000020004" pitchFamily="2" charset="0"/>
            </a:endParaRPr>
          </a:p>
          <a:p>
            <a:pPr marL="457200" lvl="1" indent="0">
              <a:lnSpc>
                <a:spcPct val="110000"/>
              </a:lnSpc>
              <a:buNone/>
            </a:pPr>
            <a:r>
              <a:rPr lang="fr-CA" sz="1800" b="1" i="1" dirty="0">
                <a:solidFill>
                  <a:srgbClr val="000000"/>
                </a:solidFill>
                <a:latin typeface="Sitka Banner" panose="02000505000000020004" pitchFamily="2" charset="0"/>
              </a:rPr>
              <a:t>Remarque</a:t>
            </a:r>
            <a:r>
              <a:rPr lang="fr-CA" sz="1800" i="1" dirty="0">
                <a:solidFill>
                  <a:srgbClr val="000000"/>
                </a:solidFill>
                <a:latin typeface="Sitka Banner" panose="02000505000000020004" pitchFamily="2" charset="0"/>
              </a:rPr>
              <a:t> : </a:t>
            </a:r>
            <a:r>
              <a:rPr lang="fr-CA" sz="1800" b="0" i="1" dirty="0">
                <a:solidFill>
                  <a:srgbClr val="000000"/>
                </a:solidFill>
                <a:effectLst/>
                <a:latin typeface="Sitka Banner" panose="02000505000000020004" pitchFamily="2" charset="0"/>
              </a:rPr>
              <a:t>Avant l’installation, vous devez passer en revue chacune des cartes réseau et les renommer en fonction de leur rôle. Dans un scénario où la passerelle ATA n’est pas membre du domaine, ajoutez le FQDN (nom de domaine complet) du domaine dans l’adaptateur de gestion.</a:t>
            </a:r>
            <a:r>
              <a:rPr lang="fr-CA" sz="1800" i="1" dirty="0">
                <a:latin typeface="Sitka Banner" panose="02000505000000020004" pitchFamily="2" charset="0"/>
              </a:rPr>
              <a:t> </a:t>
            </a:r>
            <a:br>
              <a:rPr lang="fr-CA" sz="1800" i="1" dirty="0">
                <a:latin typeface="Sitka Banner" panose="02000505000000020004" pitchFamily="2" charset="0"/>
              </a:rPr>
            </a:br>
            <a:br>
              <a:rPr lang="fr-CA" sz="1600" dirty="0">
                <a:latin typeface="Sitka Banner" panose="02000505000000020004" pitchFamily="2" charset="0"/>
              </a:rPr>
            </a:br>
            <a:br>
              <a:rPr lang="fr-CA" sz="1600" dirty="0">
                <a:latin typeface="Sitka Banner" panose="02000505000000020004" pitchFamily="2" charset="0"/>
              </a:rPr>
            </a:br>
            <a:br>
              <a:rPr lang="fr-CA" sz="1600" dirty="0">
                <a:latin typeface="Sitka Banner" panose="02000505000000020004" pitchFamily="2" charset="0"/>
              </a:rPr>
            </a:br>
            <a:br>
              <a:rPr lang="fr-CA" sz="1600" dirty="0">
                <a:latin typeface="Sitka Banner" panose="02000505000000020004" pitchFamily="2" charset="0"/>
              </a:rPr>
            </a:br>
            <a:br>
              <a:rPr lang="fr-CA" sz="1600" dirty="0">
                <a:latin typeface="Sitka Banner" panose="02000505000000020004" pitchFamily="2" charset="0"/>
              </a:rPr>
            </a:br>
            <a:endParaRPr lang="fr-CA" sz="1600" dirty="0">
              <a:latin typeface="Sitka Banner" panose="02000505000000020004" pitchFamily="2" charset="0"/>
            </a:endParaRPr>
          </a:p>
        </p:txBody>
      </p:sp>
    </p:spTree>
    <p:extLst>
      <p:ext uri="{BB962C8B-B14F-4D97-AF65-F5344CB8AC3E}">
        <p14:creationId xmlns:p14="http://schemas.microsoft.com/office/powerpoint/2010/main" val="128726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5"/>
            </a:pPr>
            <a:r>
              <a:rPr lang="fr-CA" b="1" dirty="0">
                <a:latin typeface="Sitka Banner" panose="02000505000000020004" pitchFamily="2" charset="0"/>
              </a:rPr>
              <a:t>Exigences de déploiement d’ATA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200" y="1619075"/>
            <a:ext cx="10515600" cy="4708890"/>
          </a:xfrm>
        </p:spPr>
        <p:txBody>
          <a:bodyPr>
            <a:normAutofit fontScale="62500" lnSpcReduction="20000"/>
          </a:bodyPr>
          <a:lstStyle/>
          <a:p>
            <a:pPr marL="0" indent="0">
              <a:lnSpc>
                <a:spcPct val="110000"/>
              </a:lnSpc>
              <a:buNone/>
            </a:pPr>
            <a:r>
              <a:rPr lang="fr-CA" sz="4200" b="1" i="0" dirty="0">
                <a:solidFill>
                  <a:srgbClr val="000000"/>
                </a:solidFill>
                <a:effectLst/>
                <a:latin typeface="Sitka Banner" panose="02000505000000020004" pitchFamily="2" charset="0"/>
              </a:rPr>
              <a:t>Exigences relatives à ATA Center</a:t>
            </a:r>
          </a:p>
          <a:p>
            <a:pPr>
              <a:lnSpc>
                <a:spcPct val="110000"/>
              </a:lnSpc>
            </a:pPr>
            <a:r>
              <a:rPr lang="fr-CA" sz="4200" b="0" i="0" dirty="0">
                <a:solidFill>
                  <a:srgbClr val="000000"/>
                </a:solidFill>
                <a:effectLst/>
                <a:latin typeface="Sitka Banner" panose="02000505000000020004" pitchFamily="2" charset="0"/>
              </a:rPr>
              <a:t>ATA Center nécessite Windows Server 2012 R2 ou une version ultérieure.</a:t>
            </a:r>
          </a:p>
          <a:p>
            <a:pPr>
              <a:lnSpc>
                <a:spcPct val="110000"/>
              </a:lnSpc>
            </a:pPr>
            <a:r>
              <a:rPr lang="fr-CA" sz="4200" b="0" i="0" dirty="0">
                <a:solidFill>
                  <a:srgbClr val="000000"/>
                </a:solidFill>
                <a:effectLst/>
                <a:latin typeface="Sitka Banner" panose="02000505000000020004" pitchFamily="2" charset="0"/>
              </a:rPr>
              <a:t>Les heures d’ATA Center et de la passerelle ATA doivent être synchronisées à moins de 5 minutes d’intervalle.</a:t>
            </a:r>
          </a:p>
          <a:p>
            <a:pPr>
              <a:lnSpc>
                <a:spcPct val="110000"/>
              </a:lnSpc>
            </a:pPr>
            <a:r>
              <a:rPr lang="fr-CA" sz="4200" b="0" i="0" dirty="0">
                <a:solidFill>
                  <a:srgbClr val="000000"/>
                </a:solidFill>
                <a:effectLst/>
                <a:latin typeface="Sitka Banner" panose="02000505000000020004" pitchFamily="2" charset="0"/>
              </a:rPr>
              <a:t>ATA Center nécessite au minimum 30 jours de données pour l’analyse du comportement de l’utilisateur.</a:t>
            </a:r>
          </a:p>
          <a:p>
            <a:pPr>
              <a:lnSpc>
                <a:spcPct val="110000"/>
              </a:lnSpc>
            </a:pPr>
            <a:r>
              <a:rPr lang="fr-CA" sz="4200" b="0" i="0" dirty="0">
                <a:solidFill>
                  <a:srgbClr val="000000"/>
                </a:solidFill>
                <a:effectLst/>
                <a:latin typeface="Sitka Banner" panose="02000505000000020004" pitchFamily="2" charset="0"/>
              </a:rPr>
              <a:t>ATA Center doit comporter au moins une carte réseau, mais si vous utilisez un serveur physique sur un LAN virtuel, nous vous recommandons d’utiliser deux cartes. (voir note ci-dessous)</a:t>
            </a:r>
          </a:p>
          <a:p>
            <a:pPr>
              <a:lnSpc>
                <a:spcPct val="110000"/>
              </a:lnSpc>
            </a:pPr>
            <a:r>
              <a:rPr lang="fr-CA" sz="4200" b="0" i="0" dirty="0">
                <a:solidFill>
                  <a:srgbClr val="000000"/>
                </a:solidFill>
                <a:effectLst/>
                <a:latin typeface="Sitka Banner" panose="02000505000000020004" pitchFamily="2" charset="0"/>
              </a:rPr>
              <a:t>Quand vous utilisez un serveur physique, vous devez désactiver NUMA (accès mémoire non uniforme) dans le BIOS. </a:t>
            </a:r>
            <a:endParaRPr lang="fr-CA" sz="4000" dirty="0">
              <a:latin typeface="Sitka Banner" panose="02000505000000020004" pitchFamily="2" charset="0"/>
            </a:endParaRPr>
          </a:p>
        </p:txBody>
      </p:sp>
    </p:spTree>
    <p:extLst>
      <p:ext uri="{BB962C8B-B14F-4D97-AF65-F5344CB8AC3E}">
        <p14:creationId xmlns:p14="http://schemas.microsoft.com/office/powerpoint/2010/main" val="340115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5"/>
            </a:pPr>
            <a:r>
              <a:rPr lang="fr-CA" b="1" dirty="0">
                <a:latin typeface="Sitka Banner" panose="02000505000000020004" pitchFamily="2" charset="0"/>
              </a:rPr>
              <a:t>Exigences de déploiement d’ATA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200" y="1619075"/>
            <a:ext cx="10515600" cy="4708890"/>
          </a:xfrm>
        </p:spPr>
        <p:txBody>
          <a:bodyPr>
            <a:normAutofit fontScale="85000" lnSpcReduction="10000"/>
          </a:bodyPr>
          <a:lstStyle/>
          <a:p>
            <a:pPr marL="0" indent="0">
              <a:lnSpc>
                <a:spcPct val="110000"/>
              </a:lnSpc>
              <a:buNone/>
            </a:pPr>
            <a:r>
              <a:rPr lang="fr-CA" b="1" i="0" dirty="0">
                <a:solidFill>
                  <a:srgbClr val="000000"/>
                </a:solidFill>
                <a:effectLst/>
                <a:latin typeface="Segoe"/>
              </a:rPr>
              <a:t>Exigences relatives à la passerelle ATA</a:t>
            </a:r>
          </a:p>
          <a:p>
            <a:pPr>
              <a:lnSpc>
                <a:spcPct val="110000"/>
              </a:lnSpc>
            </a:pPr>
            <a:r>
              <a:rPr lang="fr-CA" sz="3000" b="0" i="0" dirty="0">
                <a:solidFill>
                  <a:srgbClr val="000000"/>
                </a:solidFill>
                <a:effectLst/>
                <a:latin typeface="Sitka Banner" panose="02000505000000020004" pitchFamily="2" charset="0"/>
              </a:rPr>
              <a:t> Une passerelle ATA nécessite Windows Server 2012 R2 ou une version ultérieure.</a:t>
            </a:r>
          </a:p>
          <a:p>
            <a:pPr>
              <a:lnSpc>
                <a:spcPct val="110000"/>
              </a:lnSpc>
            </a:pPr>
            <a:r>
              <a:rPr lang="fr-CA" sz="3000" b="0" i="0" dirty="0">
                <a:solidFill>
                  <a:srgbClr val="000000"/>
                </a:solidFill>
                <a:effectLst/>
                <a:latin typeface="Sitka Banner" panose="02000505000000020004" pitchFamily="2" charset="0"/>
              </a:rPr>
              <a:t>Vous pouvez installer une passerelle ATA dans un domaine ou un groupe de travail.</a:t>
            </a:r>
          </a:p>
          <a:p>
            <a:pPr>
              <a:lnSpc>
                <a:spcPct val="110000"/>
              </a:lnSpc>
            </a:pPr>
            <a:r>
              <a:rPr lang="fr-CA" sz="3000" b="0" i="0" dirty="0">
                <a:solidFill>
                  <a:srgbClr val="000000"/>
                </a:solidFill>
                <a:effectLst/>
                <a:latin typeface="Sitka Banner" panose="02000505000000020004" pitchFamily="2" charset="0"/>
              </a:rPr>
              <a:t>Vous ne pouvez pas installer une passerelle ATA sur un contrôleur de domaine.</a:t>
            </a:r>
          </a:p>
          <a:p>
            <a:pPr>
              <a:lnSpc>
                <a:spcPct val="110000"/>
              </a:lnSpc>
            </a:pPr>
            <a:r>
              <a:rPr lang="fr-CA" sz="3000" b="0" i="0" dirty="0">
                <a:solidFill>
                  <a:srgbClr val="000000"/>
                </a:solidFill>
                <a:effectLst/>
                <a:latin typeface="Sitka Banner" panose="02000505000000020004" pitchFamily="2" charset="0"/>
              </a:rPr>
              <a:t>Une passerelle ATA nécessite au moins deux cartes réseau (gestion et capture).</a:t>
            </a:r>
          </a:p>
          <a:p>
            <a:pPr>
              <a:lnSpc>
                <a:spcPct val="110000"/>
              </a:lnSpc>
            </a:pPr>
            <a:r>
              <a:rPr lang="fr-CA" sz="3000" b="0" i="0" dirty="0">
                <a:solidFill>
                  <a:srgbClr val="000000"/>
                </a:solidFill>
                <a:effectLst/>
                <a:latin typeface="Sitka Banner" panose="02000505000000020004" pitchFamily="2" charset="0"/>
              </a:rPr>
              <a:t>Durant l’exécution de composants ATA sur une machine virtuelle, la passerelle ATA ne prend pas en charge la mémoire dynamique, ni aucune autre fonctionnalité de gonflement de la mémoire.</a:t>
            </a:r>
            <a:r>
              <a:rPr lang="fr-CA" sz="1900" dirty="0">
                <a:latin typeface="Sitka Banner" panose="02000505000000020004" pitchFamily="2" charset="0"/>
              </a:rPr>
              <a:t> </a:t>
            </a:r>
            <a:endParaRPr lang="fr-CA" sz="5800" dirty="0">
              <a:latin typeface="Sitka Banner" panose="02000505000000020004" pitchFamily="2" charset="0"/>
            </a:endParaRPr>
          </a:p>
        </p:txBody>
      </p:sp>
    </p:spTree>
    <p:extLst>
      <p:ext uri="{BB962C8B-B14F-4D97-AF65-F5344CB8AC3E}">
        <p14:creationId xmlns:p14="http://schemas.microsoft.com/office/powerpoint/2010/main" val="339836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6"/>
            </a:pPr>
            <a:r>
              <a:rPr lang="fr-CA" b="1" dirty="0">
                <a:latin typeface="Sitka Banner" panose="02000505000000020004" pitchFamily="2" charset="0"/>
              </a:rPr>
              <a:t>Comment Installer 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200" y="1619075"/>
            <a:ext cx="10515600" cy="4708890"/>
          </a:xfrm>
        </p:spPr>
        <p:txBody>
          <a:bodyPr>
            <a:normAutofit fontScale="70000" lnSpcReduction="20000"/>
          </a:bodyPr>
          <a:lstStyle/>
          <a:p>
            <a:pPr marL="0" indent="0">
              <a:lnSpc>
                <a:spcPct val="110000"/>
              </a:lnSpc>
              <a:buNone/>
            </a:pPr>
            <a:r>
              <a:rPr lang="fr-CA" sz="3800" b="1" i="0" dirty="0">
                <a:solidFill>
                  <a:srgbClr val="000000"/>
                </a:solidFill>
                <a:effectLst/>
                <a:latin typeface="Sitka Banner" panose="02000505000000020004" pitchFamily="2" charset="0"/>
              </a:rPr>
              <a:t>Installation d’ATA</a:t>
            </a:r>
            <a:br>
              <a:rPr lang="fr-CA" sz="1800" b="1" i="0" dirty="0">
                <a:solidFill>
                  <a:srgbClr val="000000"/>
                </a:solidFill>
                <a:effectLst/>
                <a:latin typeface="Segoe"/>
              </a:rPr>
            </a:br>
            <a:r>
              <a:rPr lang="fr-CA" sz="2600" b="0" i="0" dirty="0">
                <a:solidFill>
                  <a:srgbClr val="000000"/>
                </a:solidFill>
                <a:effectLst/>
                <a:latin typeface="Sitka Banner" panose="02000505000000020004" pitchFamily="2" charset="0"/>
              </a:rPr>
              <a:t>Suivez les étapes générales suivantes pour installer ATA :</a:t>
            </a:r>
          </a:p>
          <a:p>
            <a:pPr marL="514350" indent="-514350">
              <a:lnSpc>
                <a:spcPct val="110000"/>
              </a:lnSpc>
              <a:buFont typeface="+mj-lt"/>
              <a:buAutoNum type="arabicParenR"/>
            </a:pPr>
            <a:r>
              <a:rPr lang="fr-CA" sz="3100" b="0" i="0" dirty="0">
                <a:solidFill>
                  <a:srgbClr val="000000"/>
                </a:solidFill>
                <a:effectLst/>
                <a:latin typeface="Sitka Banner" panose="02000505000000020004" pitchFamily="2" charset="0"/>
              </a:rPr>
              <a:t>Avant d’installer ATA Center et la passerelle ATA, vérifiez que le réseau entre les serveurs fonctionne</a:t>
            </a:r>
            <a:br>
              <a:rPr lang="fr-CA" sz="3100" b="0" i="0" dirty="0">
                <a:solidFill>
                  <a:srgbClr val="000000"/>
                </a:solidFill>
                <a:effectLst/>
                <a:latin typeface="Sitka Banner" panose="02000505000000020004" pitchFamily="2" charset="0"/>
              </a:rPr>
            </a:br>
            <a:r>
              <a:rPr lang="fr-CA" sz="3100" b="0" i="0" dirty="0">
                <a:solidFill>
                  <a:srgbClr val="000000"/>
                </a:solidFill>
                <a:effectLst/>
                <a:latin typeface="Sitka Banner" panose="02000505000000020004" pitchFamily="2" charset="0"/>
              </a:rPr>
              <a:t>correctement.</a:t>
            </a:r>
          </a:p>
          <a:p>
            <a:pPr marL="514350" indent="-514350">
              <a:lnSpc>
                <a:spcPct val="110000"/>
              </a:lnSpc>
              <a:buFont typeface="+mj-lt"/>
              <a:buAutoNum type="arabicParenR"/>
            </a:pPr>
            <a:r>
              <a:rPr lang="fr-CA" sz="3100" b="0" i="0" dirty="0">
                <a:solidFill>
                  <a:srgbClr val="000000"/>
                </a:solidFill>
                <a:effectLst/>
                <a:latin typeface="Sitka Banner" panose="02000505000000020004" pitchFamily="2" charset="0"/>
              </a:rPr>
              <a:t>Téléchargez et installez ATA Center. </a:t>
            </a:r>
          </a:p>
          <a:p>
            <a:pPr marL="514350" indent="-514350">
              <a:lnSpc>
                <a:spcPct val="110000"/>
              </a:lnSpc>
              <a:buFont typeface="+mj-lt"/>
              <a:buAutoNum type="arabicParenR"/>
            </a:pPr>
            <a:r>
              <a:rPr lang="fr-CA" sz="3100" b="0" i="0" dirty="0">
                <a:solidFill>
                  <a:srgbClr val="000000"/>
                </a:solidFill>
                <a:effectLst/>
                <a:latin typeface="Sitka Banner" panose="02000505000000020004" pitchFamily="2" charset="0"/>
              </a:rPr>
              <a:t>Configurez les paramètres de connectivité de domaine de la passerelle ATA dans ATA Center.</a:t>
            </a:r>
          </a:p>
          <a:p>
            <a:pPr marL="514350" indent="-514350">
              <a:lnSpc>
                <a:spcPct val="110000"/>
              </a:lnSpc>
              <a:buFont typeface="+mj-lt"/>
              <a:buAutoNum type="arabicParenR"/>
            </a:pPr>
            <a:r>
              <a:rPr lang="fr-CA" sz="3100" b="0" i="0" dirty="0">
                <a:solidFill>
                  <a:srgbClr val="000000"/>
                </a:solidFill>
                <a:effectLst/>
                <a:latin typeface="Sitka Banner" panose="02000505000000020004" pitchFamily="2" charset="0"/>
              </a:rPr>
              <a:t>Téléchargez le package d’installation de la passerelle ATA.</a:t>
            </a:r>
          </a:p>
          <a:p>
            <a:pPr marL="514350" indent="-514350">
              <a:lnSpc>
                <a:spcPct val="110000"/>
              </a:lnSpc>
              <a:buFont typeface="+mj-lt"/>
              <a:buAutoNum type="arabicParenR"/>
            </a:pPr>
            <a:r>
              <a:rPr lang="fr-CA" sz="3100" b="0" i="0" dirty="0">
                <a:solidFill>
                  <a:srgbClr val="000000"/>
                </a:solidFill>
                <a:effectLst/>
                <a:latin typeface="Sitka Banner" panose="02000505000000020004" pitchFamily="2" charset="0"/>
              </a:rPr>
              <a:t>Installez la passerelle ATA.</a:t>
            </a:r>
          </a:p>
          <a:p>
            <a:pPr marL="0" indent="0">
              <a:lnSpc>
                <a:spcPct val="110000"/>
              </a:lnSpc>
              <a:buNone/>
            </a:pPr>
            <a:br>
              <a:rPr lang="fr-CA" sz="1800" b="0" i="0" dirty="0">
                <a:solidFill>
                  <a:srgbClr val="000000"/>
                </a:solidFill>
                <a:effectLst/>
                <a:latin typeface="Segoe"/>
              </a:rPr>
            </a:br>
            <a:r>
              <a:rPr lang="fr-CA" sz="2100" b="0" i="1" dirty="0">
                <a:solidFill>
                  <a:srgbClr val="000000"/>
                </a:solidFill>
                <a:effectLst/>
                <a:latin typeface="Segoe"/>
              </a:rPr>
              <a:t>Après avoir installé les ressources binaires sur les différents serveurs, vous pouvez configurer le système.</a:t>
            </a:r>
            <a:br>
              <a:rPr lang="fr-CA" sz="2100" b="0" i="1" dirty="0">
                <a:solidFill>
                  <a:srgbClr val="000000"/>
                </a:solidFill>
                <a:effectLst/>
                <a:latin typeface="Segoe"/>
              </a:rPr>
            </a:br>
            <a:endParaRPr lang="fr-CA" sz="4000" dirty="0">
              <a:latin typeface="Sitka Banner" panose="02000505000000020004" pitchFamily="2" charset="0"/>
            </a:endParaRPr>
          </a:p>
        </p:txBody>
      </p:sp>
    </p:spTree>
    <p:extLst>
      <p:ext uri="{BB962C8B-B14F-4D97-AF65-F5344CB8AC3E}">
        <p14:creationId xmlns:p14="http://schemas.microsoft.com/office/powerpoint/2010/main" val="67683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7"/>
            </a:pPr>
            <a:r>
              <a:rPr lang="fr-CA" b="1" dirty="0">
                <a:latin typeface="Sitka Banner" panose="02000505000000020004" pitchFamily="2" charset="0"/>
              </a:rPr>
              <a:t>Configuration d’ATA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200" y="1619075"/>
            <a:ext cx="10515600" cy="4708890"/>
          </a:xfrm>
        </p:spPr>
        <p:txBody>
          <a:bodyPr>
            <a:normAutofit lnSpcReduction="10000"/>
          </a:bodyPr>
          <a:lstStyle/>
          <a:p>
            <a:pPr marL="0" indent="0">
              <a:lnSpc>
                <a:spcPct val="110000"/>
              </a:lnSpc>
              <a:buNone/>
            </a:pPr>
            <a:r>
              <a:rPr lang="fr-CA" sz="3600" b="0" i="0" dirty="0">
                <a:solidFill>
                  <a:srgbClr val="000000"/>
                </a:solidFill>
                <a:effectLst/>
                <a:latin typeface="Sitka Banner" panose="02000505000000020004" pitchFamily="2" charset="0"/>
              </a:rPr>
              <a:t>Configuration d’ATA</a:t>
            </a:r>
            <a:br>
              <a:rPr lang="fr-CA" sz="3600" b="0" i="0" dirty="0">
                <a:solidFill>
                  <a:srgbClr val="000000"/>
                </a:solidFill>
                <a:effectLst/>
                <a:latin typeface="Sitka Banner" panose="02000505000000020004" pitchFamily="2" charset="0"/>
              </a:rPr>
            </a:br>
            <a:r>
              <a:rPr lang="fr-CA" sz="3600" b="0" i="0" dirty="0">
                <a:solidFill>
                  <a:srgbClr val="000000"/>
                </a:solidFill>
                <a:effectLst/>
                <a:latin typeface="Sitka Banner" panose="02000505000000020004" pitchFamily="2" charset="0"/>
              </a:rPr>
              <a:t>Étapes de configuration d’ATA :</a:t>
            </a:r>
          </a:p>
          <a:p>
            <a:pPr marL="742950" indent="-742950">
              <a:lnSpc>
                <a:spcPct val="110000"/>
              </a:lnSpc>
              <a:buFont typeface="+mj-lt"/>
              <a:buAutoNum type="arabicPeriod"/>
            </a:pPr>
            <a:r>
              <a:rPr lang="fr-CA" sz="3600" b="0" i="0" dirty="0">
                <a:solidFill>
                  <a:srgbClr val="000000"/>
                </a:solidFill>
                <a:effectLst/>
                <a:latin typeface="Sitka Banner" panose="02000505000000020004" pitchFamily="2" charset="0"/>
              </a:rPr>
              <a:t>Configurez les paramètres de la passerelle ATA.</a:t>
            </a:r>
            <a:endParaRPr lang="fr-CA" sz="3600" dirty="0">
              <a:solidFill>
                <a:srgbClr val="000000"/>
              </a:solidFill>
              <a:latin typeface="Sitka Banner" panose="02000505000000020004" pitchFamily="2" charset="0"/>
            </a:endParaRPr>
          </a:p>
          <a:p>
            <a:pPr marL="742950" indent="-742950">
              <a:lnSpc>
                <a:spcPct val="110000"/>
              </a:lnSpc>
              <a:buFont typeface="+mj-lt"/>
              <a:buAutoNum type="arabicPeriod"/>
            </a:pPr>
            <a:r>
              <a:rPr lang="fr-CA" sz="3600" b="0" i="0" dirty="0">
                <a:solidFill>
                  <a:srgbClr val="000000"/>
                </a:solidFill>
                <a:effectLst/>
                <a:latin typeface="Sitka Banner" panose="02000505000000020004" pitchFamily="2" charset="0"/>
              </a:rPr>
              <a:t>Configurez les sous-réseaux avec baux à court terme et l’utilisateur </a:t>
            </a:r>
            <a:r>
              <a:rPr lang="fr-CA" sz="3600" b="1" i="1" dirty="0" err="1">
                <a:solidFill>
                  <a:srgbClr val="000000"/>
                </a:solidFill>
                <a:effectLst/>
                <a:latin typeface="Sitka Banner" panose="02000505000000020004" pitchFamily="2" charset="0"/>
              </a:rPr>
              <a:t>honeytoken</a:t>
            </a:r>
            <a:r>
              <a:rPr lang="fr-CA" sz="3600" b="0" i="0" dirty="0">
                <a:solidFill>
                  <a:srgbClr val="000000"/>
                </a:solidFill>
                <a:effectLst/>
                <a:latin typeface="Sitka Banner" panose="02000505000000020004" pitchFamily="2" charset="0"/>
              </a:rPr>
              <a:t> (</a:t>
            </a:r>
            <a:r>
              <a:rPr lang="fr-CA" sz="3600" b="0" i="1" dirty="0">
                <a:solidFill>
                  <a:srgbClr val="000000"/>
                </a:solidFill>
                <a:effectLst/>
                <a:latin typeface="Sitka Banner" panose="02000505000000020004" pitchFamily="2" charset="0"/>
              </a:rPr>
              <a:t>facultatif</a:t>
            </a:r>
            <a:r>
              <a:rPr lang="fr-CA" sz="3600" b="0" i="0" dirty="0">
                <a:solidFill>
                  <a:srgbClr val="000000"/>
                </a:solidFill>
                <a:effectLst/>
                <a:latin typeface="Sitka Banner" panose="02000505000000020004" pitchFamily="2" charset="0"/>
              </a:rPr>
              <a:t>).</a:t>
            </a:r>
            <a:endParaRPr lang="fr-CA" sz="3600" dirty="0">
              <a:solidFill>
                <a:srgbClr val="000000"/>
              </a:solidFill>
              <a:latin typeface="Sitka Banner" panose="02000505000000020004" pitchFamily="2" charset="0"/>
            </a:endParaRPr>
          </a:p>
          <a:p>
            <a:pPr marL="742950" indent="-742950">
              <a:lnSpc>
                <a:spcPct val="110000"/>
              </a:lnSpc>
              <a:buFont typeface="+mj-lt"/>
              <a:buAutoNum type="arabicPeriod"/>
            </a:pPr>
            <a:r>
              <a:rPr lang="fr-CA" sz="3600" b="0" i="0" dirty="0">
                <a:solidFill>
                  <a:srgbClr val="000000"/>
                </a:solidFill>
                <a:effectLst/>
                <a:latin typeface="Sitka Banner" panose="02000505000000020004" pitchFamily="2" charset="0"/>
              </a:rPr>
              <a:t>Validez l’installation.</a:t>
            </a:r>
            <a:r>
              <a:rPr lang="fr-CA" sz="2400" dirty="0">
                <a:latin typeface="Sitka Banner" panose="02000505000000020004" pitchFamily="2" charset="0"/>
              </a:rPr>
              <a:t> </a:t>
            </a:r>
            <a:br>
              <a:rPr lang="fr-CA" sz="1200" dirty="0">
                <a:latin typeface="Sitka Banner" panose="02000505000000020004" pitchFamily="2" charset="0"/>
              </a:rPr>
            </a:br>
            <a:endParaRPr lang="fr-CA" sz="4000" dirty="0">
              <a:latin typeface="Sitka Banner" panose="02000505000000020004" pitchFamily="2" charset="0"/>
            </a:endParaRPr>
          </a:p>
        </p:txBody>
      </p:sp>
    </p:spTree>
    <p:extLst>
      <p:ext uri="{BB962C8B-B14F-4D97-AF65-F5344CB8AC3E}">
        <p14:creationId xmlns:p14="http://schemas.microsoft.com/office/powerpoint/2010/main" val="2145054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8"/>
            </a:pPr>
            <a:r>
              <a:rPr lang="fr-CA" b="1" dirty="0">
                <a:latin typeface="Sitka Banner" panose="02000505000000020004" pitchFamily="2" charset="0"/>
              </a:rPr>
              <a:t>Détection de violations ATA  </a:t>
            </a:r>
            <a:br>
              <a:rPr lang="fr-CA" dirty="0"/>
            </a:br>
            <a:endParaRPr lang="fr-CA" b="1" i="1" dirty="0">
              <a:latin typeface="Sitka Banner" panose="02000505000000020004" pitchFamily="2" charset="0"/>
            </a:endParaRPr>
          </a:p>
        </p:txBody>
      </p:sp>
      <p:pic>
        <p:nvPicPr>
          <p:cNvPr id="5" name="Image 4">
            <a:extLst>
              <a:ext uri="{FF2B5EF4-FFF2-40B4-BE49-F238E27FC236}">
                <a16:creationId xmlns:a16="http://schemas.microsoft.com/office/drawing/2014/main" id="{32207729-F5F3-4FCB-88F5-CF69CFEA746F}"/>
              </a:ext>
            </a:extLst>
          </p:cNvPr>
          <p:cNvPicPr>
            <a:picLocks noChangeAspect="1"/>
          </p:cNvPicPr>
          <p:nvPr/>
        </p:nvPicPr>
        <p:blipFill>
          <a:blip r:embed="rId3"/>
          <a:stretch>
            <a:fillRect/>
          </a:stretch>
        </p:blipFill>
        <p:spPr>
          <a:xfrm>
            <a:off x="1367749" y="1216025"/>
            <a:ext cx="8945223" cy="4632748"/>
          </a:xfrm>
          <a:prstGeom prst="rect">
            <a:avLst/>
          </a:prstGeom>
        </p:spPr>
      </p:pic>
    </p:spTree>
    <p:extLst>
      <p:ext uri="{BB962C8B-B14F-4D97-AF65-F5344CB8AC3E}">
        <p14:creationId xmlns:p14="http://schemas.microsoft.com/office/powerpoint/2010/main" val="296404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8"/>
            </a:pPr>
            <a:r>
              <a:rPr lang="fr-CA" b="1" dirty="0">
                <a:latin typeface="Sitka Banner" panose="02000505000000020004" pitchFamily="2" charset="0"/>
              </a:rPr>
              <a:t>Détection de violations 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200" y="1619075"/>
            <a:ext cx="10515600" cy="4708890"/>
          </a:xfrm>
        </p:spPr>
        <p:txBody>
          <a:bodyPr>
            <a:normAutofit fontScale="92500" lnSpcReduction="20000"/>
          </a:bodyPr>
          <a:lstStyle/>
          <a:p>
            <a:pPr>
              <a:lnSpc>
                <a:spcPct val="110000"/>
              </a:lnSpc>
            </a:pPr>
            <a:r>
              <a:rPr lang="fr-CA" sz="3600" dirty="0">
                <a:solidFill>
                  <a:srgbClr val="000000"/>
                </a:solidFill>
                <a:latin typeface="Sitka Banner" panose="02000505000000020004" pitchFamily="2" charset="0"/>
              </a:rPr>
              <a:t>ATA Console affiche l’ensemble des activités suspectes par ordre chronologique. </a:t>
            </a:r>
          </a:p>
          <a:p>
            <a:pPr>
              <a:lnSpc>
                <a:spcPct val="110000"/>
              </a:lnSpc>
            </a:pPr>
            <a:r>
              <a:rPr lang="fr-CA" sz="3600" dirty="0">
                <a:solidFill>
                  <a:srgbClr val="000000"/>
                </a:solidFill>
                <a:latin typeface="Sitka Banner" panose="02000505000000020004" pitchFamily="2" charset="0"/>
              </a:rPr>
              <a:t>ATA Console présente également des notifications et des alertes qui permettent d’identifier les problèmes liés au réseau ATA ou à des activités suspectes. </a:t>
            </a:r>
          </a:p>
          <a:p>
            <a:pPr>
              <a:lnSpc>
                <a:spcPct val="110000"/>
              </a:lnSpc>
            </a:pPr>
            <a:r>
              <a:rPr lang="fr-CA" sz="3600" dirty="0">
                <a:solidFill>
                  <a:srgbClr val="000000"/>
                </a:solidFill>
                <a:latin typeface="Sitka Banner" panose="02000505000000020004" pitchFamily="2" charset="0"/>
              </a:rPr>
              <a:t>ATA Console vous permet de filtrer la chronologie des attaques pour afficher toutes les activités suspectes (</a:t>
            </a:r>
            <a:r>
              <a:rPr lang="fr-CA" sz="3600" b="1" dirty="0">
                <a:solidFill>
                  <a:srgbClr val="000000"/>
                </a:solidFill>
                <a:latin typeface="Sitka Banner" panose="02000505000000020004" pitchFamily="2" charset="0"/>
              </a:rPr>
              <a:t>All</a:t>
            </a:r>
            <a:r>
              <a:rPr lang="fr-CA" sz="3600" dirty="0">
                <a:solidFill>
                  <a:srgbClr val="000000"/>
                </a:solidFill>
                <a:latin typeface="Sitka Banner" panose="02000505000000020004" pitchFamily="2" charset="0"/>
              </a:rPr>
              <a:t>), ou seulement celles dont l’état est </a:t>
            </a:r>
            <a:r>
              <a:rPr lang="fr-CA" sz="3600" b="1" dirty="0">
                <a:solidFill>
                  <a:srgbClr val="000000"/>
                </a:solidFill>
                <a:latin typeface="Sitka Banner" panose="02000505000000020004" pitchFamily="2" charset="0"/>
              </a:rPr>
              <a:t>Open</a:t>
            </a:r>
            <a:r>
              <a:rPr lang="fr-CA" sz="3600" dirty="0">
                <a:solidFill>
                  <a:srgbClr val="000000"/>
                </a:solidFill>
                <a:latin typeface="Sitka Banner" panose="02000505000000020004" pitchFamily="2" charset="0"/>
              </a:rPr>
              <a:t>, </a:t>
            </a:r>
            <a:r>
              <a:rPr lang="fr-CA" sz="3600" b="1" dirty="0">
                <a:solidFill>
                  <a:srgbClr val="000000"/>
                </a:solidFill>
                <a:latin typeface="Sitka Banner" panose="02000505000000020004" pitchFamily="2" charset="0"/>
              </a:rPr>
              <a:t>Dismissed</a:t>
            </a:r>
            <a:r>
              <a:rPr lang="fr-CA" sz="3600" dirty="0">
                <a:solidFill>
                  <a:srgbClr val="000000"/>
                </a:solidFill>
                <a:latin typeface="Sitka Banner" panose="02000505000000020004" pitchFamily="2" charset="0"/>
              </a:rPr>
              <a:t> ou </a:t>
            </a:r>
            <a:r>
              <a:rPr lang="fr-CA" sz="3600" b="1" dirty="0" err="1">
                <a:solidFill>
                  <a:srgbClr val="000000"/>
                </a:solidFill>
                <a:latin typeface="Sitka Banner" panose="02000505000000020004" pitchFamily="2" charset="0"/>
              </a:rPr>
              <a:t>Resolved</a:t>
            </a:r>
            <a:r>
              <a:rPr lang="fr-CA" sz="3600" dirty="0">
                <a:solidFill>
                  <a:srgbClr val="000000"/>
                </a:solidFill>
                <a:latin typeface="Sitka Banner" panose="02000505000000020004" pitchFamily="2" charset="0"/>
              </a:rPr>
              <a:t>. </a:t>
            </a:r>
            <a:br>
              <a:rPr lang="fr-CA" sz="3600" dirty="0">
                <a:solidFill>
                  <a:srgbClr val="000000"/>
                </a:solidFill>
                <a:latin typeface="Sitka Banner" panose="02000505000000020004" pitchFamily="2" charset="0"/>
              </a:rPr>
            </a:br>
            <a:endParaRPr lang="fr-CA" sz="3600" dirty="0">
              <a:solidFill>
                <a:srgbClr val="000000"/>
              </a:solidFill>
              <a:latin typeface="Sitka Banner" panose="02000505000000020004" pitchFamily="2" charset="0"/>
            </a:endParaRPr>
          </a:p>
        </p:txBody>
      </p:sp>
    </p:spTree>
    <p:extLst>
      <p:ext uri="{BB962C8B-B14F-4D97-AF65-F5344CB8AC3E}">
        <p14:creationId xmlns:p14="http://schemas.microsoft.com/office/powerpoint/2010/main" val="181496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FD65C-5EAC-425C-BF7A-4D30E916E2FC}"/>
              </a:ext>
            </a:extLst>
          </p:cNvPr>
          <p:cNvSpPr>
            <a:spLocks noGrp="1"/>
          </p:cNvSpPr>
          <p:nvPr>
            <p:ph type="title"/>
          </p:nvPr>
        </p:nvSpPr>
        <p:spPr/>
        <p:txBody>
          <a:bodyPr>
            <a:normAutofit fontScale="90000"/>
          </a:bodyPr>
          <a:lstStyle/>
          <a:p>
            <a:r>
              <a:rPr lang="fr-CA" sz="6000" b="1" dirty="0">
                <a:latin typeface="Sitka Banner" panose="02000505000000020004" pitchFamily="2" charset="0"/>
              </a:rPr>
              <a:t>Chapitre 1 </a:t>
            </a:r>
            <a:r>
              <a:rPr lang="fr-CA" dirty="0"/>
              <a:t>: </a:t>
            </a:r>
            <a:r>
              <a:rPr lang="fr-CA" dirty="0">
                <a:latin typeface="Sitka Banner" panose="02000505000000020004" pitchFamily="2" charset="0"/>
              </a:rPr>
              <a:t>Déploiement et configuration d’ATA </a:t>
            </a:r>
            <a:br>
              <a:rPr lang="fr-CA" dirty="0"/>
            </a:br>
            <a:endParaRPr lang="fr-CA" dirty="0"/>
          </a:p>
        </p:txBody>
      </p:sp>
      <p:sp>
        <p:nvSpPr>
          <p:cNvPr id="3" name="Espace réservé du contenu 2">
            <a:extLst>
              <a:ext uri="{FF2B5EF4-FFF2-40B4-BE49-F238E27FC236}">
                <a16:creationId xmlns:a16="http://schemas.microsoft.com/office/drawing/2014/main" id="{F8CA81CB-35B2-4457-BE8B-95B99E864EE7}"/>
              </a:ext>
            </a:extLst>
          </p:cNvPr>
          <p:cNvSpPr>
            <a:spLocks noGrp="1"/>
          </p:cNvSpPr>
          <p:nvPr>
            <p:ph idx="1"/>
          </p:nvPr>
        </p:nvSpPr>
        <p:spPr/>
        <p:txBody>
          <a:bodyPr>
            <a:normAutofit/>
          </a:bodyPr>
          <a:lstStyle/>
          <a:p>
            <a:pPr marL="0" indent="0">
              <a:buNone/>
            </a:pPr>
            <a:r>
              <a:rPr lang="fr-FR" dirty="0">
                <a:latin typeface="Sitka Banner" panose="02000505000000020004" pitchFamily="2" charset="0"/>
              </a:rPr>
              <a:t>Objectifs du chapitre:</a:t>
            </a:r>
            <a:br>
              <a:rPr lang="fr-FR" dirty="0">
                <a:latin typeface="Sitka Banner" panose="02000505000000020004" pitchFamily="2" charset="0"/>
              </a:rPr>
            </a:br>
            <a:r>
              <a:rPr lang="fr-CA" dirty="0">
                <a:latin typeface="Sitka Banner" panose="02000505000000020004" pitchFamily="2" charset="0"/>
              </a:rPr>
              <a:t>À la fin de ce chapitre, les étudiants seront à même de :</a:t>
            </a:r>
            <a:endParaRPr lang="fr-FR" dirty="0"/>
          </a:p>
          <a:p>
            <a:pPr lvl="1">
              <a:buFont typeface="Sitka Banner" panose="02000505000000020004" pitchFamily="2" charset="0"/>
              <a:buChar char="−"/>
            </a:pPr>
            <a:r>
              <a:rPr lang="fr-FR" dirty="0">
                <a:latin typeface="Sitka Banner" panose="02000505000000020004" pitchFamily="2" charset="0"/>
              </a:rPr>
              <a:t>Décrire les avantages et les fonctionnalités clés d’ATA</a:t>
            </a:r>
          </a:p>
          <a:p>
            <a:pPr lvl="1">
              <a:buFont typeface="Sitka Banner" panose="02000505000000020004" pitchFamily="2" charset="0"/>
              <a:buChar char="−"/>
            </a:pPr>
            <a:r>
              <a:rPr lang="fr-FR" dirty="0">
                <a:latin typeface="Sitka Banner" panose="02000505000000020004" pitchFamily="2" charset="0"/>
              </a:rPr>
              <a:t>Expliquer comment fonctionne ATA</a:t>
            </a:r>
          </a:p>
          <a:p>
            <a:pPr lvl="1">
              <a:buFont typeface="Sitka Banner" panose="02000505000000020004" pitchFamily="2" charset="0"/>
              <a:buChar char="−"/>
            </a:pPr>
            <a:r>
              <a:rPr lang="fr-FR" dirty="0">
                <a:latin typeface="Sitka Banner" panose="02000505000000020004" pitchFamily="2" charset="0"/>
              </a:rPr>
              <a:t>Décrire l’architecture d’ATA</a:t>
            </a:r>
          </a:p>
          <a:p>
            <a:pPr lvl="1">
              <a:buFont typeface="Sitka Banner" panose="02000505000000020004" pitchFamily="2" charset="0"/>
              <a:buChar char="−"/>
            </a:pPr>
            <a:r>
              <a:rPr lang="fr-FR" dirty="0">
                <a:latin typeface="Sitka Banner" panose="02000505000000020004" pitchFamily="2" charset="0"/>
              </a:rPr>
              <a:t>Identifier les exigences liées au déploiement d’ATA</a:t>
            </a:r>
          </a:p>
          <a:p>
            <a:pPr lvl="1">
              <a:buFont typeface="Sitka Banner" panose="02000505000000020004" pitchFamily="2" charset="0"/>
              <a:buChar char="−"/>
            </a:pPr>
            <a:r>
              <a:rPr lang="fr-FR" dirty="0">
                <a:latin typeface="Sitka Banner" panose="02000505000000020004" pitchFamily="2" charset="0"/>
              </a:rPr>
              <a:t>Identifier les étapes de configuration d’ATA</a:t>
            </a:r>
          </a:p>
          <a:p>
            <a:pPr lvl="1">
              <a:buFont typeface="Sitka Banner" panose="02000505000000020004" pitchFamily="2" charset="0"/>
              <a:buChar char="−"/>
            </a:pPr>
            <a:r>
              <a:rPr lang="fr-FR" dirty="0">
                <a:latin typeface="Sitka Banner" panose="02000505000000020004" pitchFamily="2" charset="0"/>
              </a:rPr>
              <a:t>Expliquer comment déployer et configurer ATA</a:t>
            </a:r>
          </a:p>
          <a:p>
            <a:pPr lvl="1">
              <a:buFont typeface="Sitka Banner" panose="02000505000000020004" pitchFamily="2" charset="0"/>
              <a:buChar char="−"/>
            </a:pPr>
            <a:r>
              <a:rPr lang="fr-FR" dirty="0">
                <a:latin typeface="Sitka Banner" panose="02000505000000020004" pitchFamily="2" charset="0"/>
              </a:rPr>
              <a:t>Expliquer comment utiliser ATA pour détecter les violations</a:t>
            </a:r>
            <a:endParaRPr lang="fr-CA" dirty="0">
              <a:latin typeface="Sitka Banner" panose="02000505000000020004" pitchFamily="2" charset="0"/>
            </a:endParaRPr>
          </a:p>
        </p:txBody>
      </p:sp>
    </p:spTree>
    <p:extLst>
      <p:ext uri="{BB962C8B-B14F-4D97-AF65-F5344CB8AC3E}">
        <p14:creationId xmlns:p14="http://schemas.microsoft.com/office/powerpoint/2010/main" val="2261213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8"/>
            </a:pPr>
            <a:r>
              <a:rPr lang="fr-CA" b="1" dirty="0">
                <a:latin typeface="Sitka Banner" panose="02000505000000020004" pitchFamily="2" charset="0"/>
              </a:rPr>
              <a:t>Détection de violations 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200" y="1619075"/>
            <a:ext cx="10515600" cy="4708890"/>
          </a:xfrm>
        </p:spPr>
        <p:txBody>
          <a:bodyPr>
            <a:normAutofit/>
          </a:bodyPr>
          <a:lstStyle/>
          <a:p>
            <a:pPr marL="0" indent="0">
              <a:lnSpc>
                <a:spcPct val="110000"/>
              </a:lnSpc>
              <a:buNone/>
            </a:pPr>
            <a:r>
              <a:rPr lang="fr-CA" dirty="0">
                <a:solidFill>
                  <a:srgbClr val="000000"/>
                </a:solidFill>
                <a:latin typeface="Sitka Banner" panose="02000505000000020004" pitchFamily="2" charset="0"/>
              </a:rPr>
              <a:t>Chaque activité suspecte contient les informations suivantes :</a:t>
            </a:r>
          </a:p>
          <a:p>
            <a:pPr lvl="1">
              <a:lnSpc>
                <a:spcPct val="110000"/>
              </a:lnSpc>
              <a:buFontTx/>
              <a:buChar char="−"/>
            </a:pPr>
            <a:r>
              <a:rPr lang="fr-CA" sz="2800" dirty="0">
                <a:solidFill>
                  <a:srgbClr val="000000"/>
                </a:solidFill>
                <a:latin typeface="Sitka Banner" panose="02000505000000020004" pitchFamily="2" charset="0"/>
              </a:rPr>
              <a:t>Entités impliquées, notamment les utilisateurs, les ordinateurs, les serveurs, les contrôleurs de domaine et les ressources</a:t>
            </a:r>
          </a:p>
          <a:p>
            <a:pPr lvl="1">
              <a:lnSpc>
                <a:spcPct val="110000"/>
              </a:lnSpc>
              <a:buFontTx/>
              <a:buChar char="−"/>
            </a:pPr>
            <a:r>
              <a:rPr lang="fr-CA" sz="2800" dirty="0">
                <a:solidFill>
                  <a:srgbClr val="000000"/>
                </a:solidFill>
                <a:latin typeface="Sitka Banner" panose="02000505000000020004" pitchFamily="2" charset="0"/>
              </a:rPr>
              <a:t>Heure et délai d’exécution de l’activité suspecte</a:t>
            </a:r>
          </a:p>
          <a:p>
            <a:pPr lvl="1">
              <a:lnSpc>
                <a:spcPct val="110000"/>
              </a:lnSpc>
              <a:buFontTx/>
              <a:buChar char="−"/>
            </a:pPr>
            <a:r>
              <a:rPr lang="fr-CA" sz="2800" dirty="0">
                <a:solidFill>
                  <a:srgbClr val="000000"/>
                </a:solidFill>
                <a:latin typeface="Sitka Banner" panose="02000505000000020004" pitchFamily="2" charset="0"/>
              </a:rPr>
              <a:t>Niveau de gravité : </a:t>
            </a:r>
            <a:r>
              <a:rPr lang="fr-CA" sz="2800" b="1" dirty="0">
                <a:solidFill>
                  <a:srgbClr val="000000"/>
                </a:solidFill>
                <a:latin typeface="Sitka Banner" panose="02000505000000020004" pitchFamily="2" charset="0"/>
              </a:rPr>
              <a:t>High</a:t>
            </a:r>
            <a:r>
              <a:rPr lang="fr-CA" sz="2800" dirty="0">
                <a:solidFill>
                  <a:srgbClr val="000000"/>
                </a:solidFill>
                <a:latin typeface="Sitka Banner" panose="02000505000000020004" pitchFamily="2" charset="0"/>
              </a:rPr>
              <a:t>, </a:t>
            </a:r>
            <a:r>
              <a:rPr lang="fr-CA" sz="2800" b="1" dirty="0">
                <a:solidFill>
                  <a:srgbClr val="000000"/>
                </a:solidFill>
                <a:latin typeface="Sitka Banner" panose="02000505000000020004" pitchFamily="2" charset="0"/>
              </a:rPr>
              <a:t>Medium</a:t>
            </a:r>
            <a:r>
              <a:rPr lang="fr-CA" sz="2800" dirty="0">
                <a:solidFill>
                  <a:srgbClr val="000000"/>
                </a:solidFill>
                <a:latin typeface="Sitka Banner" panose="02000505000000020004" pitchFamily="2" charset="0"/>
              </a:rPr>
              <a:t> ou </a:t>
            </a:r>
            <a:r>
              <a:rPr lang="fr-CA" sz="2800" b="1" dirty="0">
                <a:solidFill>
                  <a:srgbClr val="000000"/>
                </a:solidFill>
                <a:latin typeface="Sitka Banner" panose="02000505000000020004" pitchFamily="2" charset="0"/>
              </a:rPr>
              <a:t>Low</a:t>
            </a:r>
          </a:p>
          <a:p>
            <a:pPr lvl="1">
              <a:lnSpc>
                <a:spcPct val="110000"/>
              </a:lnSpc>
              <a:buFontTx/>
              <a:buChar char="−"/>
            </a:pPr>
            <a:r>
              <a:rPr lang="fr-CA" sz="2800" dirty="0">
                <a:solidFill>
                  <a:srgbClr val="000000"/>
                </a:solidFill>
                <a:latin typeface="Sitka Banner" panose="02000505000000020004" pitchFamily="2" charset="0"/>
              </a:rPr>
              <a:t>État : </a:t>
            </a:r>
            <a:r>
              <a:rPr lang="fr-CA" sz="2800" b="1" dirty="0">
                <a:solidFill>
                  <a:srgbClr val="000000"/>
                </a:solidFill>
                <a:latin typeface="Sitka Banner" panose="02000505000000020004" pitchFamily="2" charset="0"/>
              </a:rPr>
              <a:t>Open</a:t>
            </a:r>
            <a:r>
              <a:rPr lang="fr-CA" sz="2800" dirty="0">
                <a:solidFill>
                  <a:srgbClr val="000000"/>
                </a:solidFill>
                <a:latin typeface="Sitka Banner" panose="02000505000000020004" pitchFamily="2" charset="0"/>
              </a:rPr>
              <a:t>, </a:t>
            </a:r>
            <a:r>
              <a:rPr lang="fr-CA" sz="2800" b="1" dirty="0" err="1">
                <a:solidFill>
                  <a:srgbClr val="000000"/>
                </a:solidFill>
                <a:latin typeface="Sitka Banner" panose="02000505000000020004" pitchFamily="2" charset="0"/>
              </a:rPr>
              <a:t>Resolved</a:t>
            </a:r>
            <a:r>
              <a:rPr lang="fr-CA" sz="2800" dirty="0">
                <a:solidFill>
                  <a:srgbClr val="000000"/>
                </a:solidFill>
                <a:latin typeface="Sitka Banner" panose="02000505000000020004" pitchFamily="2" charset="0"/>
              </a:rPr>
              <a:t> ou </a:t>
            </a:r>
            <a:r>
              <a:rPr lang="fr-CA" sz="2800" b="1" dirty="0">
                <a:solidFill>
                  <a:srgbClr val="000000"/>
                </a:solidFill>
                <a:latin typeface="Sitka Banner" panose="02000505000000020004" pitchFamily="2" charset="0"/>
              </a:rPr>
              <a:t>Dismissed</a:t>
            </a:r>
            <a:r>
              <a:rPr lang="fr-CA" sz="2800" dirty="0">
                <a:solidFill>
                  <a:srgbClr val="000000"/>
                </a:solidFill>
                <a:latin typeface="Sitka Banner" panose="02000505000000020004" pitchFamily="2" charset="0"/>
              </a:rPr>
              <a:t> </a:t>
            </a:r>
            <a:br>
              <a:rPr lang="fr-CA" sz="1800" dirty="0"/>
            </a:br>
            <a:r>
              <a:rPr lang="fr-CA" sz="2000" dirty="0"/>
              <a:t> </a:t>
            </a:r>
            <a:endParaRPr lang="fr-CA" sz="3200" dirty="0">
              <a:solidFill>
                <a:srgbClr val="000000"/>
              </a:solidFill>
              <a:latin typeface="Sitka Banner" panose="02000505000000020004" pitchFamily="2" charset="0"/>
            </a:endParaRPr>
          </a:p>
        </p:txBody>
      </p:sp>
    </p:spTree>
    <p:extLst>
      <p:ext uri="{BB962C8B-B14F-4D97-AF65-F5344CB8AC3E}">
        <p14:creationId xmlns:p14="http://schemas.microsoft.com/office/powerpoint/2010/main" val="1321611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8"/>
            </a:pPr>
            <a:r>
              <a:rPr lang="fr-CA" b="1" dirty="0">
                <a:latin typeface="Sitka Banner" panose="02000505000000020004" pitchFamily="2" charset="0"/>
              </a:rPr>
              <a:t>Détection de violations ATA  </a:t>
            </a:r>
            <a:br>
              <a:rPr lang="fr-CA" dirty="0"/>
            </a:br>
            <a:endParaRPr lang="fr-CA" b="1" i="1" dirty="0">
              <a:latin typeface="Sitka Banner" panose="02000505000000020004" pitchFamily="2" charset="0"/>
            </a:endParaRPr>
          </a:p>
        </p:txBody>
      </p:sp>
      <p:sp>
        <p:nvSpPr>
          <p:cNvPr id="3" name="Content Placeholder 2"/>
          <p:cNvSpPr>
            <a:spLocks noGrp="1"/>
          </p:cNvSpPr>
          <p:nvPr>
            <p:ph idx="1"/>
          </p:nvPr>
        </p:nvSpPr>
        <p:spPr>
          <a:xfrm>
            <a:off x="838200" y="1619075"/>
            <a:ext cx="10515600" cy="4708890"/>
          </a:xfrm>
        </p:spPr>
        <p:txBody>
          <a:bodyPr>
            <a:normAutofit fontScale="92500" lnSpcReduction="10000"/>
          </a:bodyPr>
          <a:lstStyle/>
          <a:p>
            <a:pPr marL="457200" lvl="1" indent="0">
              <a:lnSpc>
                <a:spcPct val="110000"/>
              </a:lnSpc>
              <a:buNone/>
            </a:pPr>
            <a:r>
              <a:rPr lang="fr-CA" sz="2800" dirty="0">
                <a:solidFill>
                  <a:srgbClr val="000000"/>
                </a:solidFill>
                <a:latin typeface="Sitka Banner" panose="02000505000000020004" pitchFamily="2" charset="0"/>
              </a:rPr>
              <a:t>Chaque activité offre également la possibilité de :</a:t>
            </a:r>
          </a:p>
          <a:p>
            <a:pPr marL="971550" lvl="1" indent="-514350">
              <a:lnSpc>
                <a:spcPct val="110000"/>
              </a:lnSpc>
              <a:buFont typeface="+mj-lt"/>
              <a:buAutoNum type="arabicParenR"/>
            </a:pPr>
            <a:r>
              <a:rPr lang="fr-CA" sz="2800" dirty="0">
                <a:solidFill>
                  <a:srgbClr val="000000"/>
                </a:solidFill>
                <a:latin typeface="Sitka Banner" panose="02000505000000020004" pitchFamily="2" charset="0"/>
              </a:rPr>
              <a:t>Partager l’activité avec d’autres personnes de votre organisation par e-mail</a:t>
            </a:r>
          </a:p>
          <a:p>
            <a:pPr marL="971550" lvl="1" indent="-514350">
              <a:lnSpc>
                <a:spcPct val="110000"/>
              </a:lnSpc>
              <a:buFont typeface="+mj-lt"/>
              <a:buAutoNum type="arabicParenR"/>
            </a:pPr>
            <a:r>
              <a:rPr lang="fr-CA" sz="2800" dirty="0">
                <a:solidFill>
                  <a:srgbClr val="000000"/>
                </a:solidFill>
                <a:latin typeface="Sitka Banner" panose="02000505000000020004" pitchFamily="2" charset="0"/>
              </a:rPr>
              <a:t>Exporter l’activité vers Microsoft Excel</a:t>
            </a:r>
          </a:p>
          <a:p>
            <a:pPr marL="971550" lvl="1" indent="-514350">
              <a:lnSpc>
                <a:spcPct val="110000"/>
              </a:lnSpc>
              <a:buFont typeface="+mj-lt"/>
              <a:buAutoNum type="arabicParenR"/>
            </a:pPr>
            <a:r>
              <a:rPr lang="fr-CA" sz="2800" dirty="0">
                <a:solidFill>
                  <a:srgbClr val="000000"/>
                </a:solidFill>
                <a:latin typeface="Sitka Banner" panose="02000505000000020004" pitchFamily="2" charset="0"/>
              </a:rPr>
              <a:t>Ajouter une remarque à l’activité</a:t>
            </a:r>
          </a:p>
          <a:p>
            <a:pPr marL="971550" lvl="1" indent="-514350">
              <a:lnSpc>
                <a:spcPct val="110000"/>
              </a:lnSpc>
              <a:buFont typeface="+mj-lt"/>
              <a:buAutoNum type="arabicParenR"/>
            </a:pPr>
            <a:r>
              <a:rPr lang="fr-CA" sz="2800" dirty="0">
                <a:solidFill>
                  <a:srgbClr val="000000"/>
                </a:solidFill>
                <a:latin typeface="Sitka Banner" panose="02000505000000020004" pitchFamily="2" charset="0"/>
              </a:rPr>
              <a:t>Fournir des informations sur l’activité </a:t>
            </a:r>
          </a:p>
          <a:p>
            <a:pPr marL="457200" lvl="1" indent="0">
              <a:lnSpc>
                <a:spcPct val="110000"/>
              </a:lnSpc>
              <a:buNone/>
            </a:pPr>
            <a:endParaRPr lang="fr-CA" sz="1800" b="0" i="0" dirty="0">
              <a:solidFill>
                <a:srgbClr val="000000"/>
              </a:solidFill>
              <a:effectLst/>
              <a:latin typeface="Segoe"/>
            </a:endParaRPr>
          </a:p>
          <a:p>
            <a:pPr marL="457200" lvl="1" indent="0">
              <a:lnSpc>
                <a:spcPct val="110000"/>
              </a:lnSpc>
              <a:buNone/>
            </a:pPr>
            <a:r>
              <a:rPr lang="fr-CA" sz="2800" dirty="0">
                <a:solidFill>
                  <a:srgbClr val="000000"/>
                </a:solidFill>
                <a:latin typeface="Sitka Banner" panose="02000505000000020004" pitchFamily="2" charset="0"/>
              </a:rPr>
              <a:t>ATA offre également des recommandations sur la façon de répondre à l’activité suspecte (</a:t>
            </a:r>
            <a:r>
              <a:rPr lang="fr-CA" sz="2800" i="1" dirty="0">
                <a:solidFill>
                  <a:srgbClr val="000000"/>
                </a:solidFill>
                <a:latin typeface="Sitka Banner" panose="02000505000000020004" pitchFamily="2" charset="0"/>
              </a:rPr>
              <a:t>voir note ci-dessous</a:t>
            </a:r>
            <a:r>
              <a:rPr lang="fr-CA" sz="2800" dirty="0">
                <a:solidFill>
                  <a:srgbClr val="000000"/>
                </a:solidFill>
                <a:latin typeface="Sitka Banner" panose="02000505000000020004" pitchFamily="2" charset="0"/>
              </a:rPr>
              <a:t>)</a:t>
            </a:r>
            <a:br>
              <a:rPr lang="fr-CA" sz="2800" dirty="0">
                <a:solidFill>
                  <a:srgbClr val="000000"/>
                </a:solidFill>
                <a:latin typeface="Sitka Banner" panose="02000505000000020004" pitchFamily="2" charset="0"/>
              </a:rPr>
            </a:br>
            <a:br>
              <a:rPr lang="fr-CA" sz="2000" dirty="0"/>
            </a:br>
            <a:br>
              <a:rPr lang="fr-CA" sz="1800" dirty="0"/>
            </a:br>
            <a:r>
              <a:rPr lang="fr-CA" sz="2000" dirty="0"/>
              <a:t> </a:t>
            </a:r>
            <a:endParaRPr lang="fr-CA" sz="3200" dirty="0">
              <a:solidFill>
                <a:srgbClr val="000000"/>
              </a:solidFill>
              <a:latin typeface="Sitka Banner" panose="02000505000000020004" pitchFamily="2" charset="0"/>
            </a:endParaRPr>
          </a:p>
        </p:txBody>
      </p:sp>
    </p:spTree>
    <p:extLst>
      <p:ext uri="{BB962C8B-B14F-4D97-AF65-F5344CB8AC3E}">
        <p14:creationId xmlns:p14="http://schemas.microsoft.com/office/powerpoint/2010/main" val="13349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a:pPr>
            <a:r>
              <a:rPr lang="fr-CA" b="1" dirty="0">
                <a:latin typeface="Sitka Banner" panose="02000505000000020004" pitchFamily="2" charset="0"/>
              </a:rPr>
              <a:t>Présentation d’ATA </a:t>
            </a:r>
          </a:p>
        </p:txBody>
      </p:sp>
      <p:sp>
        <p:nvSpPr>
          <p:cNvPr id="3" name="Content Placeholder 2"/>
          <p:cNvSpPr>
            <a:spLocks noGrp="1"/>
          </p:cNvSpPr>
          <p:nvPr>
            <p:ph idx="1"/>
          </p:nvPr>
        </p:nvSpPr>
        <p:spPr>
          <a:xfrm>
            <a:off x="838200" y="1468073"/>
            <a:ext cx="10515600" cy="4708890"/>
          </a:xfrm>
        </p:spPr>
        <p:txBody>
          <a:bodyPr>
            <a:normAutofit/>
          </a:bodyPr>
          <a:lstStyle/>
          <a:p>
            <a:pPr marL="0" indent="0" algn="just">
              <a:buNone/>
            </a:pPr>
            <a:r>
              <a:rPr lang="fr-CA" sz="3200" dirty="0">
                <a:latin typeface="Sitka Banner" panose="02000505000000020004" pitchFamily="2" charset="0"/>
              </a:rPr>
              <a:t> </a:t>
            </a:r>
            <a:r>
              <a:rPr lang="fr-FR" sz="2400" i="1" dirty="0">
                <a:latin typeface="Sitka Banner" panose="02000505000000020004" pitchFamily="2" charset="0"/>
              </a:rPr>
              <a:t>ATA </a:t>
            </a:r>
            <a:r>
              <a:rPr lang="fr-FR" sz="2400" dirty="0">
                <a:latin typeface="Sitka Banner" panose="02000505000000020004" pitchFamily="2" charset="0"/>
              </a:rPr>
              <a:t>est une solution de sécurité avancée qui aide les professionnels de la sécurité informatique à protéger leur organisation contre les APT (</a:t>
            </a:r>
            <a:r>
              <a:rPr lang="fr-FR" sz="2400" i="1" dirty="0">
                <a:latin typeface="Sitka Banner" panose="02000505000000020004" pitchFamily="2" charset="0"/>
              </a:rPr>
              <a:t>menaces persistantes avancées</a:t>
            </a:r>
            <a:r>
              <a:rPr lang="fr-FR" sz="2400" dirty="0">
                <a:latin typeface="Sitka Banner" panose="02000505000000020004" pitchFamily="2" charset="0"/>
              </a:rPr>
              <a:t>) et les menaces internes.</a:t>
            </a:r>
          </a:p>
          <a:p>
            <a:pPr marL="0" indent="0" algn="just">
              <a:buNone/>
            </a:pPr>
            <a:r>
              <a:rPr lang="fr-FR" sz="3600" dirty="0"/>
              <a:t> </a:t>
            </a:r>
            <a:br>
              <a:rPr lang="fr-FR" sz="3600" dirty="0"/>
            </a:br>
            <a:endParaRPr lang="fr-CA" sz="3600" dirty="0">
              <a:latin typeface="Sitka Banner" panose="02000505000000020004" pitchFamily="2" charset="0"/>
            </a:endParaRPr>
          </a:p>
        </p:txBody>
      </p:sp>
      <p:pic>
        <p:nvPicPr>
          <p:cNvPr id="5" name="Image 4">
            <a:extLst>
              <a:ext uri="{FF2B5EF4-FFF2-40B4-BE49-F238E27FC236}">
                <a16:creationId xmlns:a16="http://schemas.microsoft.com/office/drawing/2014/main" id="{A9609349-5BBE-408D-8472-C60F64DE4BE6}"/>
              </a:ext>
            </a:extLst>
          </p:cNvPr>
          <p:cNvPicPr>
            <a:picLocks noChangeAspect="1"/>
          </p:cNvPicPr>
          <p:nvPr/>
        </p:nvPicPr>
        <p:blipFill>
          <a:blip r:embed="rId3"/>
          <a:stretch>
            <a:fillRect/>
          </a:stretch>
        </p:blipFill>
        <p:spPr>
          <a:xfrm>
            <a:off x="2225613" y="2701387"/>
            <a:ext cx="6754168" cy="3875378"/>
          </a:xfrm>
          <a:prstGeom prst="rect">
            <a:avLst/>
          </a:prstGeom>
        </p:spPr>
      </p:pic>
    </p:spTree>
    <p:extLst>
      <p:ext uri="{BB962C8B-B14F-4D97-AF65-F5344CB8AC3E}">
        <p14:creationId xmlns:p14="http://schemas.microsoft.com/office/powerpoint/2010/main" val="50881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2"/>
            </a:pPr>
            <a:r>
              <a:rPr lang="fr-CA" b="1" dirty="0">
                <a:latin typeface="Sitka Banner" panose="02000505000000020004" pitchFamily="2" charset="0"/>
              </a:rPr>
              <a:t>avantages d’ATA </a:t>
            </a:r>
          </a:p>
        </p:txBody>
      </p:sp>
      <p:sp>
        <p:nvSpPr>
          <p:cNvPr id="3" name="Content Placeholder 2"/>
          <p:cNvSpPr>
            <a:spLocks noGrp="1"/>
          </p:cNvSpPr>
          <p:nvPr>
            <p:ph idx="1"/>
          </p:nvPr>
        </p:nvSpPr>
        <p:spPr>
          <a:xfrm>
            <a:off x="838200" y="1619075"/>
            <a:ext cx="10515600" cy="4708890"/>
          </a:xfrm>
        </p:spPr>
        <p:txBody>
          <a:bodyPr>
            <a:normAutofit/>
          </a:bodyPr>
          <a:lstStyle/>
          <a:p>
            <a:pPr marL="457200" lvl="1" indent="0">
              <a:buNone/>
            </a:pPr>
            <a:r>
              <a:rPr lang="fr-CA" dirty="0">
                <a:latin typeface="Sitka Banner" panose="02000505000000020004" pitchFamily="2" charset="0"/>
              </a:rPr>
              <a:t>La liste suivante répertorie les avantages d’ATA :</a:t>
            </a:r>
          </a:p>
          <a:p>
            <a:pPr lvl="1"/>
            <a:r>
              <a:rPr lang="fr-CA" dirty="0">
                <a:latin typeface="Sitka Banner" panose="02000505000000020004" pitchFamily="2" charset="0"/>
              </a:rPr>
              <a:t>Détecte les menaces à l’aide de la </a:t>
            </a:r>
            <a:r>
              <a:rPr lang="fr-CA" u="sng" dirty="0">
                <a:latin typeface="Sitka Banner" panose="02000505000000020004" pitchFamily="2" charset="0"/>
              </a:rPr>
              <a:t>détection basée sur les signatures </a:t>
            </a:r>
            <a:r>
              <a:rPr lang="fr-CA" dirty="0">
                <a:latin typeface="Sitka Banner" panose="02000505000000020004" pitchFamily="2" charset="0"/>
              </a:rPr>
              <a:t>et les anomalies.</a:t>
            </a:r>
          </a:p>
          <a:p>
            <a:pPr lvl="1"/>
            <a:r>
              <a:rPr lang="fr-CA" dirty="0">
                <a:latin typeface="Sitka Banner" panose="02000505000000020004" pitchFamily="2" charset="0"/>
              </a:rPr>
              <a:t>Produit une </a:t>
            </a:r>
            <a:r>
              <a:rPr lang="fr-CA" u="sng" dirty="0">
                <a:latin typeface="Sitka Banner" panose="02000505000000020004" pitchFamily="2" charset="0"/>
              </a:rPr>
              <a:t>chronologie</a:t>
            </a:r>
            <a:r>
              <a:rPr lang="fr-CA" dirty="0">
                <a:latin typeface="Sitka Banner" panose="02000505000000020004" pitchFamily="2" charset="0"/>
              </a:rPr>
              <a:t> simple de l’attaque montrant les activités impliquées.</a:t>
            </a:r>
          </a:p>
          <a:p>
            <a:pPr lvl="1"/>
            <a:r>
              <a:rPr lang="fr-CA" dirty="0">
                <a:latin typeface="Sitka Banner" panose="02000505000000020004" pitchFamily="2" charset="0"/>
              </a:rPr>
              <a:t>Génère des </a:t>
            </a:r>
            <a:r>
              <a:rPr lang="fr-CA" u="sng" dirty="0">
                <a:latin typeface="Sitka Banner" panose="02000505000000020004" pitchFamily="2" charset="0"/>
              </a:rPr>
              <a:t>alertes</a:t>
            </a:r>
            <a:r>
              <a:rPr lang="fr-CA" dirty="0">
                <a:latin typeface="Sitka Banner" panose="02000505000000020004" pitchFamily="2" charset="0"/>
              </a:rPr>
              <a:t> uniquement après </a:t>
            </a:r>
            <a:r>
              <a:rPr lang="fr-CA" u="sng" dirty="0">
                <a:latin typeface="Sitka Banner" panose="02000505000000020004" pitchFamily="2" charset="0"/>
              </a:rPr>
              <a:t>l’agrégation</a:t>
            </a:r>
            <a:r>
              <a:rPr lang="fr-CA" dirty="0">
                <a:latin typeface="Sitka Banner" panose="02000505000000020004" pitchFamily="2" charset="0"/>
              </a:rPr>
              <a:t> contextuelle des activités suspectes. Cela permet de </a:t>
            </a:r>
            <a:r>
              <a:rPr lang="fr-CA" u="sng" dirty="0">
                <a:latin typeface="Sitka Banner" panose="02000505000000020004" pitchFamily="2" charset="0"/>
              </a:rPr>
              <a:t>réduire les faux positifs</a:t>
            </a:r>
            <a:r>
              <a:rPr lang="fr-CA" dirty="0">
                <a:latin typeface="Sitka Banner" panose="02000505000000020004" pitchFamily="2" charset="0"/>
              </a:rPr>
              <a:t>.</a:t>
            </a:r>
          </a:p>
          <a:p>
            <a:pPr lvl="1"/>
            <a:r>
              <a:rPr lang="fr-CA" dirty="0">
                <a:latin typeface="Sitka Banner" panose="02000505000000020004" pitchFamily="2" charset="0"/>
              </a:rPr>
              <a:t>Pour chaque activité suspecte identifiée ou chaque attaque connue, ATA fournit des</a:t>
            </a:r>
            <a:br>
              <a:rPr lang="fr-CA" dirty="0">
                <a:latin typeface="Sitka Banner" panose="02000505000000020004" pitchFamily="2" charset="0"/>
              </a:rPr>
            </a:br>
            <a:r>
              <a:rPr lang="fr-CA" u="sng" dirty="0">
                <a:latin typeface="Sitka Banner" panose="02000505000000020004" pitchFamily="2" charset="0"/>
              </a:rPr>
              <a:t>recommandations d’investigation </a:t>
            </a:r>
            <a:r>
              <a:rPr lang="fr-CA" dirty="0">
                <a:latin typeface="Sitka Banner" panose="02000505000000020004" pitchFamily="2" charset="0"/>
              </a:rPr>
              <a:t>et de correction.</a:t>
            </a:r>
            <a:endParaRPr lang="fr-CA" sz="3600" dirty="0">
              <a:latin typeface="Sitka Banner" panose="02000505000000020004" pitchFamily="2" charset="0"/>
            </a:endParaRPr>
          </a:p>
        </p:txBody>
      </p:sp>
    </p:spTree>
    <p:extLst>
      <p:ext uri="{BB962C8B-B14F-4D97-AF65-F5344CB8AC3E}">
        <p14:creationId xmlns:p14="http://schemas.microsoft.com/office/powerpoint/2010/main" val="56502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3"/>
            </a:pPr>
            <a:r>
              <a:rPr lang="fr-CA" b="1" dirty="0">
                <a:latin typeface="Sitka Banner" panose="02000505000000020004" pitchFamily="2" charset="0"/>
              </a:rPr>
              <a:t>Fonctionnalités  d’ATA </a:t>
            </a:r>
          </a:p>
        </p:txBody>
      </p:sp>
      <p:sp>
        <p:nvSpPr>
          <p:cNvPr id="3" name="Content Placeholder 2"/>
          <p:cNvSpPr>
            <a:spLocks noGrp="1"/>
          </p:cNvSpPr>
          <p:nvPr>
            <p:ph idx="1"/>
          </p:nvPr>
        </p:nvSpPr>
        <p:spPr>
          <a:xfrm>
            <a:off x="838200" y="1619075"/>
            <a:ext cx="10515600" cy="4708890"/>
          </a:xfrm>
        </p:spPr>
        <p:txBody>
          <a:bodyPr>
            <a:normAutofit/>
          </a:bodyPr>
          <a:lstStyle/>
          <a:p>
            <a:pPr marL="457200" lvl="1" indent="0">
              <a:buNone/>
            </a:pPr>
            <a:r>
              <a:rPr lang="fr-CA" sz="2600" dirty="0">
                <a:latin typeface="Sitka Banner" panose="02000505000000020004" pitchFamily="2" charset="0"/>
              </a:rPr>
              <a:t>Voici</a:t>
            </a:r>
            <a:r>
              <a:rPr lang="fr-CA" dirty="0">
                <a:latin typeface="Sitka Banner" panose="02000505000000020004" pitchFamily="2" charset="0"/>
              </a:rPr>
              <a:t> certaines fonctionnalités clés d’ATA :</a:t>
            </a:r>
          </a:p>
          <a:p>
            <a:pPr lvl="1"/>
            <a:r>
              <a:rPr lang="fr-CA" sz="2600" dirty="0">
                <a:latin typeface="Sitka Banner" panose="02000505000000020004" pitchFamily="2" charset="0"/>
              </a:rPr>
              <a:t>Prise</a:t>
            </a:r>
            <a:r>
              <a:rPr lang="fr-CA" dirty="0">
                <a:latin typeface="Sitka Banner" panose="02000505000000020004" pitchFamily="2" charset="0"/>
              </a:rPr>
              <a:t> en charge de la mobilité. ATA assiste à toutes les authentifications et autorisations d’accès </a:t>
            </a:r>
            <a:r>
              <a:rPr lang="fr-CA" sz="2600" dirty="0">
                <a:latin typeface="Sitka Banner" panose="02000505000000020004" pitchFamily="2" charset="0"/>
              </a:rPr>
              <a:t>aux ressources</a:t>
            </a:r>
            <a:r>
              <a:rPr lang="fr-CA" dirty="0">
                <a:latin typeface="Sitka Banner" panose="02000505000000020004" pitchFamily="2" charset="0"/>
              </a:rPr>
              <a:t> de l’organisation dans le périmètre de l’organisation ou sur les appareils mobiles.</a:t>
            </a:r>
          </a:p>
          <a:p>
            <a:pPr lvl="1">
              <a:spcBef>
                <a:spcPts val="1200"/>
              </a:spcBef>
            </a:pPr>
            <a:r>
              <a:rPr lang="fr-CA" sz="2600" dirty="0">
                <a:latin typeface="Sitka Banner" panose="02000505000000020004" pitchFamily="2" charset="0"/>
              </a:rPr>
              <a:t>ATA</a:t>
            </a:r>
            <a:r>
              <a:rPr lang="fr-CA" dirty="0">
                <a:latin typeface="Sitka Banner" panose="02000505000000020004" pitchFamily="2" charset="0"/>
              </a:rPr>
              <a:t> fonctionne avec les systèmes SIEM (Security Information and </a:t>
            </a:r>
            <a:r>
              <a:rPr lang="fr-CA" dirty="0" err="1">
                <a:latin typeface="Sitka Banner" panose="02000505000000020004" pitchFamily="2" charset="0"/>
              </a:rPr>
              <a:t>Event</a:t>
            </a:r>
            <a:r>
              <a:rPr lang="fr-CA" dirty="0">
                <a:latin typeface="Sitka Banner" panose="02000505000000020004" pitchFamily="2" charset="0"/>
              </a:rPr>
              <a:t> Management) et offre plusieurs options pour transmettre les alertes de sécurité à votre système SIEM ou pour envoyer des e-mails à des personnes spécifiques.</a:t>
            </a:r>
          </a:p>
          <a:p>
            <a:pPr lvl="1">
              <a:spcBef>
                <a:spcPts val="1200"/>
              </a:spcBef>
            </a:pPr>
            <a:r>
              <a:rPr lang="fr-CA" dirty="0">
                <a:latin typeface="Sitka Banner" panose="02000505000000020004" pitchFamily="2" charset="0"/>
              </a:rPr>
              <a:t>ATA fonctionne comme une application et utilise la mise en miroir de ports. </a:t>
            </a:r>
            <a:br>
              <a:rPr lang="fr-CA" sz="2800" dirty="0"/>
            </a:br>
            <a:endParaRPr lang="fr-CA" sz="3600" dirty="0">
              <a:latin typeface="Sitka Banner" panose="02000505000000020004" pitchFamily="2" charset="0"/>
            </a:endParaRPr>
          </a:p>
        </p:txBody>
      </p:sp>
    </p:spTree>
    <p:extLst>
      <p:ext uri="{BB962C8B-B14F-4D97-AF65-F5344CB8AC3E}">
        <p14:creationId xmlns:p14="http://schemas.microsoft.com/office/powerpoint/2010/main" val="369714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3"/>
            </a:pPr>
            <a:r>
              <a:rPr lang="fr-CA" b="1" dirty="0">
                <a:latin typeface="Sitka Banner" panose="02000505000000020004" pitchFamily="2" charset="0"/>
              </a:rPr>
              <a:t>Fonctionnalités  d’ATA </a:t>
            </a:r>
          </a:p>
        </p:txBody>
      </p:sp>
      <p:sp>
        <p:nvSpPr>
          <p:cNvPr id="3" name="Content Placeholder 2"/>
          <p:cNvSpPr>
            <a:spLocks noGrp="1"/>
          </p:cNvSpPr>
          <p:nvPr>
            <p:ph idx="1"/>
          </p:nvPr>
        </p:nvSpPr>
        <p:spPr>
          <a:xfrm>
            <a:off x="838200" y="1619075"/>
            <a:ext cx="10515600" cy="4708890"/>
          </a:xfrm>
        </p:spPr>
        <p:txBody>
          <a:bodyPr>
            <a:normAutofit/>
          </a:bodyPr>
          <a:lstStyle/>
          <a:p>
            <a:pPr marL="457200" lvl="1" indent="0">
              <a:buNone/>
            </a:pPr>
            <a:br>
              <a:rPr lang="fr-CA" dirty="0">
                <a:latin typeface="Sitka Banner" panose="02000505000000020004" pitchFamily="2" charset="0"/>
              </a:rPr>
            </a:br>
            <a:br>
              <a:rPr lang="fr-CA" sz="2800" dirty="0"/>
            </a:br>
            <a:endParaRPr lang="fr-CA" sz="3600" dirty="0">
              <a:latin typeface="Sitka Banner" panose="02000505000000020004" pitchFamily="2" charset="0"/>
            </a:endParaRPr>
          </a:p>
        </p:txBody>
      </p:sp>
      <p:pic>
        <p:nvPicPr>
          <p:cNvPr id="5" name="Image 4">
            <a:extLst>
              <a:ext uri="{FF2B5EF4-FFF2-40B4-BE49-F238E27FC236}">
                <a16:creationId xmlns:a16="http://schemas.microsoft.com/office/drawing/2014/main" id="{7326CA81-59AB-4757-B839-011F7A6683DE}"/>
              </a:ext>
            </a:extLst>
          </p:cNvPr>
          <p:cNvPicPr>
            <a:picLocks noChangeAspect="1"/>
          </p:cNvPicPr>
          <p:nvPr/>
        </p:nvPicPr>
        <p:blipFill>
          <a:blip r:embed="rId3"/>
          <a:stretch>
            <a:fillRect/>
          </a:stretch>
        </p:blipFill>
        <p:spPr>
          <a:xfrm>
            <a:off x="1679127" y="1447060"/>
            <a:ext cx="9488982" cy="4708890"/>
          </a:xfrm>
          <a:prstGeom prst="rect">
            <a:avLst/>
          </a:prstGeom>
        </p:spPr>
      </p:pic>
    </p:spTree>
    <p:extLst>
      <p:ext uri="{BB962C8B-B14F-4D97-AF65-F5344CB8AC3E}">
        <p14:creationId xmlns:p14="http://schemas.microsoft.com/office/powerpoint/2010/main" val="19028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4"/>
            </a:pPr>
            <a:r>
              <a:rPr lang="fr-CA" b="1" dirty="0">
                <a:latin typeface="Sitka Banner" panose="02000505000000020004" pitchFamily="2" charset="0"/>
              </a:rPr>
              <a:t>Architecture d’ATA </a:t>
            </a:r>
          </a:p>
        </p:txBody>
      </p:sp>
      <p:sp>
        <p:nvSpPr>
          <p:cNvPr id="3" name="Content Placeholder 2"/>
          <p:cNvSpPr>
            <a:spLocks noGrp="1"/>
          </p:cNvSpPr>
          <p:nvPr>
            <p:ph idx="1"/>
          </p:nvPr>
        </p:nvSpPr>
        <p:spPr>
          <a:xfrm>
            <a:off x="838200" y="1619075"/>
            <a:ext cx="10515600" cy="4708890"/>
          </a:xfrm>
        </p:spPr>
        <p:txBody>
          <a:bodyPr>
            <a:normAutofit/>
          </a:bodyPr>
          <a:lstStyle/>
          <a:p>
            <a:pPr marL="457200" lvl="1" indent="0">
              <a:buNone/>
            </a:pPr>
            <a:br>
              <a:rPr lang="fr-CA" dirty="0">
                <a:latin typeface="Sitka Banner" panose="02000505000000020004" pitchFamily="2" charset="0"/>
              </a:rPr>
            </a:br>
            <a:br>
              <a:rPr lang="fr-CA" sz="2800" dirty="0"/>
            </a:br>
            <a:endParaRPr lang="fr-CA" sz="3600" dirty="0">
              <a:latin typeface="Sitka Banner" panose="02000505000000020004" pitchFamily="2" charset="0"/>
            </a:endParaRPr>
          </a:p>
        </p:txBody>
      </p:sp>
      <p:pic>
        <p:nvPicPr>
          <p:cNvPr id="6" name="Image 5">
            <a:extLst>
              <a:ext uri="{FF2B5EF4-FFF2-40B4-BE49-F238E27FC236}">
                <a16:creationId xmlns:a16="http://schemas.microsoft.com/office/drawing/2014/main" id="{84D8E760-9065-41CC-8530-3E5804127873}"/>
              </a:ext>
            </a:extLst>
          </p:cNvPr>
          <p:cNvPicPr>
            <a:picLocks noChangeAspect="1"/>
          </p:cNvPicPr>
          <p:nvPr/>
        </p:nvPicPr>
        <p:blipFill>
          <a:blip r:embed="rId3"/>
          <a:stretch>
            <a:fillRect/>
          </a:stretch>
        </p:blipFill>
        <p:spPr>
          <a:xfrm>
            <a:off x="1637678" y="1496291"/>
            <a:ext cx="8916644" cy="4928739"/>
          </a:xfrm>
          <a:prstGeom prst="rect">
            <a:avLst/>
          </a:prstGeom>
        </p:spPr>
      </p:pic>
    </p:spTree>
    <p:extLst>
      <p:ext uri="{BB962C8B-B14F-4D97-AF65-F5344CB8AC3E}">
        <p14:creationId xmlns:p14="http://schemas.microsoft.com/office/powerpoint/2010/main" val="97721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4"/>
            </a:pPr>
            <a:r>
              <a:rPr lang="fr-CA" b="1" dirty="0">
                <a:latin typeface="Sitka Banner" panose="02000505000000020004" pitchFamily="2" charset="0"/>
              </a:rPr>
              <a:t>Architecture d’ATA </a:t>
            </a:r>
            <a:r>
              <a:rPr lang="fr-CA" b="1" i="1" dirty="0">
                <a:latin typeface="Sitka Banner" panose="02000505000000020004" pitchFamily="2" charset="0"/>
              </a:rPr>
              <a:t>(suite) </a:t>
            </a:r>
          </a:p>
        </p:txBody>
      </p:sp>
      <p:sp>
        <p:nvSpPr>
          <p:cNvPr id="3" name="Content Placeholder 2"/>
          <p:cNvSpPr>
            <a:spLocks noGrp="1"/>
          </p:cNvSpPr>
          <p:nvPr>
            <p:ph idx="1"/>
          </p:nvPr>
        </p:nvSpPr>
        <p:spPr>
          <a:xfrm>
            <a:off x="838200" y="1619075"/>
            <a:ext cx="10515600" cy="4708890"/>
          </a:xfrm>
        </p:spPr>
        <p:txBody>
          <a:bodyPr>
            <a:normAutofit/>
          </a:bodyPr>
          <a:lstStyle/>
          <a:p>
            <a:pPr marL="0" indent="0">
              <a:buNone/>
            </a:pPr>
            <a:r>
              <a:rPr lang="fr-CA" b="0" i="0" dirty="0">
                <a:solidFill>
                  <a:srgbClr val="000000"/>
                </a:solidFill>
                <a:effectLst/>
                <a:latin typeface="Sitka Banner" panose="02000505000000020004" pitchFamily="2" charset="0"/>
              </a:rPr>
              <a:t>ATA effectue une mise en miroir de ports non intrusive. Chaque déploiement ATA a deux composants principaux : </a:t>
            </a:r>
          </a:p>
          <a:p>
            <a:pPr marL="457200" indent="-457200">
              <a:buFont typeface="+mj-lt"/>
              <a:buAutoNum type="arabicParenR"/>
            </a:pPr>
            <a:r>
              <a:rPr lang="fr-CA" b="0" i="0" dirty="0">
                <a:solidFill>
                  <a:srgbClr val="000000"/>
                </a:solidFill>
                <a:effectLst/>
                <a:latin typeface="Sitka Banner" panose="02000505000000020004" pitchFamily="2" charset="0"/>
              </a:rPr>
              <a:t>Advanced </a:t>
            </a:r>
            <a:r>
              <a:rPr lang="fr-CA" b="0" i="0" dirty="0" err="1">
                <a:solidFill>
                  <a:srgbClr val="000000"/>
                </a:solidFill>
                <a:effectLst/>
                <a:latin typeface="Sitka Banner" panose="02000505000000020004" pitchFamily="2" charset="0"/>
              </a:rPr>
              <a:t>Threat</a:t>
            </a:r>
            <a:r>
              <a:rPr lang="fr-CA" b="0" i="0" dirty="0">
                <a:solidFill>
                  <a:srgbClr val="000000"/>
                </a:solidFill>
                <a:effectLst/>
                <a:latin typeface="Sitka Banner" panose="02000505000000020004" pitchFamily="2" charset="0"/>
              </a:rPr>
              <a:t> Analytics Center et </a:t>
            </a:r>
          </a:p>
          <a:p>
            <a:pPr marL="457200" indent="-457200">
              <a:buFont typeface="+mj-lt"/>
              <a:buAutoNum type="arabicParenR"/>
            </a:pPr>
            <a:r>
              <a:rPr lang="fr-CA" b="0" i="0" dirty="0">
                <a:solidFill>
                  <a:srgbClr val="000000"/>
                </a:solidFill>
                <a:effectLst/>
                <a:latin typeface="Sitka Banner" panose="02000505000000020004" pitchFamily="2" charset="0"/>
              </a:rPr>
              <a:t>Advanced </a:t>
            </a:r>
            <a:r>
              <a:rPr lang="fr-CA" b="0" i="0" dirty="0" err="1">
                <a:solidFill>
                  <a:srgbClr val="000000"/>
                </a:solidFill>
                <a:effectLst/>
                <a:latin typeface="Sitka Banner" panose="02000505000000020004" pitchFamily="2" charset="0"/>
              </a:rPr>
              <a:t>Threat</a:t>
            </a:r>
            <a:r>
              <a:rPr lang="fr-CA" b="0" i="0" dirty="0">
                <a:solidFill>
                  <a:srgbClr val="000000"/>
                </a:solidFill>
                <a:effectLst/>
                <a:latin typeface="Sitka Banner" panose="02000505000000020004" pitchFamily="2" charset="0"/>
              </a:rPr>
              <a:t> Analytics Gateway.</a:t>
            </a:r>
            <a:r>
              <a:rPr lang="fr-CA" sz="3200" dirty="0">
                <a:latin typeface="Sitka Banner" panose="02000505000000020004" pitchFamily="2" charset="0"/>
              </a:rPr>
              <a:t> </a:t>
            </a:r>
            <a:br>
              <a:rPr lang="fr-CA" sz="3200" dirty="0">
                <a:latin typeface="Sitka Banner" panose="02000505000000020004" pitchFamily="2" charset="0"/>
              </a:rPr>
            </a:br>
            <a:br>
              <a:rPr lang="fr-CA" sz="3200" dirty="0"/>
            </a:br>
            <a:endParaRPr lang="fr-CA" sz="4000" dirty="0">
              <a:latin typeface="Sitka Banner" panose="02000505000000020004" pitchFamily="2" charset="0"/>
            </a:endParaRPr>
          </a:p>
        </p:txBody>
      </p:sp>
    </p:spTree>
    <p:extLst>
      <p:ext uri="{BB962C8B-B14F-4D97-AF65-F5344CB8AC3E}">
        <p14:creationId xmlns:p14="http://schemas.microsoft.com/office/powerpoint/2010/main" val="151628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arenR" startAt="4"/>
            </a:pPr>
            <a:r>
              <a:rPr lang="fr-CA" b="1" dirty="0">
                <a:latin typeface="Sitka Banner" panose="02000505000000020004" pitchFamily="2" charset="0"/>
              </a:rPr>
              <a:t>Architecture d’ATA </a:t>
            </a:r>
            <a:r>
              <a:rPr lang="fr-CA" b="1" i="1" dirty="0">
                <a:latin typeface="Sitka Banner" panose="02000505000000020004" pitchFamily="2" charset="0"/>
              </a:rPr>
              <a:t>(suite) </a:t>
            </a:r>
          </a:p>
        </p:txBody>
      </p:sp>
      <p:sp>
        <p:nvSpPr>
          <p:cNvPr id="3" name="Content Placeholder 2"/>
          <p:cNvSpPr>
            <a:spLocks noGrp="1"/>
          </p:cNvSpPr>
          <p:nvPr>
            <p:ph idx="1"/>
          </p:nvPr>
        </p:nvSpPr>
        <p:spPr>
          <a:xfrm>
            <a:off x="838200" y="1619075"/>
            <a:ext cx="10515600" cy="4708890"/>
          </a:xfrm>
        </p:spPr>
        <p:txBody>
          <a:bodyPr>
            <a:normAutofit/>
          </a:bodyPr>
          <a:lstStyle/>
          <a:p>
            <a:pPr marL="457200" indent="-457200">
              <a:buFont typeface="+mj-lt"/>
              <a:buAutoNum type="arabicParenR"/>
            </a:pPr>
            <a:r>
              <a:rPr lang="fr-CA" sz="2400" b="1" i="0" dirty="0">
                <a:solidFill>
                  <a:srgbClr val="000000"/>
                </a:solidFill>
                <a:effectLst/>
                <a:latin typeface="Sitka Banner" panose="02000505000000020004" pitchFamily="2" charset="0"/>
              </a:rPr>
              <a:t>ATA Center </a:t>
            </a:r>
            <a:r>
              <a:rPr lang="fr-CA" sz="2400" b="1" dirty="0">
                <a:solidFill>
                  <a:srgbClr val="000000"/>
                </a:solidFill>
                <a:latin typeface="Sitka Banner" panose="02000505000000020004" pitchFamily="2" charset="0"/>
              </a:rPr>
              <a:t>: </a:t>
            </a:r>
          </a:p>
          <a:p>
            <a:pPr lvl="1"/>
            <a:r>
              <a:rPr lang="fr-CA" sz="2000" b="0" i="0" dirty="0">
                <a:solidFill>
                  <a:srgbClr val="000000"/>
                </a:solidFill>
                <a:effectLst/>
                <a:latin typeface="Sitka Banner" panose="02000505000000020004" pitchFamily="2" charset="0"/>
              </a:rPr>
              <a:t>Est le premier composant installé dans une entreprise. </a:t>
            </a:r>
          </a:p>
          <a:p>
            <a:pPr lvl="1"/>
            <a:r>
              <a:rPr lang="fr-CA" sz="2000" b="0" i="0" dirty="0">
                <a:solidFill>
                  <a:srgbClr val="000000"/>
                </a:solidFill>
                <a:effectLst/>
                <a:latin typeface="Sitka Banner" panose="02000505000000020004" pitchFamily="2" charset="0"/>
              </a:rPr>
              <a:t>Il est responsable de la réception des données des passerelles ATA, notamment les passerelles légères ATA. </a:t>
            </a:r>
          </a:p>
          <a:p>
            <a:pPr lvl="1"/>
            <a:r>
              <a:rPr lang="fr-CA" sz="2000" b="0" i="0" dirty="0">
                <a:solidFill>
                  <a:srgbClr val="000000"/>
                </a:solidFill>
                <a:effectLst/>
                <a:latin typeface="Sitka Banner" panose="02000505000000020004" pitchFamily="2" charset="0"/>
              </a:rPr>
              <a:t>ATA Center gère les paramètres de configuration des passerelles ATA et des passerelles légères ATA.</a:t>
            </a:r>
          </a:p>
          <a:p>
            <a:pPr lvl="1"/>
            <a:r>
              <a:rPr lang="fr-CA" sz="2000" b="0" i="0" dirty="0">
                <a:solidFill>
                  <a:srgbClr val="000000"/>
                </a:solidFill>
                <a:effectLst/>
                <a:latin typeface="Sitka Banner" panose="02000505000000020004" pitchFamily="2" charset="0"/>
              </a:rPr>
              <a:t> Il reçoit les données des passerelles et les stocke dans une base de données. </a:t>
            </a:r>
          </a:p>
          <a:p>
            <a:pPr lvl="1"/>
            <a:r>
              <a:rPr lang="fr-CA" sz="2000" b="0" i="0" dirty="0">
                <a:solidFill>
                  <a:srgbClr val="000000"/>
                </a:solidFill>
                <a:effectLst/>
                <a:latin typeface="Sitka Banner" panose="02000505000000020004" pitchFamily="2" charset="0"/>
              </a:rPr>
              <a:t>Il détecte les activités suspectes et les comportements anormaux en exécutant les algorithmes d’apprentissage automatique comportementaux d’ATA.</a:t>
            </a:r>
            <a:r>
              <a:rPr lang="fr-CA" dirty="0">
                <a:latin typeface="Sitka Banner" panose="02000505000000020004" pitchFamily="2" charset="0"/>
              </a:rPr>
              <a:t> </a:t>
            </a:r>
            <a:br>
              <a:rPr lang="fr-CA" dirty="0">
                <a:latin typeface="Sitka Banner" panose="02000505000000020004" pitchFamily="2" charset="0"/>
              </a:rPr>
            </a:br>
            <a:endParaRPr lang="fr-CA" b="0" i="0" dirty="0">
              <a:solidFill>
                <a:srgbClr val="000000"/>
              </a:solidFill>
              <a:effectLst/>
              <a:latin typeface="Sitka Banner" panose="02000505000000020004" pitchFamily="2" charset="0"/>
            </a:endParaRPr>
          </a:p>
          <a:p>
            <a:pPr marL="0" indent="0">
              <a:buNone/>
            </a:pPr>
            <a:br>
              <a:rPr lang="fr-CA" sz="3200" dirty="0">
                <a:latin typeface="Sitka Banner" panose="02000505000000020004" pitchFamily="2" charset="0"/>
              </a:rPr>
            </a:br>
            <a:br>
              <a:rPr lang="fr-CA" sz="3200" dirty="0"/>
            </a:br>
            <a:endParaRPr lang="fr-CA" sz="4000" dirty="0">
              <a:latin typeface="Sitka Banner" panose="02000505000000020004" pitchFamily="2" charset="0"/>
            </a:endParaRPr>
          </a:p>
        </p:txBody>
      </p:sp>
    </p:spTree>
    <p:extLst>
      <p:ext uri="{BB962C8B-B14F-4D97-AF65-F5344CB8AC3E}">
        <p14:creationId xmlns:p14="http://schemas.microsoft.com/office/powerpoint/2010/main" val="458277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TotalTime>
  <Words>3187</Words>
  <Application>Microsoft Office PowerPoint</Application>
  <PresentationFormat>Grand écran</PresentationFormat>
  <Paragraphs>148</Paragraphs>
  <Slides>21</Slides>
  <Notes>19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21</vt:i4>
      </vt:variant>
    </vt:vector>
  </HeadingPairs>
  <TitlesOfParts>
    <vt:vector size="30" baseType="lpstr">
      <vt:lpstr>Arial</vt:lpstr>
      <vt:lpstr>Calibri</vt:lpstr>
      <vt:lpstr>Calibri Light</vt:lpstr>
      <vt:lpstr>OracleSansVF</vt:lpstr>
      <vt:lpstr>Segoe</vt:lpstr>
      <vt:lpstr>SegoeSemibold</vt:lpstr>
      <vt:lpstr>Sitka Banner</vt:lpstr>
      <vt:lpstr>Wingdings</vt:lpstr>
      <vt:lpstr>Thème Office</vt:lpstr>
      <vt:lpstr>Microsoft ATA  (Advanced Threat Analytics) </vt:lpstr>
      <vt:lpstr>Chapitre 1 : Déploiement et configuration d’ATA  </vt:lpstr>
      <vt:lpstr>Présentation d’ATA </vt:lpstr>
      <vt:lpstr>avantages d’ATA </vt:lpstr>
      <vt:lpstr>Fonctionnalités  d’ATA </vt:lpstr>
      <vt:lpstr>Fonctionnalités  d’ATA </vt:lpstr>
      <vt:lpstr>Architecture d’ATA </vt:lpstr>
      <vt:lpstr>Architecture d’ATA (suite) </vt:lpstr>
      <vt:lpstr>Architecture d’ATA (suite) </vt:lpstr>
      <vt:lpstr>Architecture d’ATA (suite) </vt:lpstr>
      <vt:lpstr>Exigences de déploiement d’ATA  </vt:lpstr>
      <vt:lpstr>Exigences de déploiement d’ATA  </vt:lpstr>
      <vt:lpstr>Exigences de déploiement d’ATA  </vt:lpstr>
      <vt:lpstr>Exigences de déploiement d’ATA  </vt:lpstr>
      <vt:lpstr>Exigences de déploiement d’ATA  </vt:lpstr>
      <vt:lpstr>Comment Installer ATA  </vt:lpstr>
      <vt:lpstr>Configuration d’ATA  </vt:lpstr>
      <vt:lpstr>Détection de violations ATA   </vt:lpstr>
      <vt:lpstr>Détection de violations ATA   </vt:lpstr>
      <vt:lpstr>Détection de violations ATA   </vt:lpstr>
      <vt:lpstr>Détection de violations 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ATA  (Advanced Threat Analytics)</dc:title>
  <dc:creator>Bouriche, Khalid</dc:creator>
  <cp:lastModifiedBy>Bouriche, Khalid</cp:lastModifiedBy>
  <cp:revision>8</cp:revision>
  <dcterms:created xsi:type="dcterms:W3CDTF">2021-11-29T04:39:28Z</dcterms:created>
  <dcterms:modified xsi:type="dcterms:W3CDTF">2021-11-29T20:13:12Z</dcterms:modified>
</cp:coreProperties>
</file>