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3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 Aries" initials="JA" lastIdx="1" clrIdx="0">
    <p:extLst>
      <p:ext uri="{19B8F6BF-5375-455C-9EA6-DF929625EA0E}">
        <p15:presenceInfo xmlns:p15="http://schemas.microsoft.com/office/powerpoint/2012/main" userId="S-1-5-21-883530162-681615112-177899488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E8D6-FDB6-4499-9CA4-7748CE449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9930F-1070-4A78-B8BF-90394A96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651C-0DF3-4FA4-884B-DD4B37BC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3181-6B7F-495C-87E3-C6D2FA72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D02A-6C56-4400-97A2-133DAD2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134B-E099-4E3A-9D25-7F238991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ED964-0285-4DAD-A063-88D8F3745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70D3-3713-4FBF-AFE4-BA070914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D764-42F1-4FEB-A634-596BA414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64EA-318B-4EC0-997F-1FF01BB9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C18A2-8C41-4EB1-8000-D864DFEB6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75D06-4CCB-4012-A67D-17571DBF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EF1-96D5-4FB3-933D-EE9F3BEF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E404-1ADD-4D4B-9410-C8DBBDA6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1F16-5D30-4A74-A933-E2E4FC4C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43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5AB-5221-4562-BC9C-7B83DC28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92A2-0F43-4AC4-BA48-3518BBF1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CDF7-2209-4AE4-AC40-A1E47730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E850-86D2-4E4F-9FEF-697C61B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6D51-B3F3-471C-8600-D2447555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03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6D4F-D0D3-45ED-B3B6-5CDD6C79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8691-8FF3-4269-ADE6-059D18F7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0C733-5712-4984-BA52-C107A367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76C9-6AD2-430F-B4B1-0E377E8F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CDC0-84B7-45D6-9AFD-01D0D346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31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1FDE-FC8A-430F-A3CB-9D5C8B06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37EE-B679-493D-BCE3-7ECA155A5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45523-8CEF-42F0-A98F-AE3B2222B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072A1-8220-49A0-B1EB-87502F97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9CDC-D4BD-476C-BF09-7085CD1F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005EB-3A63-41CD-A1A2-9C21EDE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2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3F56-120A-4702-9606-DB084219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AD2A4-4757-48B5-A779-9D2D5543C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462F-E31F-40F2-835E-9017E33E6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DFC3-989D-46E5-8EC0-3C27017EF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49FAB-28D1-4B00-93B3-A97F1FE67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FC3F7-7703-40D8-AB23-69A37839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A92F0-910F-4B7E-8886-1863E558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5A3F3-8072-4249-BFE4-B00B2914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8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B46E-6772-43DB-98E5-A2DC991B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35865-C52A-4F8E-A136-EE3801FA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027CC-ADDE-4930-B4B6-BF935390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6C40F-B241-4966-9D58-817E7E63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EEC33-CF45-4752-B87B-194B240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B46F1-516A-4A00-A467-10C25F1E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C4918-6522-4A34-A331-9E3083B4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2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5279-4644-46AD-802C-0C89405E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DAA6-D6F3-4139-9547-FAED9175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E4296-790F-4119-B2F5-BCAB66668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C056A-FE1E-4F11-8F3D-5CC1565F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F27E9-DFC4-43BC-AB60-1676DAED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078DF-C32E-42EE-984F-E74A1091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2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FA3E-DE57-49C8-8B9D-E4E70548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0504C-5E0E-492B-B586-0CA5894C0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8992-711E-43DF-88A6-71872B6D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5B090-2198-4FF1-B6B4-CFD44F99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7320D-9D63-4B44-A1EE-201DCF98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5735-748B-48DE-A45B-9DE93632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8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6E2A4-B0CD-4E9E-BC39-D75A4001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C56B4-399D-4782-BBE7-D1061524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B90D-E039-4F19-A384-726D3D2BA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66C3-25F3-4A70-8D58-B232CCF0587D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950B-FA68-402C-B118-3802EA41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A37F-1730-449C-8890-BD024E84C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0E0A-2AA5-48F2-9BCE-12ADB06E4D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inwed.org.uk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inwed.org.uk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inwed.org.uk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inwed.org.uk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inwed.org.uk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59384D-8E54-4A91-8D1F-28444CFEF92C}"/>
              </a:ext>
            </a:extLst>
          </p:cNvPr>
          <p:cNvSpPr/>
          <p:nvPr/>
        </p:nvSpPr>
        <p:spPr>
          <a:xfrm>
            <a:off x="0" y="5887329"/>
            <a:ext cx="12192000" cy="970671"/>
          </a:xfrm>
          <a:prstGeom prst="rect">
            <a:avLst/>
          </a:prstGeom>
          <a:solidFill>
            <a:srgbClr val="98C93C"/>
          </a:solidFill>
          <a:ln w="19050">
            <a:solidFill>
              <a:srgbClr val="A1C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C47E7-4884-471A-B6A6-3ED97128C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93"/>
          <a:stretch/>
        </p:blipFill>
        <p:spPr>
          <a:xfrm>
            <a:off x="797239" y="851451"/>
            <a:ext cx="10145743" cy="4306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63232-6085-49F8-B72A-F91887E312AD}"/>
              </a:ext>
            </a:extLst>
          </p:cNvPr>
          <p:cNvSpPr txBox="1"/>
          <p:nvPr/>
        </p:nvSpPr>
        <p:spPr>
          <a:xfrm>
            <a:off x="667269" y="5769208"/>
            <a:ext cx="1085745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spc="300" dirty="0">
                <a:latin typeface="Cambria" panose="02040503050406030204" pitchFamily="18" charset="0"/>
                <a:cs typeface="Arial" panose="020B0604020202020204" pitchFamily="34" charset="0"/>
              </a:rPr>
              <a:t>@INWED1919    </a:t>
            </a:r>
            <a:r>
              <a:rPr lang="en-GB" sz="6500" b="1" spc="3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GB" sz="6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#INWED18</a:t>
            </a:r>
          </a:p>
        </p:txBody>
      </p:sp>
    </p:spTree>
    <p:extLst>
      <p:ext uri="{BB962C8B-B14F-4D97-AF65-F5344CB8AC3E}">
        <p14:creationId xmlns:p14="http://schemas.microsoft.com/office/powerpoint/2010/main" val="404265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30C4AD-11EE-4DF4-8366-56A475054DC8}"/>
              </a:ext>
            </a:extLst>
          </p:cNvPr>
          <p:cNvSpPr/>
          <p:nvPr/>
        </p:nvSpPr>
        <p:spPr>
          <a:xfrm>
            <a:off x="0" y="5887329"/>
            <a:ext cx="12192000" cy="970671"/>
          </a:xfrm>
          <a:prstGeom prst="rect">
            <a:avLst/>
          </a:prstGeom>
          <a:solidFill>
            <a:srgbClr val="98C93C"/>
          </a:solidFill>
          <a:ln w="19050">
            <a:solidFill>
              <a:srgbClr val="A1C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72AAD-DBA0-44E8-B836-3B813EDDBDD5}"/>
              </a:ext>
            </a:extLst>
          </p:cNvPr>
          <p:cNvSpPr txBox="1"/>
          <p:nvPr/>
        </p:nvSpPr>
        <p:spPr>
          <a:xfrm>
            <a:off x="1" y="2351592"/>
            <a:ext cx="121919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  <a:t>I’m raising the profile of </a:t>
            </a:r>
          </a:p>
          <a:p>
            <a:pPr algn="ctr"/>
            <a: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  <a:t>women engineers</a:t>
            </a:r>
            <a:b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GB" sz="7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</a:t>
            </a:r>
            <a:r>
              <a:rPr lang="en-GB" sz="7000" b="1" spc="300" dirty="0" err="1">
                <a:latin typeface="Cambria" panose="02040503050406030204" pitchFamily="18" charset="0"/>
                <a:cs typeface="Arial" panose="020B0604020202020204" pitchFamily="34" charset="0"/>
              </a:rPr>
              <a:t>RaisingTheBar</a:t>
            </a:r>
            <a:endParaRPr lang="en-GB" sz="7000" b="1" spc="3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B9513-B543-4C03-8CC2-DA791D0FCEBC}"/>
              </a:ext>
            </a:extLst>
          </p:cNvPr>
          <p:cNvSpPr txBox="1"/>
          <p:nvPr/>
        </p:nvSpPr>
        <p:spPr>
          <a:xfrm>
            <a:off x="667269" y="5769208"/>
            <a:ext cx="1085745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spc="300" dirty="0">
                <a:latin typeface="Cambria" panose="02040503050406030204" pitchFamily="18" charset="0"/>
                <a:cs typeface="Arial" panose="020B0604020202020204" pitchFamily="34" charset="0"/>
              </a:rPr>
              <a:t>@INWED1919    </a:t>
            </a:r>
            <a:r>
              <a:rPr lang="en-GB" sz="6500" b="1" spc="3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GB" sz="6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#INWED18</a:t>
            </a:r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38E7C86A-D19C-4C09-BE43-FA8A80E8D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0" y="69987"/>
            <a:ext cx="4855968" cy="2069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7A76D4-2401-4E2D-B050-C57D550A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48" y="94758"/>
            <a:ext cx="3941502" cy="19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B52AA4-444C-4348-B113-02E20F0FDF64}"/>
              </a:ext>
            </a:extLst>
          </p:cNvPr>
          <p:cNvSpPr/>
          <p:nvPr/>
        </p:nvSpPr>
        <p:spPr>
          <a:xfrm>
            <a:off x="-8748" y="5887329"/>
            <a:ext cx="12192000" cy="970671"/>
          </a:xfrm>
          <a:prstGeom prst="rect">
            <a:avLst/>
          </a:prstGeom>
          <a:solidFill>
            <a:srgbClr val="98C93C"/>
          </a:solidFill>
          <a:ln w="19050">
            <a:solidFill>
              <a:srgbClr val="A1C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6F6E8-F6BE-4483-B922-AB4BC50933C9}"/>
              </a:ext>
            </a:extLst>
          </p:cNvPr>
          <p:cNvSpPr txBox="1"/>
          <p:nvPr/>
        </p:nvSpPr>
        <p:spPr>
          <a:xfrm>
            <a:off x="812412" y="2953509"/>
            <a:ext cx="10874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  <a:t>I’m </a:t>
            </a:r>
            <a:r>
              <a:rPr lang="en-GB" sz="7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</a:t>
            </a:r>
            <a:r>
              <a:rPr lang="en-GB" sz="7000" b="1" spc="300" dirty="0" err="1">
                <a:latin typeface="Cambria" panose="02040503050406030204" pitchFamily="18" charset="0"/>
                <a:cs typeface="Arial" panose="020B0604020202020204" pitchFamily="34" charset="0"/>
              </a:rPr>
              <a:t>RaisingTheBar</a:t>
            </a:r>
            <a:r>
              <a:rPr lang="en-GB" sz="7000" b="1" spc="300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  <a:t/>
            </a:r>
            <a:b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  <a:t>for </a:t>
            </a:r>
            <a:r>
              <a:rPr lang="en-GB" sz="7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#INWED18 -</a:t>
            </a:r>
            <a: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  <a:t> are you?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404E1-F303-4B99-9F41-E219D512ABEC}"/>
              </a:ext>
            </a:extLst>
          </p:cNvPr>
          <p:cNvSpPr txBox="1"/>
          <p:nvPr/>
        </p:nvSpPr>
        <p:spPr>
          <a:xfrm>
            <a:off x="3288180" y="5842337"/>
            <a:ext cx="5615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spc="300" dirty="0">
                <a:latin typeface="Cambria" panose="02040503050406030204" pitchFamily="18" charset="0"/>
                <a:cs typeface="Arial" panose="020B0604020202020204" pitchFamily="34" charset="0"/>
              </a:rPr>
              <a:t>@INWED1919</a:t>
            </a:r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F881265E-9BD7-4097-B854-A29C00FF5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0" y="69987"/>
            <a:ext cx="4855968" cy="2069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F30D5-624C-441F-9B3C-9377929A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48" y="94758"/>
            <a:ext cx="3941502" cy="19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E38F1B-F786-4F56-B94D-9CBE80F4ED86}"/>
              </a:ext>
            </a:extLst>
          </p:cNvPr>
          <p:cNvSpPr/>
          <p:nvPr/>
        </p:nvSpPr>
        <p:spPr>
          <a:xfrm>
            <a:off x="-874" y="5887329"/>
            <a:ext cx="12192000" cy="970671"/>
          </a:xfrm>
          <a:prstGeom prst="rect">
            <a:avLst/>
          </a:prstGeom>
          <a:solidFill>
            <a:srgbClr val="98C93C"/>
          </a:solidFill>
          <a:ln w="19050">
            <a:solidFill>
              <a:srgbClr val="A1C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7C644-D7CE-4E37-91F0-6140DD4D5A7F}"/>
              </a:ext>
            </a:extLst>
          </p:cNvPr>
          <p:cNvSpPr txBox="1"/>
          <p:nvPr/>
        </p:nvSpPr>
        <p:spPr>
          <a:xfrm>
            <a:off x="649777" y="2826894"/>
            <a:ext cx="10874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  <a:t>We promote </a:t>
            </a:r>
            <a:r>
              <a:rPr lang="en-GB" sz="7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#diversity </a:t>
            </a:r>
            <a: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  <a:t>and </a:t>
            </a:r>
            <a:r>
              <a:rPr lang="en-GB" sz="7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#inclusion </a:t>
            </a:r>
            <a:r>
              <a:rPr lang="en-GB" sz="7000" b="1" dirty="0">
                <a:latin typeface="Cambria" panose="02040503050406030204" pitchFamily="18" charset="0"/>
                <a:cs typeface="Arial" panose="020B0604020202020204" pitchFamily="34" charset="0"/>
              </a:rPr>
              <a:t>at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00D4-D6E2-4EEA-B159-E041BE45E2B1}"/>
              </a:ext>
            </a:extLst>
          </p:cNvPr>
          <p:cNvSpPr txBox="1"/>
          <p:nvPr/>
        </p:nvSpPr>
        <p:spPr>
          <a:xfrm>
            <a:off x="667269" y="5769208"/>
            <a:ext cx="1085745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spc="300" dirty="0">
                <a:latin typeface="Cambria" panose="02040503050406030204" pitchFamily="18" charset="0"/>
                <a:cs typeface="Arial" panose="020B0604020202020204" pitchFamily="34" charset="0"/>
              </a:rPr>
              <a:t>@INWED1919    </a:t>
            </a:r>
            <a:r>
              <a:rPr lang="en-GB" sz="6500" b="1" spc="3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GB" sz="6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#INWED18</a:t>
            </a:r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46A716DB-D9A8-46E3-99B2-25289914C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0" y="69987"/>
            <a:ext cx="4855968" cy="2069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BA726-1E90-4BCA-A7D0-A20521E89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48" y="94758"/>
            <a:ext cx="3941502" cy="19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2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AC8EE3-0983-4037-A85F-875F07706A93}"/>
              </a:ext>
            </a:extLst>
          </p:cNvPr>
          <p:cNvSpPr/>
          <p:nvPr/>
        </p:nvSpPr>
        <p:spPr>
          <a:xfrm>
            <a:off x="-2" y="5887329"/>
            <a:ext cx="12192000" cy="970671"/>
          </a:xfrm>
          <a:prstGeom prst="rect">
            <a:avLst/>
          </a:prstGeom>
          <a:solidFill>
            <a:srgbClr val="98C93C"/>
          </a:solidFill>
          <a:ln w="19050">
            <a:solidFill>
              <a:srgbClr val="A1C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7C644-D7CE-4E37-91F0-6140DD4D5A7F}"/>
              </a:ext>
            </a:extLst>
          </p:cNvPr>
          <p:cNvSpPr txBox="1"/>
          <p:nvPr/>
        </p:nvSpPr>
        <p:spPr>
          <a:xfrm>
            <a:off x="649777" y="2257964"/>
            <a:ext cx="108749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#INWED18 </a:t>
            </a:r>
          </a:p>
          <a:p>
            <a:pPr algn="ctr"/>
            <a:r>
              <a:rPr lang="en-GB" sz="7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</a:t>
            </a:r>
            <a:r>
              <a:rPr lang="en-GB" sz="7000" b="1" spc="300" dirty="0" err="1">
                <a:latin typeface="Cambria" panose="02040503050406030204" pitchFamily="18" charset="0"/>
                <a:cs typeface="Arial" panose="020B0604020202020204" pitchFamily="34" charset="0"/>
              </a:rPr>
              <a:t>NotJustForGirls</a:t>
            </a:r>
            <a:r>
              <a:rPr lang="en-GB" sz="7000" b="1" spc="300" dirty="0">
                <a:latin typeface="Cambria" panose="02040503050406030204" pitchFamily="18" charset="0"/>
                <a:cs typeface="Arial" panose="020B0604020202020204" pitchFamily="34" charset="0"/>
              </a:rPr>
              <a:t> #</a:t>
            </a:r>
            <a:r>
              <a:rPr lang="en-GB" sz="7000" b="1" spc="300" dirty="0" err="1">
                <a:latin typeface="Cambria" panose="02040503050406030204" pitchFamily="18" charset="0"/>
                <a:cs typeface="Arial" panose="020B0604020202020204" pitchFamily="34" charset="0"/>
              </a:rPr>
              <a:t>RaisingTheBar</a:t>
            </a:r>
            <a:endParaRPr lang="en-GB" sz="7000" b="1" spc="3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1F600ED4-6CE1-4592-B515-045CD8274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0" y="69987"/>
            <a:ext cx="4855968" cy="2069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0ED5C-FEFA-4BF8-A006-AFECDE731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48" y="94758"/>
            <a:ext cx="3941502" cy="1918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473419-9BAD-4414-AABD-1F794A0569E0}"/>
              </a:ext>
            </a:extLst>
          </p:cNvPr>
          <p:cNvSpPr txBox="1"/>
          <p:nvPr/>
        </p:nvSpPr>
        <p:spPr>
          <a:xfrm>
            <a:off x="3288180" y="5842337"/>
            <a:ext cx="5615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spc="300" dirty="0">
                <a:latin typeface="Cambria" panose="02040503050406030204" pitchFamily="18" charset="0"/>
                <a:cs typeface="Arial" panose="020B0604020202020204" pitchFamily="34" charset="0"/>
              </a:rPr>
              <a:t>@INWED1919</a:t>
            </a:r>
          </a:p>
        </p:txBody>
      </p:sp>
    </p:spTree>
    <p:extLst>
      <p:ext uri="{BB962C8B-B14F-4D97-AF65-F5344CB8AC3E}">
        <p14:creationId xmlns:p14="http://schemas.microsoft.com/office/powerpoint/2010/main" val="22427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BF6306-2AF1-4C3F-B684-01356EF8A150}"/>
              </a:ext>
            </a:extLst>
          </p:cNvPr>
          <p:cNvSpPr/>
          <p:nvPr/>
        </p:nvSpPr>
        <p:spPr>
          <a:xfrm>
            <a:off x="-14130" y="5887329"/>
            <a:ext cx="12192000" cy="970671"/>
          </a:xfrm>
          <a:prstGeom prst="rect">
            <a:avLst/>
          </a:prstGeom>
          <a:solidFill>
            <a:srgbClr val="98C93C"/>
          </a:solidFill>
          <a:ln w="19050">
            <a:solidFill>
              <a:srgbClr val="A1C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FB9CD-3FAF-4B9D-AE28-74639D449191}"/>
              </a:ext>
            </a:extLst>
          </p:cNvPr>
          <p:cNvSpPr txBox="1"/>
          <p:nvPr/>
        </p:nvSpPr>
        <p:spPr>
          <a:xfrm>
            <a:off x="-14130" y="2631829"/>
            <a:ext cx="121919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0" b="1" dirty="0">
                <a:latin typeface="Cambria" panose="02040503050406030204" pitchFamily="18" charset="0"/>
                <a:cs typeface="Arial" panose="020B0604020202020204" pitchFamily="34" charset="0"/>
              </a:rPr>
              <a:t>Write your own </a:t>
            </a:r>
            <a:br>
              <a:rPr lang="en-GB" sz="7500" b="1" dirty="0"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GB" sz="7500" b="1" dirty="0">
                <a:latin typeface="Cambria" panose="02040503050406030204" pitchFamily="18" charset="0"/>
                <a:cs typeface="Arial" panose="020B0604020202020204" pitchFamily="34" charset="0"/>
              </a:rPr>
              <a:t>message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5D28F-BE45-48FD-BE82-A761DE4CE8F4}"/>
              </a:ext>
            </a:extLst>
          </p:cNvPr>
          <p:cNvSpPr txBox="1"/>
          <p:nvPr/>
        </p:nvSpPr>
        <p:spPr>
          <a:xfrm>
            <a:off x="667269" y="5769208"/>
            <a:ext cx="1085745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spc="300" dirty="0">
                <a:latin typeface="Cambria" panose="02040503050406030204" pitchFamily="18" charset="0"/>
                <a:cs typeface="Arial" panose="020B0604020202020204" pitchFamily="34" charset="0"/>
              </a:rPr>
              <a:t>@INWED1919    </a:t>
            </a:r>
            <a:r>
              <a:rPr lang="en-GB" sz="6500" b="1" spc="3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GB" sz="6000" b="1" spc="300" dirty="0">
                <a:latin typeface="Cambria" panose="02040503050406030204" pitchFamily="18" charset="0"/>
                <a:cs typeface="Arial" panose="020B0604020202020204" pitchFamily="34" charset="0"/>
              </a:rPr>
              <a:t>#INWED18</a:t>
            </a:r>
          </a:p>
        </p:txBody>
      </p:sp>
      <p:pic>
        <p:nvPicPr>
          <p:cNvPr id="12" name="Picture 11">
            <a:hlinkClick r:id="rId2"/>
            <a:extLst>
              <a:ext uri="{FF2B5EF4-FFF2-40B4-BE49-F238E27FC236}">
                <a16:creationId xmlns:a16="http://schemas.microsoft.com/office/drawing/2014/main" id="{3A02536C-4757-4689-878C-667D6FB58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0" y="69987"/>
            <a:ext cx="4855968" cy="2069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8D080-84EC-4352-85D1-45644F4CC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48" y="94758"/>
            <a:ext cx="3941502" cy="19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Aries</dc:creator>
  <cp:lastModifiedBy>Rebecca Rice (School of Engineering)</cp:lastModifiedBy>
  <cp:revision>28</cp:revision>
  <cp:lastPrinted>2018-02-21T14:00:36Z</cp:lastPrinted>
  <dcterms:created xsi:type="dcterms:W3CDTF">2018-02-13T08:21:40Z</dcterms:created>
  <dcterms:modified xsi:type="dcterms:W3CDTF">2018-06-18T13:56:47Z</dcterms:modified>
</cp:coreProperties>
</file>