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6" r:id="rId4"/>
    <p:sldId id="260" r:id="rId5"/>
    <p:sldId id="267" r:id="rId6"/>
    <p:sldId id="262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63" r:id="rId15"/>
    <p:sldId id="269" r:id="rId16"/>
    <p:sldId id="264" r:id="rId17"/>
    <p:sldId id="277" r:id="rId18"/>
    <p:sldId id="278" r:id="rId19"/>
    <p:sldId id="279" r:id="rId20"/>
    <p:sldId id="280" r:id="rId21"/>
    <p:sldId id="28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49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23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3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0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7430-6F5E-B945-ACFE-3D582CCE499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28E4097-7478-4446-A868-C0B8DF83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B145-6AC2-7E4A-AAE1-A9C9453B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/>
              <a:t>Applied Data Science Capstone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46E9-0274-654C-882E-46E1E80A2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/>
              <a:t>Hannah Richards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DC5C86B-28CE-4597-97B7-4C09E201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5264B482-2409-4521-B6D0-1B5EE7AFE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2617-5DB4-7C4C-9AFE-0A940EC5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condition vs case severity number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26615D-0519-074F-AFE4-FCC06BD1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9" y="1466067"/>
            <a:ext cx="9059333" cy="462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2617-5DB4-7C4C-9AFE-0A940EC5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vs case severity number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5E4596-3A34-4640-AD5B-419BE3FD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44133"/>
            <a:ext cx="7879465" cy="41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2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2617-5DB4-7C4C-9AFE-0A940EC5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type vs case severity number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A23959-E0F2-7641-9D7F-4F1DA7A1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1" y="1930400"/>
            <a:ext cx="8685145" cy="42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6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2617-5DB4-7C4C-9AFE-0A940EC5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Whether driver was under influence or not vs case severity number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67314E-5827-2242-92BE-9A11B650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772293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5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27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9" name="Picture 23">
            <a:extLst>
              <a:ext uri="{FF2B5EF4-FFF2-40B4-BE49-F238E27FC236}">
                <a16:creationId xmlns:a16="http://schemas.microsoft.com/office/drawing/2014/main" id="{057CAE5D-64BB-49FE-AE01-7E87A9F2D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5194" r="20078"/>
          <a:stretch/>
        </p:blipFill>
        <p:spPr>
          <a:xfrm>
            <a:off x="5086350" y="-1"/>
            <a:ext cx="7102474" cy="6858001"/>
          </a:xfrm>
          <a:custGeom>
            <a:avLst/>
            <a:gdLst/>
            <a:ahLst/>
            <a:cxnLst/>
            <a:rect l="l" t="t" r="r" b="b"/>
            <a:pathLst>
              <a:path w="7102474" h="6858001">
                <a:moveTo>
                  <a:pt x="417180" y="0"/>
                </a:moveTo>
                <a:lnTo>
                  <a:pt x="7102474" y="0"/>
                </a:lnTo>
                <a:lnTo>
                  <a:pt x="7102474" y="6858001"/>
                </a:lnTo>
                <a:lnTo>
                  <a:pt x="65002" y="6858001"/>
                </a:lnTo>
                <a:lnTo>
                  <a:pt x="1840421" y="4521201"/>
                </a:lnTo>
                <a:close/>
                <a:moveTo>
                  <a:pt x="0" y="0"/>
                </a:moveTo>
                <a:lnTo>
                  <a:pt x="417180" y="0"/>
                </a:lnTo>
                <a:lnTo>
                  <a:pt x="0" y="44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2B3D3-6453-364B-B215-31ABE537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Data Standardisation</a:t>
            </a:r>
          </a:p>
        </p:txBody>
      </p:sp>
      <p:cxnSp>
        <p:nvCxnSpPr>
          <p:cNvPr id="60" name="Straight Connector 39">
            <a:extLst>
              <a:ext uri="{FF2B5EF4-FFF2-40B4-BE49-F238E27FC236}">
                <a16:creationId xmlns:a16="http://schemas.microsoft.com/office/drawing/2014/main" id="{A3D2D849-17D8-45A4-9FB8-B955CD22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41">
            <a:extLst>
              <a:ext uri="{FF2B5EF4-FFF2-40B4-BE49-F238E27FC236}">
                <a16:creationId xmlns:a16="http://schemas.microsoft.com/office/drawing/2014/main" id="{7A0A4A95-757B-4092-A077-CA7C3ADE4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2D2FAE71-B8B1-4745-A59A-A88D3FE48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E4C67344-C816-4380-85F7-CCFD7F8BA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24">
            <a:extLst>
              <a:ext uri="{FF2B5EF4-FFF2-40B4-BE49-F238E27FC236}">
                <a16:creationId xmlns:a16="http://schemas.microsoft.com/office/drawing/2014/main" id="{5A0B04CD-E5BD-4922-BE66-2D5B3A0DE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CF4C9BE8-5C78-476D-9042-ECD8BE635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7D6A31B3-BF49-4DB2-8306-DD2E4B889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9">
            <a:extLst>
              <a:ext uri="{FF2B5EF4-FFF2-40B4-BE49-F238E27FC236}">
                <a16:creationId xmlns:a16="http://schemas.microsoft.com/office/drawing/2014/main" id="{A903E87B-DD97-4095-B106-3218D6AF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Isosceles Triangle 29">
            <a:extLst>
              <a:ext uri="{FF2B5EF4-FFF2-40B4-BE49-F238E27FC236}">
                <a16:creationId xmlns:a16="http://schemas.microsoft.com/office/drawing/2014/main" id="{954CB26F-45F0-4288-A3B1-32535127B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67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8A0F30-25C8-764B-98E4-BBD4060D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standardisation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499B-61A0-D348-81A4-8E9083E6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 will now standardize the data to ensure that we capture the true values of the relationship between the variables.</a:t>
            </a:r>
          </a:p>
          <a:p>
            <a:r>
              <a:rPr lang="en-US" dirty="0"/>
              <a:t>Create a feature set</a:t>
            </a:r>
          </a:p>
          <a:p>
            <a:r>
              <a:rPr lang="en-US" dirty="0" err="1"/>
              <a:t>Standardise</a:t>
            </a:r>
            <a:r>
              <a:rPr lang="en-US" dirty="0"/>
              <a:t> the target variable and then begin to model the data.</a:t>
            </a:r>
          </a:p>
        </p:txBody>
      </p:sp>
    </p:spTree>
    <p:extLst>
      <p:ext uri="{BB962C8B-B14F-4D97-AF65-F5344CB8AC3E}">
        <p14:creationId xmlns:p14="http://schemas.microsoft.com/office/powerpoint/2010/main" val="393062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01B5D5D-C460-40AE-85A2-816034EED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2888" r="1509" b="-1"/>
          <a:stretch/>
        </p:blipFill>
        <p:spPr>
          <a:xfrm>
            <a:off x="5086350" y="-1"/>
            <a:ext cx="7102474" cy="6858001"/>
          </a:xfrm>
          <a:custGeom>
            <a:avLst/>
            <a:gdLst/>
            <a:ahLst/>
            <a:cxnLst/>
            <a:rect l="l" t="t" r="r" b="b"/>
            <a:pathLst>
              <a:path w="7102474" h="6858001">
                <a:moveTo>
                  <a:pt x="417180" y="0"/>
                </a:moveTo>
                <a:lnTo>
                  <a:pt x="7102474" y="0"/>
                </a:lnTo>
                <a:lnTo>
                  <a:pt x="7102474" y="6858001"/>
                </a:lnTo>
                <a:lnTo>
                  <a:pt x="65002" y="6858001"/>
                </a:lnTo>
                <a:lnTo>
                  <a:pt x="1840421" y="4521201"/>
                </a:lnTo>
                <a:close/>
                <a:moveTo>
                  <a:pt x="0" y="0"/>
                </a:moveTo>
                <a:lnTo>
                  <a:pt x="417180" y="0"/>
                </a:lnTo>
                <a:lnTo>
                  <a:pt x="0" y="44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2B3D3-6453-364B-B215-31ABE537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Modelling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D2D849-17D8-45A4-9FB8-B955CD22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0A4A95-757B-4092-A077-CA7C3ADE4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2D2FAE71-B8B1-4745-A59A-A88D3FE48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E4C67344-C816-4380-85F7-CCFD7F8BA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24">
            <a:extLst>
              <a:ext uri="{FF2B5EF4-FFF2-40B4-BE49-F238E27FC236}">
                <a16:creationId xmlns:a16="http://schemas.microsoft.com/office/drawing/2014/main" id="{5A0B04CD-E5BD-4922-BE66-2D5B3A0DE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CF4C9BE8-5C78-476D-9042-ECD8BE635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7D6A31B3-BF49-4DB2-8306-DD2E4B889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A903E87B-DD97-4095-B106-3218D6AF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29">
            <a:extLst>
              <a:ext uri="{FF2B5EF4-FFF2-40B4-BE49-F238E27FC236}">
                <a16:creationId xmlns:a16="http://schemas.microsoft.com/office/drawing/2014/main" id="{954CB26F-45F0-4288-A3B1-32535127B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72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8A0F30-25C8-764B-98E4-BBD4060D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499B-61A0-D348-81A4-8E9083E6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This is categorical data so I will model using K nearest neighbors, Support vector machine, decision trees and logistic regression. I have not chosen linear regression as that is only valuable on continuous regression.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4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0F30-25C8-764B-98E4-BBD4060D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7600"/>
          </a:xfrm>
        </p:spPr>
        <p:txBody>
          <a:bodyPr/>
          <a:lstStyle/>
          <a:p>
            <a:r>
              <a:rPr lang="en-US" dirty="0"/>
              <a:t>K-Nearest neighbors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499B-61A0-D348-81A4-8E9083E6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6789"/>
            <a:ext cx="3149599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 chose 5 for the value of K as this is where the accuracy is highest. While also not overfitting.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993E8B-5A10-2F4C-93B2-F24F4B85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27" y="2561562"/>
            <a:ext cx="53848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1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0F30-25C8-764B-98E4-BBD4060D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499B-61A0-D348-81A4-8E9083E6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A19C8-5844-4E4B-A77C-CBFC7B3A85FE}"/>
              </a:ext>
            </a:extLst>
          </p:cNvPr>
          <p:cNvSpPr txBox="1"/>
          <p:nvPr/>
        </p:nvSpPr>
        <p:spPr>
          <a:xfrm>
            <a:off x="948267" y="1744133"/>
            <a:ext cx="789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multiple depths for my decision tree algorithm, ranging from 4 to 39(the number of attributes in the model). The accuracy of the model did not change by altering the depth. Therefore to keep parsimony/simplicity, I decided to leave the algorithm at 4</a:t>
            </a:r>
            <a:r>
              <a:rPr lang="en-US" baseline="30000" dirty="0"/>
              <a:t> depth level.</a:t>
            </a:r>
            <a:endParaRPr lang="en-US" dirty="0"/>
          </a:p>
        </p:txBody>
      </p:sp>
      <p:pic>
        <p:nvPicPr>
          <p:cNvPr id="3074" name="Picture 2" descr="Intuitive Guide to Understanding Decision Trees | by Thushan Ganegedara |  Towards Data Science">
            <a:extLst>
              <a:ext uri="{FF2B5EF4-FFF2-40B4-BE49-F238E27FC236}">
                <a16:creationId xmlns:a16="http://schemas.microsoft.com/office/drawing/2014/main" id="{E091ADD2-D651-1140-9DDD-44B7C8F03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33" y="4349928"/>
            <a:ext cx="4990245" cy="22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9B7E24-271E-4A3A-9D65-EE95ED97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C59434-03B2-4F06-8362-A01DD785E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DF3815-C9F7-4B9E-A371-DE71C4E9D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4C30A41-6D9F-42F2-BE4A-B6D2E4400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8577AE11-EC00-4E67-9DDD-624E9DA12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06A24DE-7A6F-4459-9A79-712243D2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EBE697-7D77-4AC8-8E68-0483B47D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49FC7B15-C721-4A23-8F6A-2CFA77C6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64E8ACB-FC50-451D-AF0A-879ABC6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5F354A0-F0C9-4254-A913-DD68E7816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B01B525-8D81-44A3-BC1F-C711B89D2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EEBDF-B540-8A49-9708-0F2E869B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/>
              <a:t>Determine the severity of a car accident dependent on external factors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DC5C86B-28CE-4597-97B7-4C09E201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0341EF0F-ECED-4DA6-A9C9-769B03DB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0F30-25C8-764B-98E4-BBD4060D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499B-61A0-D348-81A4-8E9083E6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 chose to use a support vector machine which fits the model by increasing the dimensionality of the model. Support vector machines (SVMs) are a set of supervised learning methods used for classification, regression and outliers detection. </a:t>
            </a:r>
          </a:p>
          <a:p>
            <a:r>
              <a:rPr lang="en-US" dirty="0"/>
              <a:t>Support vectors are the data points that lie closest. to the decision surface (or hyperplane) • They are the data points most difficult to classify. • They have direct bearing on the optimum location.</a:t>
            </a:r>
          </a:p>
        </p:txBody>
      </p:sp>
      <p:pic>
        <p:nvPicPr>
          <p:cNvPr id="2050" name="Picture 2" descr="Support Vector Machines — Soft Margin Formulation and Kernel Trick | by  Rishabh Misra | Towards Data Science">
            <a:extLst>
              <a:ext uri="{FF2B5EF4-FFF2-40B4-BE49-F238E27FC236}">
                <a16:creationId xmlns:a16="http://schemas.microsoft.com/office/drawing/2014/main" id="{C5F25E77-0CED-F144-BDBE-059724E0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13199"/>
            <a:ext cx="3111381" cy="25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6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AF23-F082-1542-BD0D-9E50586F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098" name="Picture 2" descr="Logistic Regression with Python. Logistic regression was once the most… |  by ODSC - Open Data Science | Medium">
            <a:extLst>
              <a:ext uri="{FF2B5EF4-FFF2-40B4-BE49-F238E27FC236}">
                <a16:creationId xmlns:a16="http://schemas.microsoft.com/office/drawing/2014/main" id="{9CCFE048-E9CE-9347-B21A-7772F43DF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38" y="3975101"/>
            <a:ext cx="406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ACF7C-3F4B-744B-9CA1-1BFBA98673C2}"/>
              </a:ext>
            </a:extLst>
          </p:cNvPr>
          <p:cNvSpPr txBox="1"/>
          <p:nvPr/>
        </p:nvSpPr>
        <p:spPr>
          <a:xfrm>
            <a:off x="795868" y="2184400"/>
            <a:ext cx="623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also fitted a logistic regression model to the data. Then evaluated this model with a log loss evaluation.</a:t>
            </a:r>
          </a:p>
        </p:txBody>
      </p:sp>
    </p:spTree>
    <p:extLst>
      <p:ext uri="{BB962C8B-B14F-4D97-AF65-F5344CB8AC3E}">
        <p14:creationId xmlns:p14="http://schemas.microsoft.com/office/powerpoint/2010/main" val="417465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1530-3952-C149-B861-6C0DAFB9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728C-190B-B943-ADA2-60149AC9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using the F1 score and Jacquard matrix to validate accuracy. And for logistic regression I will be using log loss.</a:t>
            </a:r>
          </a:p>
          <a:p>
            <a:endParaRPr lang="en-US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0C9B87DB-4856-364C-B22E-F99770A5212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68" y="4174462"/>
            <a:ext cx="4229100" cy="186690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737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609C-637B-DE49-A12B-A27C52EE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96C7-5603-2440-89D7-E003F363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provided by Seattle police department.</a:t>
            </a:r>
          </a:p>
          <a:p>
            <a:r>
              <a:rPr lang="en-US" dirty="0"/>
              <a:t>Dated from 2004 to present.</a:t>
            </a:r>
          </a:p>
          <a:p>
            <a:r>
              <a:rPr lang="en-US" dirty="0"/>
              <a:t>Recorded all collisions in this location and timeframe.</a:t>
            </a:r>
          </a:p>
          <a:p>
            <a:endParaRPr lang="en-US" dirty="0"/>
          </a:p>
          <a:p>
            <a:r>
              <a:rPr lang="en-US" dirty="0"/>
              <a:t>Some examples of factors:</a:t>
            </a:r>
          </a:p>
          <a:p>
            <a:r>
              <a:rPr lang="en-US" dirty="0"/>
              <a:t>Light conditions</a:t>
            </a:r>
          </a:p>
          <a:p>
            <a:r>
              <a:rPr lang="en-US" dirty="0"/>
              <a:t>Weather conditions</a:t>
            </a:r>
          </a:p>
          <a:p>
            <a:r>
              <a:rPr lang="en-US" dirty="0"/>
              <a:t>Road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6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9B7E24-271E-4A3A-9D65-EE95ED97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C59434-03B2-4F06-8362-A01DD785E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DF3815-C9F7-4B9E-A371-DE71C4E9D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4C30A41-6D9F-42F2-BE4A-B6D2E4400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8577AE11-EC00-4E67-9DDD-624E9DA12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06A24DE-7A6F-4459-9A79-712243D2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EBE697-7D77-4AC8-8E68-0483B47D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49FC7B15-C721-4A23-8F6A-2CFA77C6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64E8ACB-FC50-451D-AF0A-879ABC6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5F354A0-F0C9-4254-A913-DD68E7816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B01B525-8D81-44A3-BC1F-C711B89D2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2B3D3-6453-364B-B215-31ABE537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Understanding the data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DC5C86B-28CE-4597-97B7-4C09E201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D3593347-F4AB-4D54-8C08-FCCE5551E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7A34CE-8895-BF40-A7FA-B836E112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DF45-A701-0F48-9333-DA12AE3F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To understand the data better, we need to do some exploratory data analysis.</a:t>
            </a:r>
          </a:p>
          <a:p>
            <a:pPr marL="0" indent="0">
              <a:buNone/>
            </a:pPr>
            <a:r>
              <a:rPr lang="en-US" dirty="0"/>
              <a:t>We can create visuals of the data. After doing some EDA we can see that most of the variables are categorical.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target variable is the severity code column. Unfortunately, there are only two values in this column so we can make it a dummy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next slides there are visualizations of the data so we can see what factors it is most correlated with.</a:t>
            </a:r>
          </a:p>
        </p:txBody>
      </p:sp>
    </p:spTree>
    <p:extLst>
      <p:ext uri="{BB962C8B-B14F-4D97-AF65-F5344CB8AC3E}">
        <p14:creationId xmlns:p14="http://schemas.microsoft.com/office/powerpoint/2010/main" val="8799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9B7E24-271E-4A3A-9D65-EE95ED97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C59434-03B2-4F06-8362-A01DD785E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DF3815-C9F7-4B9E-A371-DE71C4E9D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4C30A41-6D9F-42F2-BE4A-B6D2E4400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8577AE11-EC00-4E67-9DDD-624E9DA12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06A24DE-7A6F-4459-9A79-712243D2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EBE697-7D77-4AC8-8E68-0483B47D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49FC7B15-C721-4A23-8F6A-2CFA77C6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64E8ACB-FC50-451D-AF0A-879ABC6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5F354A0-F0C9-4254-A913-DD68E7816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B01B525-8D81-44A3-BC1F-C711B89D2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2B3D3-6453-364B-B215-31ABE537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Data preprocessing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DC5C86B-28CE-4597-97B7-4C09E201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D3593347-F4AB-4D54-8C08-FCCE5551E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D2ADD2-3790-F942-8080-CF87F588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2103-AF2E-E843-8965-3767299E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First, we will need to check how many null values there are in each column, speeding and under influence and X number. </a:t>
            </a:r>
          </a:p>
          <a:p>
            <a:r>
              <a:rPr lang="en-US" dirty="0"/>
              <a:t>We also need to one hot encode the data as it is categorical and will need this in order to feed it through the algorithm.</a:t>
            </a:r>
          </a:p>
          <a:p>
            <a:r>
              <a:rPr lang="en-US" dirty="0"/>
              <a:t>Then create a feature vector using the variables we have decided on. Calling this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2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2617-5DB4-7C4C-9AFE-0A940EC5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vs case severity number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96054-B74D-5F44-B074-9EF46E1E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3" y="1674532"/>
            <a:ext cx="8596667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6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2617-5DB4-7C4C-9AFE-0A940EC5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condition vs case severity number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95D4C-AF15-B84C-9C7D-B5BF6786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9" y="1298043"/>
            <a:ext cx="8758237" cy="4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7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552</Words>
  <Application>Microsoft Macintosh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Applied Data Science Capstone </vt:lpstr>
      <vt:lpstr>Determine the severity of a car accident dependent on external factors</vt:lpstr>
      <vt:lpstr>Introduction</vt:lpstr>
      <vt:lpstr>Understanding the data</vt:lpstr>
      <vt:lpstr>Understanding the data</vt:lpstr>
      <vt:lpstr>Data preprocessing</vt:lpstr>
      <vt:lpstr>Preparing the data</vt:lpstr>
      <vt:lpstr>Weather vs case severity number</vt:lpstr>
      <vt:lpstr>Light condition vs case severity number</vt:lpstr>
      <vt:lpstr>Road condition vs case severity number</vt:lpstr>
      <vt:lpstr>Speeding vs case severity number</vt:lpstr>
      <vt:lpstr>Collisions type vs case severity number</vt:lpstr>
      <vt:lpstr>Whether driver was under influence or not vs case severity number</vt:lpstr>
      <vt:lpstr>Data Standardisation</vt:lpstr>
      <vt:lpstr>Data standardisation</vt:lpstr>
      <vt:lpstr>Modelling</vt:lpstr>
      <vt:lpstr>Modelling</vt:lpstr>
      <vt:lpstr>K-Nearest neighbors </vt:lpstr>
      <vt:lpstr>Decision Tree</vt:lpstr>
      <vt:lpstr>Support vector machine</vt:lpstr>
      <vt:lpstr>Logistic regression</vt:lpstr>
      <vt:lpstr>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</dc:title>
  <dc:creator>Hannah Richards</dc:creator>
  <cp:lastModifiedBy>Hannah Richards</cp:lastModifiedBy>
  <cp:revision>7</cp:revision>
  <dcterms:created xsi:type="dcterms:W3CDTF">2020-11-07T23:55:00Z</dcterms:created>
  <dcterms:modified xsi:type="dcterms:W3CDTF">2020-11-08T18:57:44Z</dcterms:modified>
</cp:coreProperties>
</file>