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65" r:id="rId5"/>
    <p:sldId id="336" r:id="rId6"/>
    <p:sldId id="337" r:id="rId7"/>
    <p:sldId id="338" r:id="rId8"/>
    <p:sldId id="344" r:id="rId9"/>
    <p:sldId id="339" r:id="rId10"/>
    <p:sldId id="335" r:id="rId11"/>
    <p:sldId id="346" r:id="rId12"/>
    <p:sldId id="330" r:id="rId13"/>
    <p:sldId id="345" r:id="rId14"/>
    <p:sldId id="333" r:id="rId15"/>
    <p:sldId id="340" r:id="rId16"/>
    <p:sldId id="334" r:id="rId17"/>
    <p:sldId id="31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9" autoAdjust="0"/>
    <p:restoredTop sz="70827" autoAdjust="0"/>
  </p:normalViewPr>
  <p:slideViewPr>
    <p:cSldViewPr>
      <p:cViewPr varScale="1">
        <p:scale>
          <a:sx n="65" d="100"/>
          <a:sy n="65" d="100"/>
        </p:scale>
        <p:origin x="1302" y="72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5/26/2014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5/26/2014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7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HQL</a:t>
            </a:r>
          </a:p>
          <a:p>
            <a:endParaRPr lang="pt-BR" dirty="0" smtClean="0"/>
          </a:p>
          <a:p>
            <a:r>
              <a:rPr lang="pt-BR" dirty="0" smtClean="0"/>
              <a:t>Similar ao SQL.</a:t>
            </a:r>
            <a:endParaRPr lang="pt-BR" baseline="0" dirty="0" smtClean="0"/>
          </a:p>
          <a:p>
            <a:r>
              <a:rPr lang="pt-BR" baseline="0" dirty="0" smtClean="0"/>
              <a:t>É query em uma classe mapeada. Case </a:t>
            </a:r>
            <a:r>
              <a:rPr lang="pt-BR" baseline="0" dirty="0" err="1" smtClean="0"/>
              <a:t>sensitive</a:t>
            </a:r>
            <a:endParaRPr lang="pt-BR" baseline="0" dirty="0" smtClean="0"/>
          </a:p>
          <a:p>
            <a:endParaRPr lang="pt-BR" baseline="0" dirty="0" smtClean="0"/>
          </a:p>
          <a:p>
            <a:r>
              <a:rPr lang="pt-BR" baseline="0" dirty="0" smtClean="0"/>
              <a:t>http://nhforge.org/doc/nh/en/index.html#queryhql</a:t>
            </a:r>
          </a:p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572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Podem retornar valores parciais da entidade, apenas um coluna. </a:t>
            </a:r>
            <a:r>
              <a:rPr lang="pt-BR" dirty="0" err="1" smtClean="0"/>
              <a:t>Joins</a:t>
            </a:r>
            <a:r>
              <a:rPr lang="pt-BR" dirty="0" smtClean="0"/>
              <a:t> retornando dados apenas de uma</a:t>
            </a:r>
            <a:r>
              <a:rPr lang="pt-BR" baseline="0" dirty="0" smtClean="0"/>
              <a:t> tabela.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661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 funcionalidade permite que você execute várias consultas HQL /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SQL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em uma de ida e volta contra o servidor de banco de dados. </a:t>
            </a: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 caso de uso simples é executar uma consulta paginada ao mesmo tempo, recebendo a contagem total de resultados, em uma única viagem de ida e volta. </a:t>
            </a: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472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98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63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http://logging.apache.org/log4net/release/features.html</a:t>
            </a:r>
          </a:p>
          <a:p>
            <a:endParaRPr lang="pt-BR" dirty="0" smtClean="0"/>
          </a:p>
          <a:p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Nhibernate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“Muito trabalho tem sido posto em fazer o log do NHibernate tão detalhado quanto possível, sem fazê-lo ilegível. “ É um dispositivo de resolução de problemas essencial. Também não se esqueça de habilitar o log de ​​SQL como descrito acima ( </a:t>
            </a:r>
            <a:r>
              <a:rPr lang="pt-BR" dirty="0" err="1" smtClean="0"/>
              <a:t>show_sql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), é o primeiro passo quando se olha para os problemas de desempenho.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7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 classe persistente pode implementar a “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Callbacks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interface </a:t>
            </a:r>
            <a:r>
              <a:rPr lang="pt-BR" dirty="0" err="1" smtClean="0"/>
              <a:t>Ilifecycle</a:t>
            </a:r>
            <a:r>
              <a:rPr lang="pt-BR" dirty="0" smtClean="0"/>
              <a:t> ou </a:t>
            </a:r>
            <a:r>
              <a:rPr lang="pt-BR" dirty="0" err="1" smtClean="0"/>
              <a:t>IValidatable</a:t>
            </a:r>
            <a:r>
              <a:rPr lang="pt-BR" dirty="0" smtClean="0"/>
              <a:t>.</a:t>
            </a:r>
            <a:r>
              <a:rPr lang="pt-BR" baseline="0" dirty="0" smtClean="0"/>
              <a:t>   Segundo a documentação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fornece alguns retornos de chamada que permitem que o objeto persistente para executar necessário inicialização / limpeza depois de salvar ou carregar e antes da exclusão ou atualização.</a:t>
            </a: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Pode-se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parar uma atualização silenciosamente. 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Exemplo: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ValidateTest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283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Definição de filtro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pre</a:t>
            </a:r>
            <a:r>
              <a:rPr lang="pt-BR" baseline="0" dirty="0" smtClean="0"/>
              <a:t> definido na entidade.</a:t>
            </a:r>
          </a:p>
          <a:p>
            <a:endParaRPr lang="pt-BR" baseline="0" dirty="0" smtClean="0"/>
          </a:p>
          <a:p>
            <a:r>
              <a:rPr lang="pt-BR" baseline="0" dirty="0" smtClean="0"/>
              <a:t>Pode-se definir filtro por linha de comando. No </a:t>
            </a:r>
            <a:r>
              <a:rPr lang="pt-BR" baseline="0" dirty="0" err="1" smtClean="0"/>
              <a:t>SessionFactory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smtClean="0"/>
              <a:t>Todos os filtro por padrão são desabilitados.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543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 err="1" smtClean="0"/>
              <a:t>Callbacks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Lifecycle</a:t>
            </a:r>
            <a:endParaRPr lang="pt-BR" baseline="0" dirty="0" smtClean="0"/>
          </a:p>
          <a:p>
            <a:pPr marL="628650" lvl="1" indent="-171450">
              <a:buFontTx/>
              <a:buChar char="-"/>
            </a:pPr>
            <a:r>
              <a:rPr lang="pt-BR" baseline="0" dirty="0" err="1" smtClean="0"/>
              <a:t>Validation</a:t>
            </a:r>
            <a:r>
              <a:rPr lang="pt-BR" baseline="0" dirty="0" smtClean="0"/>
              <a:t> – Pais</a:t>
            </a:r>
          </a:p>
          <a:p>
            <a:pPr marL="628650" lvl="1" indent="-171450">
              <a:buFontTx/>
              <a:buChar char="-"/>
            </a:pPr>
            <a:endParaRPr lang="pt-BR" baseline="0" dirty="0" smtClean="0"/>
          </a:p>
          <a:p>
            <a:pPr marL="628650" lvl="1" indent="-171450">
              <a:buFontTx/>
              <a:buChar char="-"/>
            </a:pPr>
            <a:r>
              <a:rPr lang="pt-BR" baseline="0" dirty="0" smtClean="0"/>
              <a:t>Empresa – Ativa</a:t>
            </a:r>
          </a:p>
          <a:p>
            <a:pPr marL="171450" lvl="0" indent="-171450">
              <a:buFontTx/>
              <a:buChar char="-"/>
            </a:pPr>
            <a:endParaRPr lang="pt-BR" baseline="0" dirty="0" smtClean="0"/>
          </a:p>
          <a:p>
            <a:pPr marL="171450" lvl="0" indent="-171450">
              <a:buFontTx/>
              <a:buChar char="-"/>
            </a:pPr>
            <a:r>
              <a:rPr lang="pt-BR" baseline="0" dirty="0" smtClean="0"/>
              <a:t>Filtro Empresa Ativa, Empresa corrente em documentos.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198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que você tem a seguinte situação em tempo de execução: você tem 25 </a:t>
            </a:r>
            <a:r>
              <a:rPr lang="pt-BR" dirty="0" err="1" smtClean="0"/>
              <a:t>Cat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instâncias carregadas em um </a:t>
            </a:r>
            <a:r>
              <a:rPr lang="pt-BR" dirty="0" err="1" smtClean="0"/>
              <a:t>ISession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, cada </a:t>
            </a:r>
            <a:r>
              <a:rPr lang="pt-BR" dirty="0" err="1" smtClean="0"/>
              <a:t>Cat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possui uma referência ao seu </a:t>
            </a:r>
            <a:r>
              <a:rPr lang="pt-BR" dirty="0" smtClean="0"/>
              <a:t>proprietário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, uma </a:t>
            </a:r>
            <a:r>
              <a:rPr lang="pt-BR" dirty="0" smtClean="0"/>
              <a:t>Person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. Person classe é mapeada com um proxy, </a:t>
            </a:r>
            <a:r>
              <a:rPr lang="pt-BR" dirty="0" err="1" smtClean="0"/>
              <a:t>lazy</a:t>
            </a:r>
            <a:r>
              <a:rPr lang="pt-BR" dirty="0" smtClean="0"/>
              <a:t> = "</a:t>
            </a:r>
            <a:r>
              <a:rPr lang="pt-BR" dirty="0" err="1" smtClean="0"/>
              <a:t>true</a:t>
            </a:r>
            <a:r>
              <a:rPr lang="pt-BR" dirty="0" smtClean="0"/>
              <a:t>"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. Se você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interar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sobre todos os gatos e chamar </a:t>
            </a:r>
            <a:r>
              <a:rPr lang="pt-BR" dirty="0" err="1" smtClean="0"/>
              <a:t>cat.Owner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em cada um, NHibernate, por padrão executar 25 </a:t>
            </a:r>
            <a:r>
              <a:rPr lang="pt-BR" dirty="0" smtClean="0"/>
              <a:t>de SELECT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declarações, para recuperar os proxies de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Você pode melhorar esse comportamento especificando um </a:t>
            </a:r>
            <a:r>
              <a:rPr lang="pt-BR" dirty="0" smtClean="0"/>
              <a:t>batch-</a:t>
            </a:r>
            <a:r>
              <a:rPr lang="pt-BR" dirty="0" err="1" smtClean="0"/>
              <a:t>size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 mapeamento de </a:t>
            </a:r>
            <a:r>
              <a:rPr lang="pt-BR" dirty="0" smtClean="0"/>
              <a:t>Person.</a:t>
            </a:r>
          </a:p>
          <a:p>
            <a:endParaRPr lang="pt-BR" dirty="0" smtClean="0"/>
          </a:p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648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458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753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HQL</a:t>
            </a:r>
          </a:p>
          <a:p>
            <a:endParaRPr lang="pt-BR" dirty="0" smtClean="0"/>
          </a:p>
          <a:p>
            <a:r>
              <a:rPr lang="pt-BR" dirty="0" smtClean="0"/>
              <a:t>Similar ao SQL.</a:t>
            </a:r>
            <a:endParaRPr lang="pt-BR" baseline="0" dirty="0" smtClean="0"/>
          </a:p>
          <a:p>
            <a:r>
              <a:rPr lang="pt-BR" baseline="0" dirty="0" smtClean="0"/>
              <a:t>É query em uma classe mapeada. Case </a:t>
            </a:r>
            <a:r>
              <a:rPr lang="pt-BR" baseline="0" dirty="0" err="1" smtClean="0"/>
              <a:t>sensitive</a:t>
            </a:r>
            <a:endParaRPr lang="pt-BR" baseline="0" dirty="0" smtClean="0"/>
          </a:p>
          <a:p>
            <a:endParaRPr lang="pt-BR" baseline="0" dirty="0" smtClean="0"/>
          </a:p>
          <a:p>
            <a:r>
              <a:rPr lang="pt-BR" baseline="0" dirty="0" smtClean="0"/>
              <a:t>http://nhforge.org/doc/nh/en/index.html#queryhql</a:t>
            </a:r>
          </a:p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117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5/26/2014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5/26/2014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5/26/2014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5/26/2014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5/26/2014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5/26/2014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5/26/2014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5/26/2014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</a:t>
            </a:r>
          </a:p>
          <a:p>
            <a:pPr lvl="6"/>
            <a:r>
              <a:rPr/>
              <a:t>Seventh</a:t>
            </a:r>
          </a:p>
          <a:p>
            <a:pPr lvl="7"/>
            <a:r>
              <a:rPr/>
              <a:t>Eighth</a:t>
            </a:r>
          </a:p>
          <a:p>
            <a:pPr lvl="8"/>
            <a:r>
              <a:rPr/>
              <a:t>Ninth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5/26/2014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stackoverflow.com/questions/tagged/nhibernate" TargetMode="External"/><Relationship Id="rId4" Type="http://schemas.openxmlformats.org/officeDocument/2006/relationships/hyperlink" Target="https://www.google.com.br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0"/>
                <a:lumOff val="100000"/>
              </a:schemeClr>
            </a:gs>
            <a:gs pos="72000">
              <a:schemeClr val="bg2"/>
            </a:gs>
            <a:gs pos="100000">
              <a:schemeClr val="bg2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Nhibernate</a:t>
            </a:r>
            <a:r>
              <a:rPr lang="en-US" dirty="0" smtClean="0"/>
              <a:t> – Parte 2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Henrique Machado Müller | Tecnologia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 – HQL</a:t>
            </a: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346036" y="4114800"/>
            <a:ext cx="9509760" cy="15213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IQuery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session.CreateQuery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"select count(*) from Estado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quantidadeEstado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q.UniqueResult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  <a:b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"Quantidade estados: </a:t>
            </a:r>
            <a:r>
              <a:rPr lang="pt-BR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quantidadeEstado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341120" y="2133600"/>
            <a:ext cx="9509760" cy="1371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IQuery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 =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session.CreateQuery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b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Estado 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estado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estado.Nome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:nome</a:t>
            </a:r>
            <a: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q.SetParameter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"nome"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"Santa Catarina"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229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5581" y="297688"/>
            <a:ext cx="9509760" cy="1233424"/>
          </a:xfrm>
        </p:spPr>
        <p:txBody>
          <a:bodyPr/>
          <a:lstStyle/>
          <a:p>
            <a:r>
              <a:rPr lang="pt-BR" dirty="0" smtClean="0"/>
              <a:t>Consultas – Lambda/</a:t>
            </a:r>
            <a:r>
              <a:rPr lang="pt-BR" dirty="0" err="1" smtClean="0"/>
              <a:t>Linq</a:t>
            </a:r>
            <a:endParaRPr lang="pt-BR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278759" y="2022856"/>
            <a:ext cx="11817361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IQueryable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Estado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query =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session.Query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Estado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t-B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Estado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estado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query.Where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 =&gt;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e.Pais.Nome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"Brasil"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FirstOrDefault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pt-BR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278759" y="3347884"/>
            <a:ext cx="11817361" cy="1147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estados =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session.Query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Estado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  <a:b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e.Nome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"Santa </a:t>
            </a:r>
            <a: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Catarina"</a:t>
            </a:r>
            <a:b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128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Multi-Query</a:t>
            </a:r>
            <a:r>
              <a:rPr lang="pt-BR" dirty="0" smtClean="0"/>
              <a:t> – </a:t>
            </a:r>
            <a:r>
              <a:rPr lang="pt-BR" dirty="0" err="1" smtClean="0"/>
              <a:t>Multi-Criteria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ida ao banco de dados.</a:t>
            </a:r>
          </a:p>
          <a:p>
            <a:r>
              <a:rPr lang="pt-BR" dirty="0" smtClean="0"/>
              <a:t>Várias consultas SQL.</a:t>
            </a:r>
          </a:p>
          <a:p>
            <a:r>
              <a:rPr lang="pt-BR" dirty="0" smtClean="0"/>
              <a:t>Parâmetros compartilhados.</a:t>
            </a:r>
          </a:p>
          <a:p>
            <a:pPr marL="45720" indent="0">
              <a:buNone/>
            </a:pPr>
            <a:endParaRPr lang="pt-BR" dirty="0" smtClean="0"/>
          </a:p>
          <a:p>
            <a:endParaRPr lang="pt-BR" dirty="0"/>
          </a:p>
          <a:p>
            <a:pPr lvl="1"/>
            <a:r>
              <a:rPr lang="pt-BR" dirty="0" smtClean="0"/>
              <a:t>Demo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534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922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Dúvidas? </a:t>
            </a:r>
            <a:endParaRPr lang="en-US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2895600"/>
          </a:xfrm>
        </p:spPr>
        <p:txBody>
          <a:bodyPr>
            <a:normAutofit/>
          </a:bodyPr>
          <a:lstStyle/>
          <a:p>
            <a:pPr lvl="0"/>
            <a:endParaRPr lang="en-US" i="1" dirty="0" smtClean="0"/>
          </a:p>
          <a:p>
            <a:pPr lvl="0"/>
            <a:endParaRPr lang="en-US" i="1" dirty="0"/>
          </a:p>
          <a:p>
            <a:pPr lvl="0"/>
            <a:endParaRPr lang="en-US" i="1" dirty="0" smtClean="0"/>
          </a:p>
          <a:p>
            <a:pPr lvl="0"/>
            <a:endParaRPr lang="en-US" i="1" dirty="0"/>
          </a:p>
          <a:p>
            <a:pPr lvl="0"/>
            <a:endParaRPr lang="en-US" i="1" dirty="0" smtClean="0"/>
          </a:p>
          <a:p>
            <a:pPr lvl="0"/>
            <a:r>
              <a:rPr lang="en-US" i="1" dirty="0" smtClean="0"/>
              <a:t>Obrigado!</a:t>
            </a:r>
          </a:p>
          <a:p>
            <a:pPr lvl="0"/>
            <a:endParaRPr lang="en-US" i="1" dirty="0" smtClean="0"/>
          </a:p>
          <a:p>
            <a:pPr lvl="0"/>
            <a:r>
              <a:rPr lang="en-US" i="1" dirty="0" smtClean="0"/>
              <a:t>Henrique Machado Muller</a:t>
            </a:r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3810000"/>
            <a:ext cx="1219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hlinkClick r:id="rId3"/>
              </a:rPr>
              <a:t>http://nhforge.org/</a:t>
            </a:r>
            <a:br>
              <a:rPr lang="pt-BR" sz="1400" dirty="0">
                <a:hlinkClick r:id="rId3"/>
              </a:rPr>
            </a:br>
            <a:r>
              <a:rPr lang="pt-BR" sz="1400" dirty="0" smtClean="0">
                <a:hlinkClick r:id="rId4"/>
              </a:rPr>
              <a:t>http://www.google.com.br</a:t>
            </a:r>
            <a:r>
              <a:rPr lang="pt-BR" sz="1400" dirty="0" smtClean="0"/>
              <a:t> </a:t>
            </a:r>
          </a:p>
          <a:p>
            <a:pPr algn="ctr"/>
            <a:r>
              <a:rPr lang="pt-BR" sz="1400" dirty="0" smtClean="0">
                <a:hlinkClick r:id="rId5"/>
              </a:rPr>
              <a:t>http</a:t>
            </a:r>
            <a:r>
              <a:rPr lang="pt-BR" sz="1400" dirty="0">
                <a:hlinkClick r:id="rId5"/>
              </a:rPr>
              <a:t>://</a:t>
            </a:r>
            <a:r>
              <a:rPr lang="pt-BR" sz="1400" dirty="0" smtClean="0">
                <a:hlinkClick r:id="rId5"/>
              </a:rPr>
              <a:t>stackoverflow.com/questions/tagged/nhibernate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93260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Registro de eventos usando log4net.</a:t>
            </a:r>
          </a:p>
          <a:p>
            <a:r>
              <a:rPr lang="pt-BR" dirty="0" smtClean="0"/>
              <a:t>Log e eventos de caches.</a:t>
            </a:r>
          </a:p>
          <a:p>
            <a:r>
              <a:rPr lang="pt-BR" dirty="0" err="1" smtClean="0"/>
              <a:t>Format</a:t>
            </a:r>
            <a:r>
              <a:rPr lang="pt-BR" dirty="0" smtClean="0"/>
              <a:t> SQL.</a:t>
            </a:r>
          </a:p>
          <a:p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1216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Callbacks</a:t>
            </a:r>
            <a:r>
              <a:rPr lang="pt-BR" dirty="0" smtClean="0"/>
              <a:t> </a:t>
            </a:r>
            <a:r>
              <a:rPr lang="pt-BR" dirty="0" err="1" smtClean="0"/>
              <a:t>Lifecycle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ILifecycle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OnSave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OnUpdate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OnDelete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OnLoad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IValidatable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Validate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1914144"/>
            <a:ext cx="10732800" cy="24384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" y="1914145"/>
            <a:ext cx="8260080" cy="454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2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Pre-definidos</a:t>
            </a:r>
            <a:endParaRPr lang="pt-BR" dirty="0" smtClean="0"/>
          </a:p>
          <a:p>
            <a:r>
              <a:rPr lang="pt-BR" dirty="0" smtClean="0"/>
              <a:t>Criar filtros personalizados no mapeamento.</a:t>
            </a:r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1700784"/>
            <a:ext cx="9515724" cy="470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1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327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em lote (</a:t>
            </a:r>
            <a:r>
              <a:rPr lang="pt-BR" dirty="0" err="1" smtClean="0"/>
              <a:t>bach-size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Nível de classe e coleções</a:t>
            </a:r>
          </a:p>
          <a:p>
            <a:r>
              <a:rPr lang="pt-BR" dirty="0" smtClean="0"/>
              <a:t>Buscas várias instancias de vários objetos.</a:t>
            </a:r>
          </a:p>
          <a:p>
            <a:endParaRPr lang="pt-BR" dirty="0"/>
          </a:p>
          <a:p>
            <a:r>
              <a:rPr lang="pt-BR" dirty="0" smtClean="0"/>
              <a:t>Demo</a:t>
            </a:r>
          </a:p>
          <a:p>
            <a:pPr lvl="1"/>
            <a:endParaRPr lang="pt-BR" dirty="0"/>
          </a:p>
          <a:p>
            <a:pPr lvl="1"/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267200"/>
            <a:ext cx="7560480" cy="126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56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6204" y="467360"/>
            <a:ext cx="9509760" cy="1233424"/>
          </a:xfrm>
        </p:spPr>
        <p:txBody>
          <a:bodyPr/>
          <a:lstStyle/>
          <a:p>
            <a:r>
              <a:rPr lang="pt-BR" dirty="0" smtClean="0"/>
              <a:t>Consultas - </a:t>
            </a:r>
            <a:r>
              <a:rPr lang="pt-BR" dirty="0" err="1" smtClean="0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36204" y="3276600"/>
            <a:ext cx="9509760" cy="914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45720" indent="0">
              <a:buNone/>
            </a:pP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ICriteria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criteria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session.CreateCriteria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Cidade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  <a:b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criteria.Add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Expression.Like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"Nome"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"C%"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)).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pt-BR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341120" y="4572000"/>
            <a:ext cx="9509760" cy="15213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cidades =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session.CreateCriteria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Cidade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                   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CreateAlias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"Estado"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</a:t>
            </a:r>
            <a: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                 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.Like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"Nome"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</a:t>
            </a:r>
            <a: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%"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                  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e.Nome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"Santa Catarina</a:t>
            </a:r>
            <a: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e.Nome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List&lt;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Cidade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  <a:endParaRPr lang="pt-BR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1336204" y="1981200"/>
            <a:ext cx="950976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Wingdings" pitchFamily="2" charset="2"/>
              <a:buNone/>
            </a:pP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ICriteria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criteria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session.CreateCriteria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Cidade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  <a:b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criteria.Add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Expression.Eq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"Nome"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“Blumenau"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b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blumenau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criteria.ToUniqueResult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&lt;Cidade&gt;();</a:t>
            </a:r>
          </a:p>
          <a:p>
            <a:pPr marL="45720" indent="0">
              <a:buFont typeface="Wingdings" pitchFamily="2" charset="2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479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6204" y="467360"/>
            <a:ext cx="9509760" cy="1233424"/>
          </a:xfrm>
        </p:spPr>
        <p:txBody>
          <a:bodyPr/>
          <a:lstStyle/>
          <a:p>
            <a:r>
              <a:rPr lang="pt-BR" dirty="0" smtClean="0"/>
              <a:t>Consultas </a:t>
            </a:r>
            <a:r>
              <a:rPr lang="pt-BR" dirty="0" smtClean="0"/>
              <a:t>– </a:t>
            </a:r>
            <a:r>
              <a:rPr lang="pt-BR" dirty="0" err="1" smtClean="0"/>
              <a:t>Criteria</a:t>
            </a:r>
            <a:r>
              <a:rPr lang="pt-BR" dirty="0" smtClean="0"/>
              <a:t> </a:t>
            </a:r>
            <a:r>
              <a:rPr lang="pt-BR" dirty="0" err="1" smtClean="0"/>
              <a:t>By</a:t>
            </a:r>
            <a:r>
              <a:rPr lang="pt-BR" dirty="0" smtClean="0"/>
              <a:t> </a:t>
            </a:r>
            <a:r>
              <a:rPr lang="pt-BR" dirty="0" err="1" smtClean="0"/>
              <a:t>Example</a:t>
            </a:r>
            <a:endParaRPr lang="pt-BR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336204" y="2057400"/>
            <a:ext cx="9509760" cy="2133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pt-B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Cidade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cidade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Cidade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cidade.Nome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Blume</a:t>
            </a:r>
            <a: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%"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ICriteria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criteria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session.CreateCriteria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Cidade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  <a:b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criteria.Add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Example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(cidade));</a:t>
            </a:r>
          </a:p>
          <a:p>
            <a:pPr marL="45720" indent="0">
              <a:buNone/>
            </a:pP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cidades =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criteria.List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Cidade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  <a:endParaRPr lang="pt-BR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336204" y="2057400"/>
            <a:ext cx="9509760" cy="396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pt-B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Cidade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cidade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Cidade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cidade.Nome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B%"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cidade.Estado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Estado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cidade.Estado.Sigla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"SC"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ICriteria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criteria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session.CreateCriteria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Cidade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  <a:b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Example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(cidade).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EnableLike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.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CreateCriteria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"Estado"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Example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cidade.Estado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 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cidades =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criteria.List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Cidade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431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 – HQL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Hibernate</a:t>
            </a:r>
            <a:r>
              <a:rPr lang="pt-BR" dirty="0" smtClean="0"/>
              <a:t> Query </a:t>
            </a:r>
            <a:r>
              <a:rPr lang="pt-BR" dirty="0" err="1" smtClean="0"/>
              <a:t>Language</a:t>
            </a:r>
            <a:endParaRPr lang="pt-BR" dirty="0" smtClean="0"/>
          </a:p>
          <a:p>
            <a:r>
              <a:rPr lang="pt-BR" dirty="0" smtClean="0"/>
              <a:t>Case </a:t>
            </a:r>
            <a:r>
              <a:rPr lang="pt-BR" dirty="0" err="1"/>
              <a:t>Sensitivity</a:t>
            </a:r>
            <a:endParaRPr lang="pt-BR" dirty="0"/>
          </a:p>
          <a:p>
            <a:r>
              <a:rPr lang="pt-BR" dirty="0" err="1" smtClean="0"/>
              <a:t>from</a:t>
            </a:r>
            <a:r>
              <a:rPr lang="pt-BR" dirty="0" smtClean="0"/>
              <a:t> </a:t>
            </a:r>
            <a:r>
              <a:rPr lang="pt-BR" dirty="0" err="1" smtClean="0"/>
              <a:t>clause</a:t>
            </a:r>
            <a:endParaRPr lang="pt-BR" dirty="0" smtClean="0"/>
          </a:p>
          <a:p>
            <a:pPr marL="365760" lvl="1" indent="0">
              <a:buNone/>
            </a:pPr>
            <a:endParaRPr lang="pt-BR" dirty="0"/>
          </a:p>
          <a:p>
            <a:pPr marL="365760" lvl="1" indent="0">
              <a:buNone/>
            </a:pPr>
            <a:r>
              <a:rPr lang="pt-BR" dirty="0" smtClean="0"/>
              <a:t>“</a:t>
            </a:r>
            <a:r>
              <a:rPr lang="pt-BR" dirty="0" err="1" smtClean="0"/>
              <a:t>from</a:t>
            </a:r>
            <a:r>
              <a:rPr lang="pt-BR" dirty="0" smtClean="0"/>
              <a:t> Pais”</a:t>
            </a:r>
          </a:p>
          <a:p>
            <a:pPr marL="365760" lvl="1" indent="0">
              <a:buNone/>
            </a:pPr>
            <a:r>
              <a:rPr lang="pt-BR" dirty="0" smtClean="0"/>
              <a:t>“</a:t>
            </a:r>
            <a:r>
              <a:rPr lang="pt-BR" dirty="0" err="1" smtClean="0"/>
              <a:t>from</a:t>
            </a:r>
            <a:r>
              <a:rPr lang="pt-BR" dirty="0" smtClean="0"/>
              <a:t> Estado as estado </a:t>
            </a:r>
            <a:r>
              <a:rPr lang="pt-BR" dirty="0" err="1" smtClean="0"/>
              <a:t>join</a:t>
            </a:r>
            <a:r>
              <a:rPr lang="pt-BR" dirty="0" smtClean="0"/>
              <a:t> </a:t>
            </a:r>
            <a:r>
              <a:rPr lang="pt-BR" dirty="0" err="1" smtClean="0"/>
              <a:t>estado.Pais</a:t>
            </a:r>
            <a:r>
              <a:rPr lang="pt-BR" dirty="0" smtClean="0"/>
              <a:t> pais”</a:t>
            </a:r>
          </a:p>
          <a:p>
            <a:pPr marL="365760" lvl="1" indent="0">
              <a:buNone/>
            </a:pPr>
            <a:r>
              <a:rPr lang="pt-BR" dirty="0" smtClean="0"/>
              <a:t>“</a:t>
            </a:r>
            <a:r>
              <a:rPr lang="pt-BR" dirty="0" err="1" smtClean="0"/>
              <a:t>from</a:t>
            </a:r>
            <a:r>
              <a:rPr lang="pt-BR" dirty="0" smtClean="0"/>
              <a:t> Pais pais </a:t>
            </a:r>
            <a:r>
              <a:rPr lang="pt-BR" dirty="0" err="1" smtClean="0"/>
              <a:t>where</a:t>
            </a:r>
            <a:r>
              <a:rPr lang="pt-BR" dirty="0" smtClean="0"/>
              <a:t> </a:t>
            </a:r>
            <a:r>
              <a:rPr lang="pt-BR" dirty="0" err="1" smtClean="0"/>
              <a:t>pais.Nome</a:t>
            </a:r>
            <a:r>
              <a:rPr lang="pt-BR" dirty="0" smtClean="0"/>
              <a:t> = ‘Brasil’”</a:t>
            </a:r>
          </a:p>
          <a:p>
            <a:pPr marL="365760" lvl="1" indent="0">
              <a:buNone/>
            </a:pPr>
            <a:r>
              <a:rPr lang="pt-BR" dirty="0" smtClean="0"/>
              <a:t>“</a:t>
            </a:r>
            <a:r>
              <a:rPr lang="pt-BR" dirty="0" err="1" smtClean="0"/>
              <a:t>select</a:t>
            </a:r>
            <a:r>
              <a:rPr lang="pt-BR" dirty="0" smtClean="0"/>
              <a:t> </a:t>
            </a:r>
            <a:r>
              <a:rPr lang="pt-BR" dirty="0" err="1" smtClean="0"/>
              <a:t>estado.Pais.Nome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r>
              <a:rPr lang="pt-BR" dirty="0" smtClean="0"/>
              <a:t> </a:t>
            </a:r>
            <a:r>
              <a:rPr lang="pt-BR" dirty="0" err="1" smtClean="0"/>
              <a:t>Model.Estado</a:t>
            </a:r>
            <a:r>
              <a:rPr lang="pt-BR" dirty="0" smtClean="0"/>
              <a:t> estado”</a:t>
            </a:r>
          </a:p>
          <a:p>
            <a:pPr marL="365760" lvl="1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330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59B0BF4262D9249B07D151FDFA60B1A" ma:contentTypeVersion="0" ma:contentTypeDescription="Crie um novo documento." ma:contentTypeScope="" ma:versionID="63368373372bded2a4c3a18a824439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AAEB2B-D700-4E5F-8714-4CD26AEEB7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18CD966-7F90-432D-8F76-605594DC5184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FDA0BF0-BF7C-4E63-BC2A-B9D2AB7CEB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5501</TotalTime>
  <Words>426</Words>
  <Application>Microsoft Office PowerPoint</Application>
  <PresentationFormat>Widescreen</PresentationFormat>
  <Paragraphs>123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Consolas</vt:lpstr>
      <vt:lpstr>Corbel</vt:lpstr>
      <vt:lpstr>Courier New</vt:lpstr>
      <vt:lpstr>Euphemia</vt:lpstr>
      <vt:lpstr>Wingdings</vt:lpstr>
      <vt:lpstr>Banded Design Blue 16x9</vt:lpstr>
      <vt:lpstr>Nhibernate – Parte 2</vt:lpstr>
      <vt:lpstr>Log</vt:lpstr>
      <vt:lpstr>Callbacks Lifecycle</vt:lpstr>
      <vt:lpstr>Filtros </vt:lpstr>
      <vt:lpstr>Demo</vt:lpstr>
      <vt:lpstr>Busca em lote (bach-size)</vt:lpstr>
      <vt:lpstr>Consultas - Criteria</vt:lpstr>
      <vt:lpstr>Consultas – Criteria By Example</vt:lpstr>
      <vt:lpstr>Consultas – HQL</vt:lpstr>
      <vt:lpstr>Consultas – HQL</vt:lpstr>
      <vt:lpstr>Consultas – Lambda/Linq</vt:lpstr>
      <vt:lpstr>Multi-Query – Multi-Criteria</vt:lpstr>
      <vt:lpstr>Demo</vt:lpstr>
      <vt:lpstr>Dúvidas?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2014-03-12 - Crowdlearning - Benner Workflow  - Rafael Leonhardt (Slides)</dc:title>
  <dc:creator>Henrique Machado Muller</dc:creator>
  <cp:lastModifiedBy>Henrique Machado Muller</cp:lastModifiedBy>
  <cp:revision>88</cp:revision>
  <dcterms:created xsi:type="dcterms:W3CDTF">2013-12-03T00:43:53Z</dcterms:created>
  <dcterms:modified xsi:type="dcterms:W3CDTF">2014-05-26T15:56:59Z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0x010100959B0BF4262D9249B07D151FDFA60B1A</vt:lpwstr>
  </property>
</Properties>
</file>