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36" r:id="rId6"/>
    <p:sldId id="337" r:id="rId7"/>
    <p:sldId id="338" r:id="rId8"/>
    <p:sldId id="339" r:id="rId9"/>
    <p:sldId id="335" r:id="rId10"/>
    <p:sldId id="346" r:id="rId11"/>
    <p:sldId id="330" r:id="rId12"/>
    <p:sldId id="345" r:id="rId13"/>
    <p:sldId id="333" r:id="rId14"/>
    <p:sldId id="340" r:id="rId15"/>
    <p:sldId id="334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70827" autoAdjust="0"/>
  </p:normalViewPr>
  <p:slideViewPr>
    <p:cSldViewPr>
      <p:cViewPr varScale="1">
        <p:scale>
          <a:sx n="69" d="100"/>
          <a:sy n="69" d="100"/>
        </p:scale>
        <p:origin x="114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 </a:t>
            </a:r>
            <a:r>
              <a:rPr lang="pt-BR" dirty="0" smtClean="0"/>
              <a:t>retornar </a:t>
            </a:r>
            <a:r>
              <a:rPr lang="pt-BR" dirty="0" smtClean="0"/>
              <a:t>valores parciais da entidade, apenas um coluna. </a:t>
            </a:r>
            <a:r>
              <a:rPr lang="pt-BR" dirty="0" err="1" smtClean="0"/>
              <a:t>Joins</a:t>
            </a:r>
            <a:r>
              <a:rPr lang="pt-BR" dirty="0" smtClean="0"/>
              <a:t> retornando dados apenas de uma</a:t>
            </a:r>
            <a:r>
              <a:rPr lang="pt-BR" baseline="0" dirty="0" smtClean="0"/>
              <a:t> tabela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Demo na classe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LambdaLinkToSQL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6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funcionalidade permite que você execute várias consultas HQL /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uma de ida e volta contra o servidor de banco de dados. 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caso de uso simples é executar uma consulta paginada ao mesmo tempo, recebendo a contagem total de resultados, em uma única viagem de ida e volta. 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na classe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MuiltCommandTest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7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Executar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todos os teste da pasta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Crowdlearning.Demo3</a:t>
            </a:r>
          </a:p>
          <a:p>
            <a:pPr marL="0" indent="0">
              <a:buFontTx/>
              <a:buNone/>
            </a:pP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ciração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banco de dados o teste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CreateTablesForModelMapping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classe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Crowdlearning.Context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9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http://logging.apache.org/log4net/release/features.html</a:t>
            </a:r>
          </a:p>
          <a:p>
            <a:endParaRPr lang="pt-BR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Nhibernate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“Muito trabalho tem sido posto em fazer o log do NHibernate tão detalhado quanto possível, sem fazê-lo ilegível. “ É um dispositivo de resolução de problemas essencial. Também não se esqueça de habilitar o log de ​​SQL como descrito acima ( </a:t>
            </a:r>
            <a:r>
              <a:rPr lang="pt-BR" dirty="0" err="1" smtClean="0"/>
              <a:t>show_sql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), é o primeiro passo quando se olha para os problemas de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classe persistente pode implementar a “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interface </a:t>
            </a:r>
            <a:r>
              <a:rPr lang="pt-BR" dirty="0" err="1" smtClean="0"/>
              <a:t>Ilifecycle</a:t>
            </a:r>
            <a:r>
              <a:rPr lang="pt-BR" dirty="0" smtClean="0"/>
              <a:t> ou </a:t>
            </a:r>
            <a:r>
              <a:rPr lang="pt-BR" dirty="0" err="1" smtClean="0"/>
              <a:t>IValidatable</a:t>
            </a:r>
            <a:r>
              <a:rPr lang="pt-BR" dirty="0" smtClean="0"/>
              <a:t>.</a:t>
            </a:r>
            <a:r>
              <a:rPr lang="pt-BR" baseline="0" dirty="0" smtClean="0"/>
              <a:t>   Segundo a documentação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fornece alguns retornos de chamada que permitem que o objeto persistente para executar necessário inicialização / limpeza depois de salvar ou carregar e antes da exclusão ou atualização.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Pode-se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parar uma atualização silenciosamente. 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 os testes da classe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Crowdlearning.Demo3.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CallbacksTest</a:t>
            </a:r>
          </a:p>
          <a:p>
            <a:endParaRPr lang="pt-BR" dirty="0" smtClean="0"/>
          </a:p>
          <a:p>
            <a:r>
              <a:rPr lang="pt-BR" dirty="0" smtClean="0"/>
              <a:t>Implementação de </a:t>
            </a:r>
            <a:r>
              <a:rPr lang="pt-BR" dirty="0" err="1" smtClean="0"/>
              <a:t>Callbacks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r>
              <a:rPr lang="pt-BR" dirty="0" smtClean="0"/>
              <a:t> nas classes</a:t>
            </a:r>
            <a:r>
              <a:rPr lang="pt-BR" baseline="0" dirty="0" smtClean="0"/>
              <a:t> de Empresa e </a:t>
            </a:r>
            <a:r>
              <a:rPr lang="pt-BR" baseline="0" dirty="0" err="1" smtClean="0"/>
              <a:t>Validatable</a:t>
            </a:r>
            <a:r>
              <a:rPr lang="pt-BR" baseline="0" dirty="0" smtClean="0"/>
              <a:t> na classe de Pais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8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filtro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</a:t>
            </a:r>
            <a:r>
              <a:rPr lang="pt-BR" baseline="0" dirty="0" smtClean="0"/>
              <a:t> definido na entidade.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Pode-se definir filtro por linha de comando. No </a:t>
            </a:r>
            <a:r>
              <a:rPr lang="pt-BR" baseline="0" dirty="0" err="1" smtClean="0"/>
              <a:t>SessionFactory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Todos os filtro por padrão são desabilitados. 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="1" baseline="0" dirty="0" smtClean="0"/>
              <a:t>Demo: </a:t>
            </a:r>
            <a:endParaRPr lang="pt-BR" b="0" baseline="0" dirty="0" smtClean="0"/>
          </a:p>
          <a:p>
            <a:endParaRPr lang="pt-BR" b="0" baseline="0" dirty="0" smtClean="0"/>
          </a:p>
          <a:p>
            <a:r>
              <a:rPr lang="pt-BR" b="0" baseline="0" dirty="0" smtClean="0"/>
              <a:t>Classe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Crowdlearning.Demo3.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FiltroAutomatico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</a:t>
            </a:r>
            <a:r>
              <a:rPr lang="pt-BR" sz="1200" b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filtro na classe </a:t>
            </a:r>
            <a:r>
              <a:rPr lang="pt-BR" sz="1200" b="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EmpresaMap</a:t>
            </a:r>
            <a:r>
              <a:rPr lang="pt-BR" sz="1200" b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DocumentoMap</a:t>
            </a:r>
            <a:endParaRPr lang="pt-BR" b="0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4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que você tem a seguinte situação em tempo de execução: você tem 25 </a:t>
            </a:r>
            <a:r>
              <a:rPr lang="pt-BR" dirty="0" err="1" smtClean="0"/>
              <a:t>Cat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instâncias carregadas em um </a:t>
            </a:r>
            <a:r>
              <a:rPr lang="pt-BR" dirty="0" err="1" smtClean="0"/>
              <a:t>ISession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cada </a:t>
            </a:r>
            <a:r>
              <a:rPr lang="pt-BR" dirty="0" err="1" smtClean="0"/>
              <a:t>Cat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possui uma referência ao seu </a:t>
            </a:r>
            <a:r>
              <a:rPr lang="pt-BR" dirty="0" smtClean="0"/>
              <a:t>proprietário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uma </a:t>
            </a:r>
            <a:r>
              <a:rPr lang="pt-BR" dirty="0" smtClean="0"/>
              <a:t>Person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Person classe é mapeada com um proxy, </a:t>
            </a:r>
            <a:r>
              <a:rPr lang="pt-BR" dirty="0" err="1" smtClean="0"/>
              <a:t>lazy</a:t>
            </a:r>
            <a:r>
              <a:rPr lang="pt-BR" dirty="0" smtClean="0"/>
              <a:t> = "</a:t>
            </a:r>
            <a:r>
              <a:rPr lang="pt-BR" dirty="0" err="1" smtClean="0"/>
              <a:t>true</a:t>
            </a:r>
            <a:r>
              <a:rPr lang="pt-BR" dirty="0" smtClean="0"/>
              <a:t>"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Se você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todos os gatos e chamar </a:t>
            </a:r>
            <a:r>
              <a:rPr lang="pt-BR" dirty="0" err="1" smtClean="0"/>
              <a:t>cat.Owner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cada um, NHibernate, por padrão executar 25 </a:t>
            </a:r>
            <a:r>
              <a:rPr lang="pt-BR" dirty="0" smtClean="0"/>
              <a:t>de SELECT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declarações, para recuperar os proxies de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Você pode melhorar esse comportamento especificando um </a:t>
            </a:r>
            <a:r>
              <a:rPr lang="pt-BR" dirty="0" smtClean="0"/>
              <a:t>batch-</a:t>
            </a:r>
            <a:r>
              <a:rPr lang="pt-BR" dirty="0" err="1" smtClean="0"/>
              <a:t>size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 mapeamento de </a:t>
            </a:r>
            <a:r>
              <a:rPr lang="pt-BR" dirty="0" smtClean="0"/>
              <a:t>Person.</a:t>
            </a:r>
          </a:p>
          <a:p>
            <a:endParaRPr lang="pt-BR" dirty="0" smtClean="0"/>
          </a:p>
          <a:p>
            <a:r>
              <a:rPr lang="pt-BR" b="1" dirty="0" smtClean="0"/>
              <a:t>Demo</a:t>
            </a:r>
          </a:p>
          <a:p>
            <a:r>
              <a:rPr lang="pt-BR" b="0" dirty="0" smtClean="0"/>
              <a:t>Classe</a:t>
            </a:r>
            <a:r>
              <a:rPr lang="pt-BR" b="0" baseline="0" dirty="0" smtClean="0"/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BuscandoEmLoteTest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Alterar as configurações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classe </a:t>
            </a:r>
            <a:r>
              <a:rPr lang="pt-B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EstadoMap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:TODO </a:t>
            </a:r>
            <a:r>
              <a:rPr lang="pt-B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BuscandoEmLote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Demo na classe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Crowdlearning.Demo3.CriteriaTest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5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Demo na classe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Crowdlearning.Demo3.CriteriaTest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5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HQL</a:t>
            </a:r>
          </a:p>
          <a:p>
            <a:endParaRPr lang="pt-BR" dirty="0" smtClean="0"/>
          </a:p>
          <a:p>
            <a:r>
              <a:rPr lang="pt-BR" dirty="0" smtClean="0"/>
              <a:t>Similar ao SQL.</a:t>
            </a:r>
            <a:endParaRPr lang="pt-BR" baseline="0" dirty="0" smtClean="0"/>
          </a:p>
          <a:p>
            <a:r>
              <a:rPr lang="pt-BR" baseline="0" dirty="0" smtClean="0"/>
              <a:t>É query em uma classe mapeada. Case </a:t>
            </a:r>
            <a:r>
              <a:rPr lang="pt-BR" baseline="0" dirty="0" err="1" smtClean="0"/>
              <a:t>sensitive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http://</a:t>
            </a:r>
            <a:r>
              <a:rPr lang="pt-BR" baseline="0" dirty="0" smtClean="0"/>
              <a:t>nhforge.org/doc/nh/en/index.html#queryhql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Demo na classe </a:t>
            </a:r>
            <a:r>
              <a:rPr lang="pt-B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HibernateQueryLanguage</a:t>
            </a:r>
            <a:endParaRPr lang="pt-BR" b="1" i="0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1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HQL</a:t>
            </a:r>
          </a:p>
          <a:p>
            <a:endParaRPr lang="pt-BR" dirty="0" smtClean="0"/>
          </a:p>
          <a:p>
            <a:r>
              <a:rPr lang="pt-BR" dirty="0" smtClean="0"/>
              <a:t>Similar ao SQL.</a:t>
            </a:r>
            <a:endParaRPr lang="pt-BR" baseline="0" dirty="0" smtClean="0"/>
          </a:p>
          <a:p>
            <a:r>
              <a:rPr lang="pt-BR" baseline="0" dirty="0" smtClean="0"/>
              <a:t>É query em uma classe mapeada. Case </a:t>
            </a:r>
            <a:r>
              <a:rPr lang="pt-BR" baseline="0" dirty="0" err="1" smtClean="0"/>
              <a:t>sensitive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http://nhforge.org/doc/nh/en/index.html#queryhql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Demo na classe </a:t>
            </a:r>
            <a:r>
              <a:rPr lang="pt-B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HibernateQueryLanguage</a:t>
            </a:r>
            <a:endParaRPr lang="pt-BR" b="1" i="0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7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tackoverflow.com/questions/tagged/nhibernate" TargetMode="External"/><Relationship Id="rId4" Type="http://schemas.openxmlformats.org/officeDocument/2006/relationships/hyperlink" Target="https://www.google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Parte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Henrique Machado Müller | Tecnologia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5581" y="297688"/>
            <a:ext cx="9509760" cy="1233424"/>
          </a:xfrm>
        </p:spPr>
        <p:txBody>
          <a:bodyPr/>
          <a:lstStyle/>
          <a:p>
            <a:r>
              <a:rPr lang="pt-BR" dirty="0" smtClean="0"/>
              <a:t>Consultas – Lambda/</a:t>
            </a:r>
            <a:r>
              <a:rPr lang="pt-BR" dirty="0" err="1" smtClean="0"/>
              <a:t>Linq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78759" y="2022856"/>
            <a:ext cx="11817361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query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session.Query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 =&gt;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e.Pais.Nome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"Brasil"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78759" y="3347884"/>
            <a:ext cx="11817361" cy="1147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estados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session.Query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Catarina"</a:t>
            </a:r>
            <a:b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Multi-Query</a:t>
            </a:r>
            <a:r>
              <a:rPr lang="pt-BR" dirty="0" smtClean="0"/>
              <a:t> – </a:t>
            </a:r>
            <a:r>
              <a:rPr lang="pt-BR" dirty="0" err="1" smtClean="0"/>
              <a:t>Multi-Criteria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ida ao banco de dados.</a:t>
            </a:r>
          </a:p>
          <a:p>
            <a:r>
              <a:rPr lang="pt-BR" dirty="0" smtClean="0"/>
              <a:t>Várias consultas SQL.</a:t>
            </a:r>
          </a:p>
          <a:p>
            <a:r>
              <a:rPr lang="pt-BR" dirty="0" smtClean="0"/>
              <a:t>Parâmetros compartilhados.</a:t>
            </a:r>
          </a:p>
          <a:p>
            <a:pPr marL="45720" indent="0">
              <a:buNone/>
            </a:pPr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Demo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3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2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Dúvidas? 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2895600"/>
          </a:xfrm>
        </p:spPr>
        <p:txBody>
          <a:bodyPr>
            <a:normAutofit/>
          </a:bodyPr>
          <a:lstStyle/>
          <a:p>
            <a:pPr lvl="0"/>
            <a:endParaRPr lang="en-US" i="1" dirty="0" smtClean="0"/>
          </a:p>
          <a:p>
            <a:pPr lvl="0"/>
            <a:endParaRPr lang="en-US" i="1" dirty="0"/>
          </a:p>
          <a:p>
            <a:pPr lvl="0"/>
            <a:endParaRPr lang="en-US" i="1" dirty="0" smtClean="0"/>
          </a:p>
          <a:p>
            <a:pPr lvl="0"/>
            <a:endParaRPr lang="en-US" i="1" dirty="0"/>
          </a:p>
          <a:p>
            <a:pPr lvl="0"/>
            <a:endParaRPr lang="en-US" i="1" dirty="0" smtClean="0"/>
          </a:p>
          <a:p>
            <a:pPr lvl="0"/>
            <a:r>
              <a:rPr lang="en-US" i="1" dirty="0" smtClean="0"/>
              <a:t>Obrigado!</a:t>
            </a:r>
          </a:p>
          <a:p>
            <a:pPr lvl="0"/>
            <a:endParaRPr lang="en-US" i="1" dirty="0" smtClean="0"/>
          </a:p>
          <a:p>
            <a:pPr lvl="0"/>
            <a:r>
              <a:rPr lang="en-US" i="1" dirty="0" smtClean="0"/>
              <a:t>Henrique Machado Muller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3810000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3"/>
              </a:rPr>
              <a:t>http://nhforge.org/</a:t>
            </a:r>
            <a:br>
              <a:rPr lang="pt-BR" sz="1400" dirty="0">
                <a:hlinkClick r:id="rId3"/>
              </a:rPr>
            </a:br>
            <a:r>
              <a:rPr lang="pt-BR" sz="1400" dirty="0" smtClean="0">
                <a:hlinkClick r:id="rId4"/>
              </a:rPr>
              <a:t>http://www.google.com.br</a:t>
            </a:r>
            <a:r>
              <a:rPr lang="pt-BR" sz="1400" dirty="0" smtClean="0"/>
              <a:t> </a:t>
            </a:r>
          </a:p>
          <a:p>
            <a:pPr algn="ctr"/>
            <a:r>
              <a:rPr lang="pt-BR" sz="1400" dirty="0" smtClean="0">
                <a:hlinkClick r:id="rId5"/>
              </a:rPr>
              <a:t>http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stackoverflow.com/questions/tagged/nhibernate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326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eventos usando log4net.</a:t>
            </a:r>
          </a:p>
          <a:p>
            <a:r>
              <a:rPr lang="pt-BR" dirty="0" smtClean="0"/>
              <a:t>Log e eventos de caches.</a:t>
            </a:r>
          </a:p>
          <a:p>
            <a:r>
              <a:rPr lang="pt-BR" dirty="0" err="1" smtClean="0"/>
              <a:t>Format</a:t>
            </a:r>
            <a:r>
              <a:rPr lang="pt-BR" dirty="0" smtClean="0"/>
              <a:t> SQL.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Callbacks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ILifecycle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OnSave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OnDelete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IValidatable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14144"/>
            <a:ext cx="10732800" cy="2438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1914145"/>
            <a:ext cx="8260080" cy="45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Pre-definidos</a:t>
            </a:r>
            <a:endParaRPr lang="pt-BR" dirty="0" smtClean="0"/>
          </a:p>
          <a:p>
            <a:r>
              <a:rPr lang="pt-BR" dirty="0" smtClean="0"/>
              <a:t>Criar filtros personalizados no mapeamento.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9515724" cy="4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lote (</a:t>
            </a:r>
            <a:r>
              <a:rPr lang="pt-BR" dirty="0" err="1" smtClean="0"/>
              <a:t>bach-size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Nível de classe e coleções</a:t>
            </a:r>
          </a:p>
          <a:p>
            <a:r>
              <a:rPr lang="pt-BR" dirty="0" smtClean="0"/>
              <a:t>Buscas várias instancias de vários objetos.</a:t>
            </a:r>
          </a:p>
          <a:p>
            <a:endParaRPr lang="pt-BR" dirty="0"/>
          </a:p>
          <a:p>
            <a:r>
              <a:rPr lang="pt-BR" dirty="0" smtClean="0"/>
              <a:t>Demo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67200"/>
            <a:ext cx="7560480" cy="12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204" y="467360"/>
            <a:ext cx="9509760" cy="1233424"/>
          </a:xfrm>
        </p:spPr>
        <p:txBody>
          <a:bodyPr/>
          <a:lstStyle/>
          <a:p>
            <a:r>
              <a:rPr lang="pt-BR" dirty="0" smtClean="0"/>
              <a:t>Consultas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6204" y="3276600"/>
            <a:ext cx="950976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Expression.Like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41120" y="4572000"/>
            <a:ext cx="9509760" cy="152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CreateAlias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"Estado"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.Like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          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Catarina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e.Nome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36204" y="1981200"/>
            <a:ext cx="950976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Expression.Eq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“Blumenau"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blumenau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criteria.ToUniqueResult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&lt;Cidade&gt;();</a:t>
            </a:r>
          </a:p>
          <a:p>
            <a:pPr marL="45720" indent="0">
              <a:buFont typeface="Wingdings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7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204" y="467360"/>
            <a:ext cx="9509760" cy="1233424"/>
          </a:xfrm>
        </p:spPr>
        <p:txBody>
          <a:bodyPr/>
          <a:lstStyle/>
          <a:p>
            <a:r>
              <a:rPr lang="pt-BR" dirty="0" smtClean="0"/>
              <a:t>Consultas – </a:t>
            </a:r>
            <a:r>
              <a:rPr lang="pt-BR" dirty="0" err="1" smtClean="0"/>
              <a:t>Criteria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36204" y="2057400"/>
            <a:ext cx="950976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Blume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(cidade));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cidades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criteria.List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336204" y="2057400"/>
            <a:ext cx="950976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B%"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cidade.Estado.Sigla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"SC"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ICriteria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(cidade).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EnableLike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CreateCriteria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"Estado"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cidade.Estado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cidades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criteria.List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Cidade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3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– HQL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endParaRPr lang="pt-BR" dirty="0" smtClean="0"/>
          </a:p>
          <a:p>
            <a:r>
              <a:rPr lang="pt-BR" dirty="0" smtClean="0"/>
              <a:t>Case </a:t>
            </a:r>
            <a:r>
              <a:rPr lang="pt-BR" dirty="0" err="1"/>
              <a:t>Sensitivity</a:t>
            </a:r>
            <a:endParaRPr lang="pt-BR" dirty="0"/>
          </a:p>
          <a:p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clause</a:t>
            </a:r>
            <a:endParaRPr lang="pt-BR" dirty="0" smtClean="0"/>
          </a:p>
          <a:p>
            <a:pPr marL="365760" lvl="1" indent="0">
              <a:buNone/>
            </a:pPr>
            <a:endParaRPr lang="pt-BR" dirty="0"/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Pais”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Estado as estado </a:t>
            </a:r>
            <a:r>
              <a:rPr lang="pt-BR" dirty="0" err="1" smtClean="0"/>
              <a:t>join</a:t>
            </a:r>
            <a:r>
              <a:rPr lang="pt-BR" dirty="0" smtClean="0"/>
              <a:t> </a:t>
            </a:r>
            <a:r>
              <a:rPr lang="pt-BR" dirty="0" err="1" smtClean="0"/>
              <a:t>estado.Pais</a:t>
            </a:r>
            <a:r>
              <a:rPr lang="pt-BR" dirty="0" smtClean="0"/>
              <a:t> pais”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from</a:t>
            </a:r>
            <a:r>
              <a:rPr lang="pt-BR" dirty="0" smtClean="0"/>
              <a:t> Pais pais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pais.Nome</a:t>
            </a:r>
            <a:r>
              <a:rPr lang="pt-BR" dirty="0" smtClean="0"/>
              <a:t> = ‘Brasil’”</a:t>
            </a:r>
          </a:p>
          <a:p>
            <a:pPr marL="365760" lvl="1" indent="0">
              <a:buNone/>
            </a:pPr>
            <a:r>
              <a:rPr lang="pt-BR" dirty="0" smtClean="0"/>
              <a:t>“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estado.Pais.Nome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Model.Estado</a:t>
            </a:r>
            <a:r>
              <a:rPr lang="pt-BR" dirty="0" smtClean="0"/>
              <a:t> estado”</a:t>
            </a:r>
          </a:p>
          <a:p>
            <a:pPr marL="36576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3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– HQL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46036" y="4114800"/>
            <a:ext cx="9509760" cy="1521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Estado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q.UniqueResult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"Quantidade estados: </a:t>
            </a:r>
            <a:r>
              <a:rPr lang="pt-BR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quantidadeEstado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41120" y="2133600"/>
            <a:ext cx="950976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session.CreateQuery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Estado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estado.Nome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:nome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q.SetParameter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"Santa Catarina"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9B0BF4262D9249B07D151FDFA60B1A" ma:contentTypeVersion="0" ma:contentTypeDescription="Crie um novo documento." ma:contentTypeScope="" ma:versionID="63368373372bded2a4c3a18a82443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A0BF0-BF7C-4E63-BC2A-B9D2AB7CE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CD966-7F90-432D-8F76-605594DC5184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AAEB2B-D700-4E5F-8714-4CD26AEEB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460</Words>
  <Application>Microsoft Office PowerPoint</Application>
  <PresentationFormat>Widescreen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Corbel</vt:lpstr>
      <vt:lpstr>Courier New</vt:lpstr>
      <vt:lpstr>Euphemia</vt:lpstr>
      <vt:lpstr>Wingdings</vt:lpstr>
      <vt:lpstr>Banded Design Blue 16x9</vt:lpstr>
      <vt:lpstr>Nhibernate – Parte 2</vt:lpstr>
      <vt:lpstr>Log</vt:lpstr>
      <vt:lpstr>Callbacks Lifecycle</vt:lpstr>
      <vt:lpstr>Filtros </vt:lpstr>
      <vt:lpstr>Busca em lote (bach-size)</vt:lpstr>
      <vt:lpstr>Consultas - Criteria</vt:lpstr>
      <vt:lpstr>Consultas – Criteria By Example</vt:lpstr>
      <vt:lpstr>Consultas – HQL</vt:lpstr>
      <vt:lpstr>Consultas – HQL</vt:lpstr>
      <vt:lpstr>Consultas – Lambda/Linq</vt:lpstr>
      <vt:lpstr>Multi-Query – Multi-Criteria</vt:lpstr>
      <vt:lpstr>Demo</vt:lpstr>
      <vt:lpstr>Dúvidas?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2014-03-12 - Crowdlearning - Benner Workflow  - Rafael Leonhardt (Slides)</dc:title>
  <dc:creator>Henrique Machado Muller</dc:creator>
  <cp:lastModifiedBy>Henrique Machado Muller</cp:lastModifiedBy>
  <cp:revision>91</cp:revision>
  <dcterms:created xsi:type="dcterms:W3CDTF">2013-12-03T00:43:53Z</dcterms:created>
  <dcterms:modified xsi:type="dcterms:W3CDTF">2014-05-28T19:48:59Z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0x010100959B0BF4262D9249B07D151FDFA60B1A</vt:lpwstr>
  </property>
</Properties>
</file>