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38912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5SkmY4gri1Y7CmG9kavtmyHFU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2789" y="490"/>
      </p:cViewPr>
      <p:guideLst>
        <p:guide orient="horz" pos="13824"/>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 name="Google Shape;29;p1:notes"/>
          <p:cNvSpPr>
            <a:spLocks noGrp="1" noRot="1" noChangeAspect="1"/>
          </p:cNvSpPr>
          <p:nvPr>
            <p:ph type="sldImg" idx="2"/>
          </p:nvPr>
        </p:nvSpPr>
        <p:spPr>
          <a:xfrm>
            <a:off x="2195513" y="696913"/>
            <a:ext cx="2613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3"/>
          <p:cNvSpPr/>
          <p:nvPr/>
        </p:nvSpPr>
        <p:spPr>
          <a:xfrm>
            <a:off x="32004000" y="0"/>
            <a:ext cx="914400" cy="43891200"/>
          </a:xfrm>
          <a:prstGeom prst="rect">
            <a:avLst/>
          </a:prstGeom>
          <a:solidFill>
            <a:srgbClr val="D6E3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3"/>
          <p:cNvSpPr/>
          <p:nvPr/>
        </p:nvSpPr>
        <p:spPr>
          <a:xfrm>
            <a:off x="0" y="0"/>
            <a:ext cx="914400" cy="43891200"/>
          </a:xfrm>
          <a:prstGeom prst="rect">
            <a:avLst/>
          </a:prstGeom>
          <a:solidFill>
            <a:srgbClr val="D6E3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3"/>
          <p:cNvSpPr/>
          <p:nvPr/>
        </p:nvSpPr>
        <p:spPr>
          <a:xfrm>
            <a:off x="0" y="0"/>
            <a:ext cx="32918400" cy="5486400"/>
          </a:xfrm>
          <a:prstGeom prst="rect">
            <a:avLst/>
          </a:prstGeom>
          <a:solidFill>
            <a:srgbClr val="3660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5" name="Google Shape;15;p3"/>
          <p:cNvSpPr/>
          <p:nvPr/>
        </p:nvSpPr>
        <p:spPr>
          <a:xfrm>
            <a:off x="0" y="38404800"/>
            <a:ext cx="32918400" cy="5486400"/>
          </a:xfrm>
          <a:prstGeom prst="rect">
            <a:avLst/>
          </a:prstGeom>
          <a:solidFill>
            <a:srgbClr val="B7CC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6" name="Google Shape;16;p3"/>
          <p:cNvSpPr/>
          <p:nvPr/>
        </p:nvSpPr>
        <p:spPr>
          <a:xfrm>
            <a:off x="-13716000" y="0"/>
            <a:ext cx="12801600" cy="43891200"/>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9600" b="0" i="0" u="none" strike="noStrike" cap="none">
                <a:solidFill>
                  <a:srgbClr val="7F7F7F"/>
                </a:solidFill>
                <a:latin typeface="Calibri"/>
                <a:ea typeface="Calibri"/>
                <a:cs typeface="Calibri"/>
                <a:sym typeface="Calibri"/>
              </a:rPr>
              <a:t>Poster Print Size:</a:t>
            </a:r>
            <a:endParaRPr sz="9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This poster template is 48” high by 36” wide. It can be used to print any poster with a 4:3 aspect ratio.</a:t>
            </a:r>
            <a:endParaRPr/>
          </a:p>
          <a:p>
            <a:pPr marL="0" marR="0" lvl="0" indent="0" algn="l" rtl="0">
              <a:spcBef>
                <a:spcPts val="2400"/>
              </a:spcBef>
              <a:spcAft>
                <a:spcPts val="0"/>
              </a:spcAft>
              <a:buNone/>
            </a:pPr>
            <a:r>
              <a:rPr lang="en-US" sz="9600" b="0" i="0" u="none" strike="noStrike" cap="none">
                <a:solidFill>
                  <a:srgbClr val="7F7F7F"/>
                </a:solidFill>
                <a:latin typeface="Calibri"/>
                <a:ea typeface="Calibri"/>
                <a:cs typeface="Calibri"/>
                <a:sym typeface="Calibri"/>
              </a:rPr>
              <a:t>Placeholders:</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2400"/>
              </a:spcBef>
              <a:spcAft>
                <a:spcPts val="0"/>
              </a:spcAft>
              <a:buNone/>
            </a:pPr>
            <a:r>
              <a:rPr lang="en-US" sz="9600" b="0" i="0" u="none" strike="noStrike" cap="none">
                <a:solidFill>
                  <a:srgbClr val="7F7F7F"/>
                </a:solidFill>
                <a:latin typeface="Calibri"/>
                <a:ea typeface="Calibri"/>
                <a:cs typeface="Calibri"/>
                <a:sym typeface="Calibri"/>
              </a:rPr>
              <a:t>Image Quality:</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You can place digital photos or logo art in your poster file by selecting the </a:t>
            </a:r>
            <a:r>
              <a:rPr lang="en-US" sz="6600" b="1" i="0" u="none" strike="noStrike" cap="none">
                <a:solidFill>
                  <a:srgbClr val="7F7F7F"/>
                </a:solidFill>
                <a:latin typeface="Calibri"/>
                <a:ea typeface="Calibri"/>
                <a:cs typeface="Calibri"/>
                <a:sym typeface="Calibri"/>
              </a:rPr>
              <a:t>Insert, Picture</a:t>
            </a:r>
            <a:r>
              <a:rPr lang="en-US" sz="66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6600" b="1" i="0" u="none" strike="noStrike" cap="none">
                <a:solidFill>
                  <a:srgbClr val="7F7F7F"/>
                </a:solidFill>
                <a:latin typeface="Calibri"/>
                <a:ea typeface="Calibri"/>
                <a:cs typeface="Calibri"/>
                <a:sym typeface="Calibri"/>
              </a:rPr>
              <a:t>150-200 pixels per inch in their final printed size</a:t>
            </a:r>
            <a:r>
              <a:rPr lang="en-US" sz="66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2400"/>
              </a:spcBef>
              <a:spcAft>
                <a:spcPts val="0"/>
              </a:spcAft>
              <a:buNone/>
            </a:pPr>
            <a:br>
              <a:rPr lang="en-US" sz="4800" b="0" i="0" u="none" strike="noStrike" cap="none">
                <a:solidFill>
                  <a:srgbClr val="7F7F7F"/>
                </a:solidFill>
                <a:latin typeface="Calibri"/>
                <a:ea typeface="Calibri"/>
                <a:cs typeface="Calibri"/>
                <a:sym typeface="Calibri"/>
              </a:rPr>
            </a:br>
            <a:r>
              <a:rPr lang="en-US" sz="48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3"/>
          <p:cNvGrpSpPr/>
          <p:nvPr/>
        </p:nvGrpSpPr>
        <p:grpSpPr>
          <a:xfrm>
            <a:off x="33832800" y="0"/>
            <a:ext cx="12801600" cy="43891200"/>
            <a:chOff x="33832800" y="0"/>
            <a:chExt cx="12801600" cy="43891200"/>
          </a:xfrm>
        </p:grpSpPr>
        <p:sp>
          <p:nvSpPr>
            <p:cNvPr id="18" name="Google Shape;18;p3"/>
            <p:cNvSpPr/>
            <p:nvPr/>
          </p:nvSpPr>
          <p:spPr>
            <a:xfrm>
              <a:off x="33832800" y="0"/>
              <a:ext cx="12801600" cy="43891200"/>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9600" b="0" i="0" u="none" strike="noStrike" cap="none">
                  <a:solidFill>
                    <a:srgbClr val="7F7F7F"/>
                  </a:solidFill>
                  <a:latin typeface="Calibri"/>
                  <a:ea typeface="Calibri"/>
                  <a:cs typeface="Calibri"/>
                  <a:sym typeface="Calibri"/>
                </a:rPr>
                <a:t>Change Color Theme:</a:t>
              </a:r>
              <a:endParaRPr sz="9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To change the color theme, select the </a:t>
              </a:r>
              <a:r>
                <a:rPr lang="en-US" sz="6600" b="1" i="0" u="none" strike="noStrike" cap="none">
                  <a:solidFill>
                    <a:srgbClr val="7F7F7F"/>
                  </a:solidFill>
                  <a:latin typeface="Calibri"/>
                  <a:ea typeface="Calibri"/>
                  <a:cs typeface="Calibri"/>
                  <a:sym typeface="Calibri"/>
                </a:rPr>
                <a:t>Design</a:t>
              </a:r>
              <a:r>
                <a:rPr lang="en-US" sz="6600" b="0" i="0" u="none" strike="noStrike" cap="none">
                  <a:solidFill>
                    <a:srgbClr val="7F7F7F"/>
                  </a:solidFill>
                  <a:latin typeface="Calibri"/>
                  <a:ea typeface="Calibri"/>
                  <a:cs typeface="Calibri"/>
                  <a:sym typeface="Calibri"/>
                </a:rPr>
                <a:t> tab, then select the </a:t>
              </a:r>
              <a:r>
                <a:rPr lang="en-US" sz="6600" b="1" i="0" u="none" strike="noStrike" cap="none">
                  <a:solidFill>
                    <a:srgbClr val="7F7F7F"/>
                  </a:solidFill>
                  <a:latin typeface="Calibri"/>
                  <a:ea typeface="Calibri"/>
                  <a:cs typeface="Calibri"/>
                  <a:sym typeface="Calibri"/>
                </a:rPr>
                <a:t>Colors</a:t>
              </a:r>
              <a:r>
                <a:rPr lang="en-US" sz="6600" b="0" i="0" u="none" strike="noStrike" cap="none">
                  <a:solidFill>
                    <a:srgbClr val="7F7F7F"/>
                  </a:solidFill>
                  <a:latin typeface="Calibri"/>
                  <a:ea typeface="Calibri"/>
                  <a:cs typeface="Calibri"/>
                  <a:sym typeface="Calibri"/>
                </a:rPr>
                <a:t> drop-down list.</a:t>
              </a:r>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2400"/>
                </a:spcBef>
                <a:spcAft>
                  <a:spcPts val="0"/>
                </a:spcAft>
                <a:buNone/>
              </a:pPr>
              <a:r>
                <a:rPr lang="en-US" sz="9600" b="0" i="0" u="none" strike="noStrike" cap="none">
                  <a:solidFill>
                    <a:srgbClr val="7F7F7F"/>
                  </a:solidFill>
                  <a:latin typeface="Calibri"/>
                  <a:ea typeface="Calibri"/>
                  <a:cs typeface="Calibri"/>
                  <a:sym typeface="Calibri"/>
                </a:rPr>
                <a:t>Printing Your Poster:</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Once your poster file is ready, visit </a:t>
              </a:r>
              <a:r>
                <a:rPr lang="en-US" sz="6600" b="1" i="0" u="none" strike="noStrike" cap="none">
                  <a:solidFill>
                    <a:srgbClr val="7F7F7F"/>
                  </a:solidFill>
                  <a:latin typeface="Calibri"/>
                  <a:ea typeface="Calibri"/>
                  <a:cs typeface="Calibri"/>
                  <a:sym typeface="Calibri"/>
                </a:rPr>
                <a:t>www.genigraphics.com</a:t>
              </a:r>
              <a:r>
                <a:rPr lang="en-US" sz="66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2400"/>
                </a:spcBef>
                <a:spcAft>
                  <a:spcPts val="0"/>
                </a:spcAft>
                <a:buNone/>
              </a:pPr>
              <a:r>
                <a:rPr lang="en-US" sz="66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2400"/>
                </a:spcBef>
                <a:spcAft>
                  <a:spcPts val="0"/>
                </a:spcAft>
                <a:buNone/>
              </a:pPr>
              <a:endParaRPr sz="66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6600" b="0" i="0" u="none" strike="noStrike" cap="none">
                  <a:solidFill>
                    <a:srgbClr val="7F7F7F"/>
                  </a:solidFill>
                  <a:latin typeface="Calibri"/>
                  <a:ea typeface="Calibri"/>
                  <a:cs typeface="Calibri"/>
                  <a:sym typeface="Calibri"/>
                </a:rPr>
                <a:t>US and Canada:  1-800-790-4001</a:t>
              </a:r>
              <a:br>
                <a:rPr lang="en-US" sz="6600" b="0" i="0" u="none" strike="noStrike" cap="none">
                  <a:solidFill>
                    <a:srgbClr val="7F7F7F"/>
                  </a:solidFill>
                  <a:latin typeface="Calibri"/>
                  <a:ea typeface="Calibri"/>
                  <a:cs typeface="Calibri"/>
                  <a:sym typeface="Calibri"/>
                </a:rPr>
              </a:br>
              <a:r>
                <a:rPr lang="en-US" sz="66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4800" b="0" i="0" u="none" strike="noStrike" cap="none">
                  <a:solidFill>
                    <a:srgbClr val="7F7F7F"/>
                  </a:solidFill>
                  <a:latin typeface="Calibri"/>
                  <a:ea typeface="Calibri"/>
                  <a:cs typeface="Calibri"/>
                  <a:sym typeface="Calibri"/>
                </a:rPr>
              </a:br>
              <a:r>
                <a:rPr lang="en-US" sz="48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3"/>
            <p:cNvPicPr preferRelativeResize="0"/>
            <p:nvPr/>
          </p:nvPicPr>
          <p:blipFill rotWithShape="1">
            <a:blip r:embed="rId2">
              <a:alphaModFix/>
            </a:blip>
            <a:srcRect/>
            <a:stretch/>
          </p:blipFill>
          <p:spPr>
            <a:xfrm>
              <a:off x="34281342" y="9260274"/>
              <a:ext cx="11904515" cy="10246926"/>
            </a:xfrm>
            <a:prstGeom prst="rect">
              <a:avLst/>
            </a:prstGeom>
            <a:noFill/>
            <a:ln>
              <a:noFill/>
            </a:ln>
          </p:spPr>
        </p:pic>
      </p:grpSp>
      <p:pic>
        <p:nvPicPr>
          <p:cNvPr id="20" name="Google Shape;20;p3"/>
          <p:cNvPicPr preferRelativeResize="0"/>
          <p:nvPr/>
        </p:nvPicPr>
        <p:blipFill rotWithShape="1">
          <a:blip r:embed="rId3">
            <a:alphaModFix/>
          </a:blip>
          <a:srcRect/>
          <a:stretch/>
        </p:blipFill>
        <p:spPr>
          <a:xfrm>
            <a:off x="26782765" y="43476672"/>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1645920" y="10241283"/>
            <a:ext cx="29626560" cy="28966163"/>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8000"/>
              <a:buFont typeface="Calibri"/>
              <a:buNone/>
              <a:defRPr sz="8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645920" y="10241283"/>
            <a:ext cx="29626560" cy="28966163"/>
          </a:xfrm>
          <a:prstGeom prst="rect">
            <a:avLst/>
          </a:prstGeom>
          <a:noFill/>
          <a:ln>
            <a:noFill/>
          </a:ln>
        </p:spPr>
        <p:txBody>
          <a:bodyPr spcFirstLastPara="1" wrap="square" lIns="438900" tIns="219450" rIns="438900" bIns="219450"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mailto:kondru.1@iitj.ac.in" TargetMode="External"/><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hyperlink" Target="mailto:sumitk@iitj.ac.in"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1"/>
          <p:cNvSpPr txBox="1"/>
          <p:nvPr/>
        </p:nvSpPr>
        <p:spPr>
          <a:xfrm>
            <a:off x="5486400" y="659011"/>
            <a:ext cx="21945600" cy="2154436"/>
          </a:xfrm>
          <a:prstGeom prst="rect">
            <a:avLst/>
          </a:prstGeom>
          <a:noFill/>
          <a:ln>
            <a:noFill/>
          </a:ln>
        </p:spPr>
        <p:txBody>
          <a:bodyPr spcFirstLastPara="1" wrap="square" lIns="182875" tIns="457200" rIns="182875" bIns="457200" anchor="ctr" anchorCtr="0">
            <a:spAutoFit/>
          </a:bodyPr>
          <a:lstStyle/>
          <a:p>
            <a:pPr marL="0" marR="0" lvl="0" indent="0" algn="ctr" rtl="0">
              <a:spcBef>
                <a:spcPts val="0"/>
              </a:spcBef>
              <a:spcAft>
                <a:spcPts val="0"/>
              </a:spcAft>
              <a:buNone/>
            </a:pPr>
            <a:r>
              <a:rPr lang="en-US" sz="8000" b="1" i="0" u="none" strike="noStrike" cap="none">
                <a:solidFill>
                  <a:srgbClr val="EAF1DD"/>
                </a:solidFill>
                <a:latin typeface="Calibri"/>
                <a:ea typeface="Calibri"/>
                <a:cs typeface="Calibri"/>
                <a:sym typeface="Calibri"/>
              </a:rPr>
              <a:t>AI Text Tone Keyboard</a:t>
            </a:r>
            <a:endParaRPr/>
          </a:p>
        </p:txBody>
      </p:sp>
      <p:sp>
        <p:nvSpPr>
          <p:cNvPr id="32" name="Google Shape;32;p1"/>
          <p:cNvSpPr txBox="1"/>
          <p:nvPr/>
        </p:nvSpPr>
        <p:spPr>
          <a:xfrm>
            <a:off x="5486400" y="3200400"/>
            <a:ext cx="25298400" cy="2286000"/>
          </a:xfrm>
          <a:prstGeom prst="rect">
            <a:avLst/>
          </a:prstGeom>
          <a:noFill/>
          <a:ln>
            <a:noFill/>
          </a:ln>
        </p:spPr>
        <p:txBody>
          <a:bodyPr spcFirstLastPara="1" wrap="square" lIns="182875" tIns="182875" rIns="182875" bIns="182875" anchor="ctr" anchorCtr="0">
            <a:noAutofit/>
          </a:bodyPr>
          <a:lstStyle/>
          <a:p>
            <a:pPr marL="0" marR="0" lvl="0" indent="0" algn="ctr" rtl="0">
              <a:spcBef>
                <a:spcPts val="0"/>
              </a:spcBef>
              <a:spcAft>
                <a:spcPts val="0"/>
              </a:spcAft>
              <a:buNone/>
            </a:pPr>
            <a:r>
              <a:rPr lang="en-US" sz="4800" b="0" i="0" u="none" strike="noStrike" cap="none">
                <a:solidFill>
                  <a:srgbClr val="EAF1DD"/>
                </a:solidFill>
                <a:latin typeface="Calibri"/>
                <a:ea typeface="Calibri"/>
                <a:cs typeface="Calibri"/>
                <a:sym typeface="Calibri"/>
              </a:rPr>
              <a:t>Project by Hriday Kondru, 2</a:t>
            </a:r>
            <a:r>
              <a:rPr lang="en-US" sz="4800" b="0" i="0" u="none" strike="noStrike" cap="none" baseline="30000">
                <a:solidFill>
                  <a:srgbClr val="EAF1DD"/>
                </a:solidFill>
                <a:latin typeface="Calibri"/>
                <a:ea typeface="Calibri"/>
                <a:cs typeface="Calibri"/>
                <a:sym typeface="Calibri"/>
              </a:rPr>
              <a:t>nd</a:t>
            </a:r>
            <a:r>
              <a:rPr lang="en-US" sz="4800" b="0" i="0" u="none" strike="noStrike" cap="none">
                <a:solidFill>
                  <a:srgbClr val="EAF1DD"/>
                </a:solidFill>
                <a:latin typeface="Calibri"/>
                <a:ea typeface="Calibri"/>
                <a:cs typeface="Calibri"/>
                <a:sym typeface="Calibri"/>
              </a:rPr>
              <a:t> Yr B.Tech CS, under guidance of Dr. Sumit Kalra,  Assistant Professor, CS</a:t>
            </a:r>
            <a:endParaRPr/>
          </a:p>
        </p:txBody>
      </p:sp>
      <p:sp>
        <p:nvSpPr>
          <p:cNvPr id="33" name="Google Shape;33;p1"/>
          <p:cNvSpPr txBox="1"/>
          <p:nvPr/>
        </p:nvSpPr>
        <p:spPr>
          <a:xfrm>
            <a:off x="17009362" y="40833923"/>
            <a:ext cx="3618683" cy="2062103"/>
          </a:xfrm>
          <a:prstGeom prst="rect">
            <a:avLst/>
          </a:prstGeom>
          <a:solidFill>
            <a:srgbClr val="B7CCE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Hriday Kondru</a:t>
            </a:r>
            <a:endParaRPr/>
          </a:p>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2</a:t>
            </a:r>
            <a:r>
              <a:rPr lang="en-US" sz="3200" b="0" i="0" u="none" strike="noStrike" cap="none" baseline="30000">
                <a:solidFill>
                  <a:schemeClr val="dk1"/>
                </a:solidFill>
                <a:latin typeface="Calibri"/>
                <a:ea typeface="Calibri"/>
                <a:cs typeface="Calibri"/>
                <a:sym typeface="Calibri"/>
              </a:rPr>
              <a:t>nd</a:t>
            </a:r>
            <a:r>
              <a:rPr lang="en-US" sz="3200" b="0" i="0" u="none" strike="noStrike" cap="none">
                <a:solidFill>
                  <a:schemeClr val="dk1"/>
                </a:solidFill>
                <a:latin typeface="Calibri"/>
                <a:ea typeface="Calibri"/>
                <a:cs typeface="Calibri"/>
                <a:sym typeface="Calibri"/>
              </a:rPr>
              <a:t> Yr, CS IIT Jodhpur</a:t>
            </a:r>
            <a:endParaRPr/>
          </a:p>
          <a:p>
            <a:pPr marL="0" marR="0" lvl="0" indent="0" algn="ctr" rtl="0">
              <a:spcBef>
                <a:spcPts val="0"/>
              </a:spcBef>
              <a:spcAft>
                <a:spcPts val="0"/>
              </a:spcAft>
              <a:buNone/>
            </a:pPr>
            <a:r>
              <a:rPr lang="en-US" sz="32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kondru.1@iitj.ac.in</a:t>
            </a:r>
            <a:endParaRPr sz="32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9398759998</a:t>
            </a:r>
            <a:endParaRPr/>
          </a:p>
        </p:txBody>
      </p:sp>
      <p:sp>
        <p:nvSpPr>
          <p:cNvPr id="34" name="Google Shape;34;p1"/>
          <p:cNvSpPr txBox="1"/>
          <p:nvPr/>
        </p:nvSpPr>
        <p:spPr>
          <a:xfrm>
            <a:off x="15124624" y="39675137"/>
            <a:ext cx="263867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i="0" u="none" strike="noStrike" cap="none">
                <a:solidFill>
                  <a:schemeClr val="dk1"/>
                </a:solidFill>
                <a:latin typeface="Calibri"/>
                <a:ea typeface="Calibri"/>
                <a:cs typeface="Calibri"/>
                <a:sym typeface="Calibri"/>
              </a:rPr>
              <a:t>Contact</a:t>
            </a:r>
            <a:endParaRPr/>
          </a:p>
        </p:txBody>
      </p:sp>
      <p:sp>
        <p:nvSpPr>
          <p:cNvPr id="35" name="Google Shape;35;p1"/>
          <p:cNvSpPr txBox="1"/>
          <p:nvPr/>
        </p:nvSpPr>
        <p:spPr>
          <a:xfrm>
            <a:off x="1828800" y="7086600"/>
            <a:ext cx="14173200" cy="2831544"/>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82875" tIns="182875" rIns="182875" bIns="182875" anchor="t" anchorCtr="0">
            <a:spAutoFit/>
          </a:bodyPr>
          <a:lstStyle/>
          <a:p>
            <a:pPr marL="0" marR="0" lvl="0" indent="0" algn="just" rtl="0">
              <a:spcBef>
                <a:spcPts val="0"/>
              </a:spcBef>
              <a:spcAft>
                <a:spcPts val="0"/>
              </a:spcAft>
              <a:buNone/>
            </a:pPr>
            <a:r>
              <a:rPr lang="en-US" sz="3200" b="0" u="none">
                <a:solidFill>
                  <a:schemeClr val="dk1"/>
                </a:solidFill>
                <a:latin typeface="Calibri"/>
                <a:ea typeface="Calibri"/>
                <a:cs typeface="Calibri"/>
                <a:sym typeface="Calibri"/>
              </a:rPr>
              <a:t>This project is an Android keyboard that visually update the user in real time on the tone of the sentences being typed. The keyboard displays various emojis representing the mood of the sentences and hence the mood of the user. The Android app also persists the text typed by the user and allows them to analyze their mood over an extended period of time. </a:t>
            </a:r>
            <a:endParaRPr/>
          </a:p>
        </p:txBody>
      </p:sp>
      <p:sp>
        <p:nvSpPr>
          <p:cNvPr id="36" name="Google Shape;36;p1"/>
          <p:cNvSpPr/>
          <p:nvPr/>
        </p:nvSpPr>
        <p:spPr>
          <a:xfrm>
            <a:off x="1828800" y="6121569"/>
            <a:ext cx="14173200" cy="1015663"/>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b="1">
                <a:solidFill>
                  <a:srgbClr val="EAF1DD"/>
                </a:solidFill>
                <a:latin typeface="Calibri"/>
                <a:ea typeface="Calibri"/>
                <a:cs typeface="Calibri"/>
                <a:sym typeface="Calibri"/>
              </a:rPr>
              <a:t>About The App</a:t>
            </a:r>
            <a:endParaRPr/>
          </a:p>
        </p:txBody>
      </p:sp>
      <p:sp>
        <p:nvSpPr>
          <p:cNvPr id="37" name="Google Shape;37;p1"/>
          <p:cNvSpPr/>
          <p:nvPr/>
        </p:nvSpPr>
        <p:spPr>
          <a:xfrm>
            <a:off x="1844040" y="10777627"/>
            <a:ext cx="14173200" cy="1015663"/>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b="1">
                <a:solidFill>
                  <a:srgbClr val="EAF1DD"/>
                </a:solidFill>
                <a:latin typeface="Calibri"/>
                <a:ea typeface="Calibri"/>
                <a:cs typeface="Calibri"/>
                <a:sym typeface="Calibri"/>
              </a:rPr>
              <a:t>Description</a:t>
            </a:r>
            <a:endParaRPr/>
          </a:p>
        </p:txBody>
      </p:sp>
      <p:sp>
        <p:nvSpPr>
          <p:cNvPr id="38" name="Google Shape;38;p1"/>
          <p:cNvSpPr txBox="1"/>
          <p:nvPr/>
        </p:nvSpPr>
        <p:spPr>
          <a:xfrm>
            <a:off x="1828800" y="23789640"/>
            <a:ext cx="14173200" cy="9233297"/>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82875" tIns="182875" rIns="182875" bIns="182875" anchor="t" anchorCtr="0">
            <a:spAutoFit/>
          </a:bodyPr>
          <a:lstStyle/>
          <a:p>
            <a:pPr marL="0" marR="0" lvl="0" indent="0" algn="l" rtl="0">
              <a:spcBef>
                <a:spcPts val="0"/>
              </a:spcBef>
              <a:spcAft>
                <a:spcPts val="0"/>
              </a:spcAft>
              <a:buNone/>
            </a:pPr>
            <a:r>
              <a:rPr lang="en-US" sz="3200" b="0" u="none">
                <a:solidFill>
                  <a:schemeClr val="dk1"/>
                </a:solidFill>
                <a:latin typeface="Calibri"/>
                <a:ea typeface="Calibri"/>
                <a:cs typeface="Calibri"/>
                <a:sym typeface="Calibri"/>
              </a:rPr>
              <a:t>These are the tentative next steps for the project:</a:t>
            </a:r>
            <a:endParaRPr/>
          </a:p>
          <a:p>
            <a:pPr marL="0" marR="0" lvl="0" indent="0" algn="l" rtl="0">
              <a:spcBef>
                <a:spcPts val="0"/>
              </a:spcBef>
              <a:spcAft>
                <a:spcPts val="0"/>
              </a:spcAft>
              <a:buNone/>
            </a:pPr>
            <a:endParaRPr sz="3200" b="0" u="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Noto Sans Symbols"/>
              <a:buChar char="⮚"/>
            </a:pPr>
            <a:r>
              <a:rPr lang="en-US" sz="3200" b="0" u="none">
                <a:solidFill>
                  <a:schemeClr val="dk1"/>
                </a:solidFill>
                <a:latin typeface="Calibri"/>
                <a:ea typeface="Calibri"/>
                <a:cs typeface="Calibri"/>
                <a:sym typeface="Calibri"/>
              </a:rPr>
              <a:t>Publish on Play Store</a:t>
            </a:r>
            <a:endParaRPr/>
          </a:p>
          <a:p>
            <a:pPr marL="0" marR="0" lvl="0" indent="0" algn="l" rtl="0">
              <a:spcBef>
                <a:spcPts val="0"/>
              </a:spcBef>
              <a:spcAft>
                <a:spcPts val="0"/>
              </a:spcAft>
              <a:buNone/>
            </a:pPr>
            <a:endParaRPr sz="3200" b="0" u="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Noto Sans Symbols"/>
              <a:buChar char="⮚"/>
            </a:pPr>
            <a:r>
              <a:rPr lang="en-US" sz="3200" b="0" u="none">
                <a:solidFill>
                  <a:schemeClr val="dk1"/>
                </a:solidFill>
                <a:latin typeface="Calibri"/>
                <a:ea typeface="Calibri"/>
                <a:cs typeface="Calibri"/>
                <a:sym typeface="Calibri"/>
              </a:rPr>
              <a:t>Improve the usability of the keyboard by adding additional features like auto text completion, spelling checker, glide typing, themes, etc.</a:t>
            </a:r>
            <a:endParaRPr/>
          </a:p>
          <a:p>
            <a:pPr marL="457200" marR="0" lvl="0" indent="-254000" algn="l" rtl="0">
              <a:spcBef>
                <a:spcPts val="0"/>
              </a:spcBef>
              <a:spcAft>
                <a:spcPts val="0"/>
              </a:spcAft>
              <a:buClr>
                <a:schemeClr val="dk1"/>
              </a:buClr>
              <a:buSzPts val="3200"/>
              <a:buFont typeface="Noto Sans Symbols"/>
              <a:buNone/>
            </a:pPr>
            <a:endParaRPr sz="3200" b="0" u="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Noto Sans Symbols"/>
              <a:buChar char="⮚"/>
            </a:pPr>
            <a:r>
              <a:rPr lang="en-US" sz="3200" b="0" u="none">
                <a:solidFill>
                  <a:schemeClr val="dk1"/>
                </a:solidFill>
                <a:latin typeface="Calibri"/>
                <a:ea typeface="Calibri"/>
                <a:cs typeface="Calibri"/>
                <a:sym typeface="Calibri"/>
              </a:rPr>
              <a:t>Build functionality to improve the accuracy of the model by allowing the user to provide feedback</a:t>
            </a:r>
            <a:endParaRPr/>
          </a:p>
          <a:p>
            <a:pPr marL="457200" marR="0" lvl="0" indent="-254000" algn="l" rtl="0">
              <a:spcBef>
                <a:spcPts val="0"/>
              </a:spcBef>
              <a:spcAft>
                <a:spcPts val="0"/>
              </a:spcAft>
              <a:buClr>
                <a:schemeClr val="dk1"/>
              </a:buClr>
              <a:buSzPts val="3200"/>
              <a:buFont typeface="Noto Sans Symbols"/>
              <a:buNone/>
            </a:pPr>
            <a:endParaRPr sz="3200" b="0" u="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Noto Sans Symbols"/>
              <a:buChar char="⮚"/>
            </a:pPr>
            <a:r>
              <a:rPr lang="en-US" sz="3200" b="0" u="none">
                <a:solidFill>
                  <a:schemeClr val="dk1"/>
                </a:solidFill>
                <a:latin typeface="Calibri"/>
                <a:ea typeface="Calibri"/>
                <a:cs typeface="Calibri"/>
                <a:sym typeface="Calibri"/>
              </a:rPr>
              <a:t>Extend the keyboard with multilingual support</a:t>
            </a:r>
            <a:endParaRPr/>
          </a:p>
          <a:p>
            <a:pPr marL="457200" marR="0" lvl="0" indent="-254000" algn="l" rtl="0">
              <a:spcBef>
                <a:spcPts val="0"/>
              </a:spcBef>
              <a:spcAft>
                <a:spcPts val="0"/>
              </a:spcAft>
              <a:buClr>
                <a:schemeClr val="dk1"/>
              </a:buClr>
              <a:buSzPts val="3200"/>
              <a:buFont typeface="Noto Sans Symbols"/>
              <a:buNone/>
            </a:pPr>
            <a:endParaRPr sz="3200" b="0" u="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Noto Sans Symbols"/>
              <a:buChar char="⮚"/>
            </a:pPr>
            <a:r>
              <a:rPr lang="en-US" sz="3200" b="0" u="none">
                <a:solidFill>
                  <a:schemeClr val="dk1"/>
                </a:solidFill>
                <a:latin typeface="Calibri"/>
                <a:ea typeface="Calibri"/>
                <a:cs typeface="Calibri"/>
                <a:sym typeface="Calibri"/>
              </a:rPr>
              <a:t>Enhance the model to include predictions for multiple languages</a:t>
            </a:r>
            <a:endParaRPr/>
          </a:p>
          <a:p>
            <a:pPr marL="457200" marR="0" lvl="0" indent="-254000" algn="l" rtl="0">
              <a:spcBef>
                <a:spcPts val="0"/>
              </a:spcBef>
              <a:spcAft>
                <a:spcPts val="0"/>
              </a:spcAft>
              <a:buClr>
                <a:schemeClr val="dk1"/>
              </a:buClr>
              <a:buSzPts val="3200"/>
              <a:buFont typeface="Noto Sans Symbols"/>
              <a:buNone/>
            </a:pPr>
            <a:endParaRPr sz="3200" b="0" u="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Noto Sans Symbols"/>
              <a:buChar char="⮚"/>
            </a:pPr>
            <a:r>
              <a:rPr lang="en-US" sz="3200" b="0" u="none">
                <a:solidFill>
                  <a:schemeClr val="dk1"/>
                </a:solidFill>
                <a:latin typeface="Calibri"/>
                <a:ea typeface="Calibri"/>
                <a:cs typeface="Calibri"/>
                <a:sym typeface="Calibri"/>
              </a:rPr>
              <a:t>Support iOS environment</a:t>
            </a:r>
            <a:endParaRPr/>
          </a:p>
          <a:p>
            <a:pPr marL="457200" marR="0" lvl="0" indent="-254000" algn="l" rtl="0">
              <a:spcBef>
                <a:spcPts val="0"/>
              </a:spcBef>
              <a:spcAft>
                <a:spcPts val="0"/>
              </a:spcAft>
              <a:buClr>
                <a:schemeClr val="dk1"/>
              </a:buClr>
              <a:buSzPts val="3200"/>
              <a:buFont typeface="Noto Sans Symbols"/>
              <a:buNone/>
            </a:pPr>
            <a:endParaRPr sz="3200" b="0" u="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Noto Sans Symbols"/>
              <a:buChar char="⮚"/>
            </a:pPr>
            <a:r>
              <a:rPr lang="en-US" sz="3200" b="0" u="none">
                <a:solidFill>
                  <a:schemeClr val="dk1"/>
                </a:solidFill>
                <a:latin typeface="Calibri"/>
                <a:ea typeface="Calibri"/>
                <a:cs typeface="Calibri"/>
                <a:sym typeface="Calibri"/>
              </a:rPr>
              <a:t>Further research to see if the apps mood analysis capability could be used as a metric to predict the probability of non-communicable diseases</a:t>
            </a:r>
            <a:endParaRPr/>
          </a:p>
        </p:txBody>
      </p:sp>
      <p:sp>
        <p:nvSpPr>
          <p:cNvPr id="39" name="Google Shape;39;p1"/>
          <p:cNvSpPr/>
          <p:nvPr/>
        </p:nvSpPr>
        <p:spPr>
          <a:xfrm>
            <a:off x="1828800" y="22875240"/>
            <a:ext cx="14173200" cy="9144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a:solidFill>
                  <a:srgbClr val="EAF1DD"/>
                </a:solidFill>
                <a:latin typeface="Calibri"/>
                <a:ea typeface="Calibri"/>
                <a:cs typeface="Calibri"/>
                <a:sym typeface="Calibri"/>
              </a:rPr>
              <a:t>Next Steps</a:t>
            </a:r>
            <a:endParaRPr/>
          </a:p>
        </p:txBody>
      </p:sp>
      <p:sp>
        <p:nvSpPr>
          <p:cNvPr id="40" name="Google Shape;40;p1"/>
          <p:cNvSpPr txBox="1"/>
          <p:nvPr/>
        </p:nvSpPr>
        <p:spPr>
          <a:xfrm>
            <a:off x="1844040" y="11742658"/>
            <a:ext cx="14173200" cy="10218300"/>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182875" tIns="182875" rIns="182875" bIns="182875" anchor="t" anchorCtr="0">
            <a:spAutoFit/>
          </a:bodyPr>
          <a:lstStyle/>
          <a:p>
            <a:pPr marL="0" marR="0" lvl="0" indent="0" algn="just" rtl="0">
              <a:spcBef>
                <a:spcPts val="0"/>
              </a:spcBef>
              <a:spcAft>
                <a:spcPts val="0"/>
              </a:spcAft>
              <a:buNone/>
            </a:pPr>
            <a:r>
              <a:rPr lang="en-US" sz="3200" b="0" u="none">
                <a:solidFill>
                  <a:schemeClr val="dk1"/>
                </a:solidFill>
                <a:latin typeface="Calibri"/>
                <a:ea typeface="Calibri"/>
                <a:cs typeface="Calibri"/>
                <a:sym typeface="Calibri"/>
              </a:rPr>
              <a:t>The keyboard uses TensorFlow Lite Model Maker “mobilebert_classifier” text classification model architecture which was trained on the International Survey on Emotion Antecedents and Reactions (ISEAR) dataset.</a:t>
            </a:r>
            <a:endParaRPr/>
          </a:p>
          <a:p>
            <a:pPr marL="0" marR="0" lvl="0" indent="0" algn="just" rtl="0">
              <a:spcBef>
                <a:spcPts val="0"/>
              </a:spcBef>
              <a:spcAft>
                <a:spcPts val="0"/>
              </a:spcAft>
              <a:buNone/>
            </a:pPr>
            <a:endParaRPr sz="3200" b="0" u="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3200" b="0" u="none">
                <a:solidFill>
                  <a:schemeClr val="dk1"/>
                </a:solidFill>
                <a:latin typeface="Calibri"/>
                <a:ea typeface="Calibri"/>
                <a:cs typeface="Calibri"/>
                <a:sym typeface="Calibri"/>
              </a:rPr>
              <a:t>The ISEAR database constructed by the Swiss National Centre of Competence in Research and lead by Wallbott and Scherer consists of seven emotion labels (joy, sadness, fear, anger, guilt, disgust, and shame) obtained as a result of gathering series of data from cross-cultural questionnaire studies in 37 countries. Three thousand (3000) participants from varying cultural backgrounds were made to fill questionnaires about their experiences and reactions toward events. The final dataset reports a total of 7665 sentences labeled with emotions. </a:t>
            </a:r>
            <a:endParaRPr/>
          </a:p>
          <a:p>
            <a:pPr marL="0" marR="0" lvl="0" indent="0" algn="just" rtl="0">
              <a:spcBef>
                <a:spcPts val="0"/>
              </a:spcBef>
              <a:spcAft>
                <a:spcPts val="0"/>
              </a:spcAft>
              <a:buNone/>
            </a:pPr>
            <a:endParaRPr sz="3200" b="0" u="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3200" b="0" u="none">
                <a:solidFill>
                  <a:schemeClr val="dk1"/>
                </a:solidFill>
                <a:latin typeface="Calibri"/>
                <a:ea typeface="Calibri"/>
                <a:cs typeface="Calibri"/>
                <a:sym typeface="Calibri"/>
              </a:rPr>
              <a:t>The trained model is imported into an android app and integrated with the keyboard component. The keyboard component intercepts the users input and feeds the input to the TensorFlow model for predicting the users mood. The mood is mapped to various emojis that are displayed on the keyboard.</a:t>
            </a:r>
            <a:endParaRPr/>
          </a:p>
          <a:p>
            <a:pPr marL="0" marR="0" lvl="0" indent="0" algn="just" rtl="0">
              <a:spcBef>
                <a:spcPts val="0"/>
              </a:spcBef>
              <a:spcAft>
                <a:spcPts val="0"/>
              </a:spcAft>
              <a:buNone/>
            </a:pPr>
            <a:endParaRPr sz="3200" b="0" u="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3200" b="0" u="none">
                <a:solidFill>
                  <a:schemeClr val="dk1"/>
                </a:solidFill>
                <a:latin typeface="Calibri"/>
                <a:ea typeface="Calibri"/>
                <a:cs typeface="Calibri"/>
                <a:sym typeface="Calibri"/>
              </a:rPr>
              <a:t>The Android app also has functionality to persist the text typed by the user in an sqlite database and allows the user to analyse his mood over an extended  period of time. </a:t>
            </a:r>
            <a:endParaRPr/>
          </a:p>
        </p:txBody>
      </p:sp>
      <p:pic>
        <p:nvPicPr>
          <p:cNvPr id="41" name="Google Shape;41;p1"/>
          <p:cNvPicPr preferRelativeResize="0"/>
          <p:nvPr/>
        </p:nvPicPr>
        <p:blipFill rotWithShape="1">
          <a:blip r:embed="rId4">
            <a:alphaModFix/>
          </a:blip>
          <a:srcRect/>
          <a:stretch/>
        </p:blipFill>
        <p:spPr>
          <a:xfrm>
            <a:off x="22905118" y="6165658"/>
            <a:ext cx="8624400" cy="18660900"/>
          </a:xfrm>
          <a:prstGeom prst="roundRect">
            <a:avLst>
              <a:gd name="adj" fmla="val 16667"/>
            </a:avLst>
          </a:prstGeom>
          <a:noFill/>
          <a:ln>
            <a:noFill/>
          </a:ln>
        </p:spPr>
      </p:pic>
      <p:pic>
        <p:nvPicPr>
          <p:cNvPr id="42" name="Google Shape;42;p1"/>
          <p:cNvPicPr preferRelativeResize="0"/>
          <p:nvPr/>
        </p:nvPicPr>
        <p:blipFill rotWithShape="1">
          <a:blip r:embed="rId5">
            <a:alphaModFix/>
          </a:blip>
          <a:srcRect/>
          <a:stretch/>
        </p:blipFill>
        <p:spPr>
          <a:xfrm>
            <a:off x="16443962" y="19753111"/>
            <a:ext cx="6034436" cy="13072077"/>
          </a:xfrm>
          <a:prstGeom prst="roundRect">
            <a:avLst>
              <a:gd name="adj" fmla="val 16667"/>
            </a:avLst>
          </a:prstGeom>
          <a:noFill/>
          <a:ln>
            <a:noFill/>
          </a:ln>
        </p:spPr>
      </p:pic>
      <p:pic>
        <p:nvPicPr>
          <p:cNvPr id="43" name="Google Shape;43;p1"/>
          <p:cNvPicPr preferRelativeResize="0"/>
          <p:nvPr/>
        </p:nvPicPr>
        <p:blipFill rotWithShape="1">
          <a:blip r:embed="rId6">
            <a:alphaModFix/>
          </a:blip>
          <a:srcRect/>
          <a:stretch/>
        </p:blipFill>
        <p:spPr>
          <a:xfrm>
            <a:off x="16443961" y="6165658"/>
            <a:ext cx="6034436" cy="12971781"/>
          </a:xfrm>
          <a:prstGeom prst="roundRect">
            <a:avLst>
              <a:gd name="adj" fmla="val 16667"/>
            </a:avLst>
          </a:prstGeom>
          <a:noFill/>
          <a:ln>
            <a:noFill/>
          </a:ln>
        </p:spPr>
      </p:pic>
      <p:pic>
        <p:nvPicPr>
          <p:cNvPr id="44" name="Google Shape;44;p1" descr="Free Smile Emoji Transparent, Download Free Smile Emoji Transparent png  images, Free ClipArts on Clipart Library"/>
          <p:cNvPicPr preferRelativeResize="0"/>
          <p:nvPr/>
        </p:nvPicPr>
        <p:blipFill rotWithShape="1">
          <a:blip r:embed="rId7">
            <a:alphaModFix/>
          </a:blip>
          <a:srcRect/>
          <a:stretch/>
        </p:blipFill>
        <p:spPr>
          <a:xfrm>
            <a:off x="9665909" y="34387076"/>
            <a:ext cx="2548134" cy="2652376"/>
          </a:xfrm>
          <a:prstGeom prst="rect">
            <a:avLst/>
          </a:prstGeom>
          <a:noFill/>
          <a:ln>
            <a:noFill/>
          </a:ln>
        </p:spPr>
      </p:pic>
      <p:pic>
        <p:nvPicPr>
          <p:cNvPr id="45" name="Google Shape;45;p1" descr="Download Very Sad Emoji Image in PNG | Emoji Island"/>
          <p:cNvPicPr preferRelativeResize="0"/>
          <p:nvPr/>
        </p:nvPicPr>
        <p:blipFill rotWithShape="1">
          <a:blip r:embed="rId8">
            <a:alphaModFix/>
          </a:blip>
          <a:srcRect/>
          <a:stretch/>
        </p:blipFill>
        <p:spPr>
          <a:xfrm>
            <a:off x="12733779" y="34442070"/>
            <a:ext cx="2287301" cy="2287301"/>
          </a:xfrm>
          <a:prstGeom prst="rect">
            <a:avLst/>
          </a:prstGeom>
          <a:noFill/>
          <a:ln>
            <a:noFill/>
          </a:ln>
        </p:spPr>
      </p:pic>
      <p:pic>
        <p:nvPicPr>
          <p:cNvPr id="46" name="Google Shape;46;p1" descr="Face Screaming in Fear Emoji (U+1F631)"/>
          <p:cNvPicPr preferRelativeResize="0"/>
          <p:nvPr/>
        </p:nvPicPr>
        <p:blipFill rotWithShape="1">
          <a:blip r:embed="rId9">
            <a:alphaModFix/>
          </a:blip>
          <a:srcRect/>
          <a:stretch/>
        </p:blipFill>
        <p:spPr>
          <a:xfrm>
            <a:off x="15540254" y="34356595"/>
            <a:ext cx="2287300" cy="2287300"/>
          </a:xfrm>
          <a:prstGeom prst="rect">
            <a:avLst/>
          </a:prstGeom>
          <a:noFill/>
          <a:ln>
            <a:noFill/>
          </a:ln>
        </p:spPr>
      </p:pic>
      <p:pic>
        <p:nvPicPr>
          <p:cNvPr id="47" name="Google Shape;47;p1" descr="Angry Emoji [Free Download iPhone Emojis in PNG] | Emoji Island"/>
          <p:cNvPicPr preferRelativeResize="0"/>
          <p:nvPr/>
        </p:nvPicPr>
        <p:blipFill rotWithShape="1">
          <a:blip r:embed="rId10">
            <a:alphaModFix/>
          </a:blip>
          <a:srcRect/>
          <a:stretch/>
        </p:blipFill>
        <p:spPr>
          <a:xfrm>
            <a:off x="18346727" y="34356595"/>
            <a:ext cx="2287300" cy="2287300"/>
          </a:xfrm>
          <a:prstGeom prst="rect">
            <a:avLst/>
          </a:prstGeom>
          <a:noFill/>
          <a:ln>
            <a:noFill/>
          </a:ln>
        </p:spPr>
      </p:pic>
      <p:pic>
        <p:nvPicPr>
          <p:cNvPr id="48" name="Google Shape;48;p1" descr="🤢 Nauseated Face Emoji — Meaning, Copy &amp; Paste"/>
          <p:cNvPicPr preferRelativeResize="0"/>
          <p:nvPr/>
        </p:nvPicPr>
        <p:blipFill rotWithShape="1">
          <a:blip r:embed="rId11">
            <a:alphaModFix/>
          </a:blip>
          <a:srcRect/>
          <a:stretch/>
        </p:blipFill>
        <p:spPr>
          <a:xfrm>
            <a:off x="24086804" y="34387076"/>
            <a:ext cx="2287301" cy="2287301"/>
          </a:xfrm>
          <a:prstGeom prst="rect">
            <a:avLst/>
          </a:prstGeom>
          <a:noFill/>
          <a:ln>
            <a:noFill/>
          </a:ln>
        </p:spPr>
      </p:pic>
      <p:pic>
        <p:nvPicPr>
          <p:cNvPr id="49" name="Google Shape;49;p1" descr="😳 Flushed Face Emoji — Meaning In Texting, Copy &amp; Paste 📚"/>
          <p:cNvPicPr preferRelativeResize="0"/>
          <p:nvPr/>
        </p:nvPicPr>
        <p:blipFill rotWithShape="1">
          <a:blip r:embed="rId12">
            <a:alphaModFix/>
          </a:blip>
          <a:srcRect/>
          <a:stretch/>
        </p:blipFill>
        <p:spPr>
          <a:xfrm>
            <a:off x="21153200" y="34326116"/>
            <a:ext cx="2413868" cy="2413868"/>
          </a:xfrm>
          <a:prstGeom prst="rect">
            <a:avLst/>
          </a:prstGeom>
          <a:noFill/>
          <a:ln>
            <a:noFill/>
          </a:ln>
        </p:spPr>
      </p:pic>
      <p:pic>
        <p:nvPicPr>
          <p:cNvPr id="50" name="Google Shape;50;p1" descr="IIT Jodhpur Recruitment 2022 Apply Online Job Vacancies 27 February 2022"/>
          <p:cNvPicPr preferRelativeResize="0"/>
          <p:nvPr/>
        </p:nvPicPr>
        <p:blipFill rotWithShape="1">
          <a:blip r:embed="rId13">
            <a:alphaModFix/>
          </a:blip>
          <a:srcRect/>
          <a:stretch/>
        </p:blipFill>
        <p:spPr>
          <a:xfrm>
            <a:off x="343231" y="240992"/>
            <a:ext cx="4883093" cy="4883093"/>
          </a:xfrm>
          <a:prstGeom prst="rect">
            <a:avLst/>
          </a:prstGeom>
          <a:noFill/>
          <a:ln>
            <a:noFill/>
          </a:ln>
        </p:spPr>
      </p:pic>
      <p:cxnSp>
        <p:nvCxnSpPr>
          <p:cNvPr id="51" name="Google Shape;51;p1"/>
          <p:cNvCxnSpPr>
            <a:endCxn id="52" idx="0"/>
          </p:cNvCxnSpPr>
          <p:nvPr/>
        </p:nvCxnSpPr>
        <p:spPr>
          <a:xfrm rot="5400000">
            <a:off x="27184500" y="23569032"/>
            <a:ext cx="3924000" cy="3429000"/>
          </a:xfrm>
          <a:prstGeom prst="curvedConnector3">
            <a:avLst>
              <a:gd name="adj1" fmla="val 51832"/>
            </a:avLst>
          </a:prstGeom>
          <a:noFill/>
          <a:ln w="76200" cap="flat" cmpd="sng">
            <a:solidFill>
              <a:srgbClr val="376092"/>
            </a:solidFill>
            <a:prstDash val="solid"/>
            <a:round/>
            <a:headEnd type="none" w="sm" len="sm"/>
            <a:tailEnd type="triangle" w="med" len="med"/>
          </a:ln>
          <a:effectLst>
            <a:outerShdw blurRad="50800" sx="97000" sy="97000" algn="ctr" rotWithShape="0">
              <a:srgbClr val="000000">
                <a:alpha val="47843"/>
              </a:srgbClr>
            </a:outerShdw>
          </a:effectLst>
        </p:spPr>
      </p:cxnSp>
      <p:sp>
        <p:nvSpPr>
          <p:cNvPr id="53" name="Google Shape;53;p1"/>
          <p:cNvSpPr/>
          <p:nvPr/>
        </p:nvSpPr>
        <p:spPr>
          <a:xfrm>
            <a:off x="24445564" y="31264524"/>
            <a:ext cx="6415442" cy="20574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20000" y="22500"/>
                </a:lnTo>
                <a:lnTo>
                  <a:pt x="-19494" y="-123419"/>
                </a:lnTo>
                <a:lnTo>
                  <a:pt x="24440" y="-124274"/>
                </a:lnTo>
              </a:path>
            </a:pathLst>
          </a:custGeom>
          <a:solidFill>
            <a:srgbClr val="376092"/>
          </a:solidFill>
          <a:ln w="57150" cap="flat" cmpd="sng">
            <a:solidFill>
              <a:srgbClr val="376092"/>
            </a:solidFill>
            <a:prstDash val="solid"/>
            <a:round/>
            <a:headEnd type="none" w="sm" len="sm"/>
            <a:tailEnd type="none" w="sm" len="sm"/>
          </a:ln>
          <a:effectLst>
            <a:outerShdw blurRad="50800" dist="88900" dir="2700000" algn="tl" rotWithShape="0">
              <a:srgbClr val="000000">
                <a:alpha val="56862"/>
              </a:srgbClr>
            </a:outerShdw>
            <a:reflection stA="45000" endPos="0" dist="50800" dir="5400000" sy="-100000" algn="bl" rotWithShape="0"/>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dirty="0">
                <a:solidFill>
                  <a:schemeClr val="tx1"/>
                </a:solidFill>
                <a:latin typeface="Calibri"/>
                <a:ea typeface="Calibri"/>
                <a:cs typeface="Calibri"/>
                <a:sym typeface="Calibri"/>
              </a:rPr>
              <a:t>Real-time text tone predictions</a:t>
            </a:r>
            <a:endParaRPr dirty="0">
              <a:solidFill>
                <a:schemeClr val="tx1"/>
              </a:solidFill>
            </a:endParaRPr>
          </a:p>
        </p:txBody>
      </p:sp>
      <p:pic>
        <p:nvPicPr>
          <p:cNvPr id="52" name="Google Shape;52;p1" descr="😔 Pensive Face Emoji | Pensive Emoji"/>
          <p:cNvPicPr preferRelativeResize="0"/>
          <p:nvPr/>
        </p:nvPicPr>
        <p:blipFill rotWithShape="1">
          <a:blip r:embed="rId14">
            <a:alphaModFix/>
          </a:blip>
          <a:srcRect/>
          <a:stretch/>
        </p:blipFill>
        <p:spPr>
          <a:xfrm>
            <a:off x="25603274" y="27245532"/>
            <a:ext cx="3657451" cy="3657451"/>
          </a:xfrm>
          <a:prstGeom prst="rect">
            <a:avLst/>
          </a:prstGeom>
          <a:noFill/>
          <a:ln>
            <a:noFill/>
          </a:ln>
          <a:effectLst>
            <a:outerShdw blurRad="50800" dist="63500" dir="3060000" sx="103000" sy="103000" algn="ctr" rotWithShape="0">
              <a:srgbClr val="000000">
                <a:alpha val="42745"/>
              </a:srgbClr>
            </a:outerShdw>
          </a:effectLst>
        </p:spPr>
      </p:pic>
      <p:pic>
        <p:nvPicPr>
          <p:cNvPr id="54" name="Google Shape;54;p1" descr="https://lh6.googleusercontent.com/cUln0ginE1DxqUSuY6XzTphnpS9B-qT6Bgpcw-mVMYz9hvOccM7PgONTdvmz3ltKvk5teA=w16383"/>
          <p:cNvPicPr preferRelativeResize="0"/>
          <p:nvPr/>
        </p:nvPicPr>
        <p:blipFill rotWithShape="1">
          <a:blip r:embed="rId15">
            <a:alphaModFix/>
          </a:blip>
          <a:srcRect/>
          <a:stretch/>
        </p:blipFill>
        <p:spPr>
          <a:xfrm>
            <a:off x="26590734" y="1157202"/>
            <a:ext cx="5111537" cy="1956091"/>
          </a:xfrm>
          <a:prstGeom prst="rect">
            <a:avLst/>
          </a:prstGeom>
          <a:noFill/>
          <a:ln>
            <a:noFill/>
          </a:ln>
        </p:spPr>
      </p:pic>
      <p:sp>
        <p:nvSpPr>
          <p:cNvPr id="55" name="Google Shape;55;p1"/>
          <p:cNvSpPr txBox="1"/>
          <p:nvPr/>
        </p:nvSpPr>
        <p:spPr>
          <a:xfrm>
            <a:off x="11699013" y="40833923"/>
            <a:ext cx="4984891" cy="1569660"/>
          </a:xfrm>
          <a:prstGeom prst="rect">
            <a:avLst/>
          </a:prstGeom>
          <a:solidFill>
            <a:srgbClr val="B7CCE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Dr. Sumit Kalra</a:t>
            </a:r>
            <a:endParaRPr sz="3200">
              <a:solidFill>
                <a:schemeClr val="dk1"/>
              </a:solidFill>
              <a:latin typeface="Calibri"/>
              <a:ea typeface="Calibri"/>
              <a:cs typeface="Calibri"/>
              <a:sym typeface="Calibri"/>
            </a:endParaRPr>
          </a:p>
          <a:p>
            <a:pPr marL="0" marR="0" lvl="0" indent="0" algn="ctr" rtl="0">
              <a:spcBef>
                <a:spcPts val="0"/>
              </a:spcBef>
              <a:spcAft>
                <a:spcPts val="0"/>
              </a:spcAft>
              <a:buNone/>
            </a:pPr>
            <a:r>
              <a:rPr lang="en-US" sz="3200">
                <a:solidFill>
                  <a:schemeClr val="dk1"/>
                </a:solidFill>
                <a:latin typeface="Calibri"/>
                <a:ea typeface="Calibri"/>
                <a:cs typeface="Calibri"/>
                <a:sym typeface="Calibri"/>
              </a:rPr>
              <a:t>Assistant Prof. CS IIT Jodhpur</a:t>
            </a:r>
            <a:endParaRPr/>
          </a:p>
          <a:p>
            <a:pPr marL="0" marR="0" lvl="0" indent="0" algn="ctr" rtl="0">
              <a:spcBef>
                <a:spcPts val="0"/>
              </a:spcBef>
              <a:spcAft>
                <a:spcPts val="0"/>
              </a:spcAft>
              <a:buNone/>
            </a:pPr>
            <a:r>
              <a:rPr lang="en-US" sz="3200" u="sng">
                <a:solidFill>
                  <a:schemeClr val="dk1"/>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sumitk@iitj.ac.in</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447</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Noto Sans Symbols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Larson</dc:creator>
  <cp:lastModifiedBy>Hriday Kondru</cp:lastModifiedBy>
  <cp:revision>1</cp:revision>
  <dcterms:created xsi:type="dcterms:W3CDTF">2013-02-10T21:14:48Z</dcterms:created>
  <dcterms:modified xsi:type="dcterms:W3CDTF">2023-09-03T11:21:11Z</dcterms:modified>
</cp:coreProperties>
</file>