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5" r:id="rId7"/>
    <p:sldId id="266" r:id="rId8"/>
    <p:sldId id="267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10E13-4606-530B-98FC-B2A84244E09B}" v="242" dt="2025-05-05T23:46:27.895"/>
    <p1510:client id="{7C21475A-6D7C-AFC1-C651-6B7166FFE165}" v="61" dt="2025-05-05T23:49:05.747"/>
    <p1510:client id="{80F76B4E-5011-4CD7-8611-2AA68A544FB6}" v="351" dt="2025-05-06T00:02:47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603" autoAdjust="0"/>
  </p:normalViewPr>
  <p:slideViewPr>
    <p:cSldViewPr snapToGrid="0">
      <p:cViewPr varScale="1">
        <p:scale>
          <a:sx n="37" d="100"/>
          <a:sy n="37" d="100"/>
        </p:scale>
        <p:origin x="17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3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3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68FD8-CDFB-2043-A3EF-08A1C45F2D0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53E33C0-35EB-9A4D-A0F4-8A9EC3F74A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Management of chronic conditions, in this case diabetes can be challenging. This is due to EHRs being fragmented. </a:t>
          </a:r>
        </a:p>
      </dgm:t>
    </dgm:pt>
    <dgm:pt modelId="{040E81F0-4618-C842-A071-4692797D071B}" type="parTrans" cxnId="{4C53D86D-4F40-3D45-A3B4-E0D6A4322BD0}">
      <dgm:prSet/>
      <dgm:spPr/>
      <dgm:t>
        <a:bodyPr/>
        <a:lstStyle/>
        <a:p>
          <a:endParaRPr lang="en-US"/>
        </a:p>
      </dgm:t>
    </dgm:pt>
    <dgm:pt modelId="{C57BC053-5056-E84F-AF23-847D47330603}" type="sibTrans" cxnId="{4C53D86D-4F40-3D45-A3B4-E0D6A4322BD0}">
      <dgm:prSet/>
      <dgm:spPr/>
      <dgm:t>
        <a:bodyPr/>
        <a:lstStyle/>
        <a:p>
          <a:endParaRPr lang="en-US"/>
        </a:p>
      </dgm:t>
    </dgm:pt>
    <dgm:pt modelId="{6C82E475-C74C-E040-80D2-F7B71E6887F7}">
      <dgm:prSet/>
      <dgm:spPr/>
      <dgm:t>
        <a:bodyPr/>
        <a:lstStyle/>
        <a:p>
          <a:endParaRPr lang="en-US"/>
        </a:p>
      </dgm:t>
    </dgm:pt>
    <dgm:pt modelId="{4A4DBBEF-A582-FC4A-BF2F-7C4465573AF0}" type="parTrans" cxnId="{C50D71DC-CFDF-8B42-8A6A-CF99A6D964C6}">
      <dgm:prSet/>
      <dgm:spPr/>
      <dgm:t>
        <a:bodyPr/>
        <a:lstStyle/>
        <a:p>
          <a:endParaRPr lang="en-US"/>
        </a:p>
      </dgm:t>
    </dgm:pt>
    <dgm:pt modelId="{AB41D1A6-F07F-F54D-AA1A-5DE3B6A02C28}" type="sibTrans" cxnId="{C50D71DC-CFDF-8B42-8A6A-CF99A6D964C6}">
      <dgm:prSet/>
      <dgm:spPr/>
      <dgm:t>
        <a:bodyPr/>
        <a:lstStyle/>
        <a:p>
          <a:endParaRPr lang="en-US"/>
        </a:p>
      </dgm:t>
    </dgm:pt>
    <dgm:pt modelId="{0AD86054-2EBB-5D46-BEB2-DB2ABA960E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Blood Glucose spikes can be buried under lab results and discharge notes.</a:t>
          </a:r>
        </a:p>
      </dgm:t>
    </dgm:pt>
    <dgm:pt modelId="{D0ACE984-2A02-DC42-A3BC-38D404A2A4B9}" type="parTrans" cxnId="{C6A40BAD-9045-A948-8735-2D9180C72F2C}">
      <dgm:prSet/>
      <dgm:spPr/>
      <dgm:t>
        <a:bodyPr/>
        <a:lstStyle/>
        <a:p>
          <a:endParaRPr lang="en-US"/>
        </a:p>
      </dgm:t>
    </dgm:pt>
    <dgm:pt modelId="{C3EF59C7-1858-5C49-BD97-AECC406908DE}" type="sibTrans" cxnId="{C6A40BAD-9045-A948-8735-2D9180C72F2C}">
      <dgm:prSet/>
      <dgm:spPr/>
      <dgm:t>
        <a:bodyPr/>
        <a:lstStyle/>
        <a:p>
          <a:endParaRPr lang="en-US"/>
        </a:p>
      </dgm:t>
    </dgm:pt>
    <dgm:pt modelId="{4FA8589E-DDF2-9C4F-8311-E729928D2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During our investigations, we did not identify any systems that automatically detect anomalies and then provide summarizations.</a:t>
          </a:r>
        </a:p>
      </dgm:t>
    </dgm:pt>
    <dgm:pt modelId="{A940A814-4399-1345-906B-15E07B6AAEB9}" type="parTrans" cxnId="{CC5D8453-46BD-3A46-9357-9678C8BC30D5}">
      <dgm:prSet/>
      <dgm:spPr/>
      <dgm:t>
        <a:bodyPr/>
        <a:lstStyle/>
        <a:p>
          <a:endParaRPr lang="en-US"/>
        </a:p>
      </dgm:t>
    </dgm:pt>
    <dgm:pt modelId="{05EF0235-082C-7C48-B26B-B1517F9AA9C3}" type="sibTrans" cxnId="{CC5D8453-46BD-3A46-9357-9678C8BC30D5}">
      <dgm:prSet/>
      <dgm:spPr/>
      <dgm:t>
        <a:bodyPr/>
        <a:lstStyle/>
        <a:p>
          <a:endParaRPr lang="en-US"/>
        </a:p>
      </dgm:t>
    </dgm:pt>
    <dgm:pt modelId="{A67C46FD-3FB6-7C44-80BE-C9C4207FF9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project aims to solve this, by building an automatic blood sugar anomaly-detection system. </a:t>
          </a:r>
        </a:p>
      </dgm:t>
    </dgm:pt>
    <dgm:pt modelId="{72E2C91C-BC03-284A-87E1-C32C101E3868}" type="parTrans" cxnId="{EE29172C-1609-6F43-85FC-BB44CA808843}">
      <dgm:prSet/>
      <dgm:spPr/>
      <dgm:t>
        <a:bodyPr/>
        <a:lstStyle/>
        <a:p>
          <a:endParaRPr lang="en-US"/>
        </a:p>
      </dgm:t>
    </dgm:pt>
    <dgm:pt modelId="{9953A39A-D0E8-2F47-8760-FF59CB2E98ED}" type="sibTrans" cxnId="{EE29172C-1609-6F43-85FC-BB44CA808843}">
      <dgm:prSet/>
      <dgm:spPr/>
      <dgm:t>
        <a:bodyPr/>
        <a:lstStyle/>
        <a:p>
          <a:endParaRPr lang="en-US"/>
        </a:p>
      </dgm:t>
    </dgm:pt>
    <dgm:pt modelId="{672FA58E-2ECB-4F01-9173-A4CDA5C629A8}" type="pres">
      <dgm:prSet presAssocID="{9B168FD8-CDFB-2043-A3EF-08A1C45F2D05}" presName="root" presStyleCnt="0">
        <dgm:presLayoutVars>
          <dgm:dir/>
          <dgm:resizeHandles val="exact"/>
        </dgm:presLayoutVars>
      </dgm:prSet>
      <dgm:spPr/>
    </dgm:pt>
    <dgm:pt modelId="{D6C17C71-4F68-4FF1-80DA-13160D5DA560}" type="pres">
      <dgm:prSet presAssocID="{453E33C0-35EB-9A4D-A0F4-8A9EC3F74A6A}" presName="compNode" presStyleCnt="0"/>
      <dgm:spPr/>
    </dgm:pt>
    <dgm:pt modelId="{A6B6C2E2-3FBF-4410-832F-E5BF03E04348}" type="pres">
      <dgm:prSet presAssocID="{453E33C0-35EB-9A4D-A0F4-8A9EC3F74A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8244E82-88D9-466A-86B7-795DB0D4EFF5}" type="pres">
      <dgm:prSet presAssocID="{453E33C0-35EB-9A4D-A0F4-8A9EC3F74A6A}" presName="spaceRect" presStyleCnt="0"/>
      <dgm:spPr/>
    </dgm:pt>
    <dgm:pt modelId="{E430AE3F-466C-428F-AA1E-D085C2D00915}" type="pres">
      <dgm:prSet presAssocID="{453E33C0-35EB-9A4D-A0F4-8A9EC3F74A6A}" presName="textRect" presStyleLbl="revTx" presStyleIdx="0" presStyleCnt="4">
        <dgm:presLayoutVars>
          <dgm:chMax val="1"/>
          <dgm:chPref val="1"/>
        </dgm:presLayoutVars>
      </dgm:prSet>
      <dgm:spPr/>
    </dgm:pt>
    <dgm:pt modelId="{18703A06-532D-4625-9484-5ABB60E88B8B}" type="pres">
      <dgm:prSet presAssocID="{C57BC053-5056-E84F-AF23-847D47330603}" presName="sibTrans" presStyleCnt="0"/>
      <dgm:spPr/>
    </dgm:pt>
    <dgm:pt modelId="{B705C68F-F96E-4F70-9AE9-8E43612AD456}" type="pres">
      <dgm:prSet presAssocID="{0AD86054-2EBB-5D46-BEB2-DB2ABA960E51}" presName="compNode" presStyleCnt="0"/>
      <dgm:spPr/>
    </dgm:pt>
    <dgm:pt modelId="{FEF8A166-F319-4A54-8CB9-6259F553059F}" type="pres">
      <dgm:prSet presAssocID="{0AD86054-2EBB-5D46-BEB2-DB2ABA960E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F11E5738-4684-4E92-BD37-0F5CB4139017}" type="pres">
      <dgm:prSet presAssocID="{0AD86054-2EBB-5D46-BEB2-DB2ABA960E51}" presName="spaceRect" presStyleCnt="0"/>
      <dgm:spPr/>
    </dgm:pt>
    <dgm:pt modelId="{D6BFC998-EDFA-4EDD-AC39-9A5F09B5D5D4}" type="pres">
      <dgm:prSet presAssocID="{0AD86054-2EBB-5D46-BEB2-DB2ABA960E51}" presName="textRect" presStyleLbl="revTx" presStyleIdx="1" presStyleCnt="4">
        <dgm:presLayoutVars>
          <dgm:chMax val="1"/>
          <dgm:chPref val="1"/>
        </dgm:presLayoutVars>
      </dgm:prSet>
      <dgm:spPr/>
    </dgm:pt>
    <dgm:pt modelId="{96FD4A2F-34F5-48E9-A824-5E9BECB43E94}" type="pres">
      <dgm:prSet presAssocID="{C3EF59C7-1858-5C49-BD97-AECC406908DE}" presName="sibTrans" presStyleCnt="0"/>
      <dgm:spPr/>
    </dgm:pt>
    <dgm:pt modelId="{4DD42320-B9EB-4D24-9C7C-7852BD73C7CD}" type="pres">
      <dgm:prSet presAssocID="{4FA8589E-DDF2-9C4F-8311-E729928D26E2}" presName="compNode" presStyleCnt="0"/>
      <dgm:spPr/>
    </dgm:pt>
    <dgm:pt modelId="{A558944E-93D1-487B-9115-48B18B72FF12}" type="pres">
      <dgm:prSet presAssocID="{4FA8589E-DDF2-9C4F-8311-E729928D26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7CEA78AA-9EAD-40C1-A1A7-4B94EA8B632A}" type="pres">
      <dgm:prSet presAssocID="{4FA8589E-DDF2-9C4F-8311-E729928D26E2}" presName="spaceRect" presStyleCnt="0"/>
      <dgm:spPr/>
    </dgm:pt>
    <dgm:pt modelId="{01F76214-F583-45C1-BDD1-1B00B17A8C06}" type="pres">
      <dgm:prSet presAssocID="{4FA8589E-DDF2-9C4F-8311-E729928D26E2}" presName="textRect" presStyleLbl="revTx" presStyleIdx="2" presStyleCnt="4">
        <dgm:presLayoutVars>
          <dgm:chMax val="1"/>
          <dgm:chPref val="1"/>
        </dgm:presLayoutVars>
      </dgm:prSet>
      <dgm:spPr/>
    </dgm:pt>
    <dgm:pt modelId="{558AE84E-28D3-4E14-B279-5E7615E01799}" type="pres">
      <dgm:prSet presAssocID="{05EF0235-082C-7C48-B26B-B1517F9AA9C3}" presName="sibTrans" presStyleCnt="0"/>
      <dgm:spPr/>
    </dgm:pt>
    <dgm:pt modelId="{EBF3697C-E946-4C2D-B79B-638F7353E309}" type="pres">
      <dgm:prSet presAssocID="{A67C46FD-3FB6-7C44-80BE-C9C4207FF944}" presName="compNode" presStyleCnt="0"/>
      <dgm:spPr/>
    </dgm:pt>
    <dgm:pt modelId="{91CB4194-BB57-42D6-A409-C47ADB518AC9}" type="pres">
      <dgm:prSet presAssocID="{A67C46FD-3FB6-7C44-80BE-C9C4207FF9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es"/>
        </a:ext>
      </dgm:extLst>
    </dgm:pt>
    <dgm:pt modelId="{CACB130F-3EF3-4DB4-AA36-9432BDA9F2EE}" type="pres">
      <dgm:prSet presAssocID="{A67C46FD-3FB6-7C44-80BE-C9C4207FF944}" presName="spaceRect" presStyleCnt="0"/>
      <dgm:spPr/>
    </dgm:pt>
    <dgm:pt modelId="{ADD66CC8-58E4-40BA-B1A8-7C9D115D9923}" type="pres">
      <dgm:prSet presAssocID="{A67C46FD-3FB6-7C44-80BE-C9C4207FF94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29172C-1609-6F43-85FC-BB44CA808843}" srcId="{9B168FD8-CDFB-2043-A3EF-08A1C45F2D05}" destId="{A67C46FD-3FB6-7C44-80BE-C9C4207FF944}" srcOrd="3" destOrd="0" parTransId="{72E2C91C-BC03-284A-87E1-C32C101E3868}" sibTransId="{9953A39A-D0E8-2F47-8760-FF59CB2E98ED}"/>
    <dgm:cxn modelId="{A47A325B-E63E-C04C-A1B3-AA5641F68BA2}" type="presOf" srcId="{4FA8589E-DDF2-9C4F-8311-E729928D26E2}" destId="{01F76214-F583-45C1-BDD1-1B00B17A8C06}" srcOrd="0" destOrd="0" presId="urn:microsoft.com/office/officeart/2018/2/layout/IconLabelList"/>
    <dgm:cxn modelId="{4C53D86D-4F40-3D45-A3B4-E0D6A4322BD0}" srcId="{9B168FD8-CDFB-2043-A3EF-08A1C45F2D05}" destId="{453E33C0-35EB-9A4D-A0F4-8A9EC3F74A6A}" srcOrd="0" destOrd="0" parTransId="{040E81F0-4618-C842-A071-4692797D071B}" sibTransId="{C57BC053-5056-E84F-AF23-847D47330603}"/>
    <dgm:cxn modelId="{CC5D8453-46BD-3A46-9357-9678C8BC30D5}" srcId="{9B168FD8-CDFB-2043-A3EF-08A1C45F2D05}" destId="{4FA8589E-DDF2-9C4F-8311-E729928D26E2}" srcOrd="2" destOrd="0" parTransId="{A940A814-4399-1345-906B-15E07B6AAEB9}" sibTransId="{05EF0235-082C-7C48-B26B-B1517F9AA9C3}"/>
    <dgm:cxn modelId="{C6A40BAD-9045-A948-8735-2D9180C72F2C}" srcId="{9B168FD8-CDFB-2043-A3EF-08A1C45F2D05}" destId="{0AD86054-2EBB-5D46-BEB2-DB2ABA960E51}" srcOrd="1" destOrd="0" parTransId="{D0ACE984-2A02-DC42-A3BC-38D404A2A4B9}" sibTransId="{C3EF59C7-1858-5C49-BD97-AECC406908DE}"/>
    <dgm:cxn modelId="{75D922B1-38A0-BE4A-A9A2-6FEE7DAB62BA}" type="presOf" srcId="{9B168FD8-CDFB-2043-A3EF-08A1C45F2D05}" destId="{672FA58E-2ECB-4F01-9173-A4CDA5C629A8}" srcOrd="0" destOrd="0" presId="urn:microsoft.com/office/officeart/2018/2/layout/IconLabelList"/>
    <dgm:cxn modelId="{96F35CCC-26C9-274E-B028-9D0286B3B6EA}" type="presOf" srcId="{A67C46FD-3FB6-7C44-80BE-C9C4207FF944}" destId="{ADD66CC8-58E4-40BA-B1A8-7C9D115D9923}" srcOrd="0" destOrd="0" presId="urn:microsoft.com/office/officeart/2018/2/layout/IconLabelList"/>
    <dgm:cxn modelId="{DCAD04D6-A2C1-0940-B2D7-92D7D9D3CCA3}" type="presOf" srcId="{0AD86054-2EBB-5D46-BEB2-DB2ABA960E51}" destId="{D6BFC998-EDFA-4EDD-AC39-9A5F09B5D5D4}" srcOrd="0" destOrd="0" presId="urn:microsoft.com/office/officeart/2018/2/layout/IconLabelList"/>
    <dgm:cxn modelId="{C50D71DC-CFDF-8B42-8A6A-CF99A6D964C6}" srcId="{453E33C0-35EB-9A4D-A0F4-8A9EC3F74A6A}" destId="{6C82E475-C74C-E040-80D2-F7B71E6887F7}" srcOrd="0" destOrd="0" parTransId="{4A4DBBEF-A582-FC4A-BF2F-7C4465573AF0}" sibTransId="{AB41D1A6-F07F-F54D-AA1A-5DE3B6A02C28}"/>
    <dgm:cxn modelId="{529F58F4-6064-7748-83C3-85E7E738105F}" type="presOf" srcId="{453E33C0-35EB-9A4D-A0F4-8A9EC3F74A6A}" destId="{E430AE3F-466C-428F-AA1E-D085C2D00915}" srcOrd="0" destOrd="0" presId="urn:microsoft.com/office/officeart/2018/2/layout/IconLabelList"/>
    <dgm:cxn modelId="{3A0A8F76-29E5-FC42-BF26-36843CFB0422}" type="presParOf" srcId="{672FA58E-2ECB-4F01-9173-A4CDA5C629A8}" destId="{D6C17C71-4F68-4FF1-80DA-13160D5DA560}" srcOrd="0" destOrd="0" presId="urn:microsoft.com/office/officeart/2018/2/layout/IconLabelList"/>
    <dgm:cxn modelId="{FEEDAF89-17F1-D744-A653-08451013114B}" type="presParOf" srcId="{D6C17C71-4F68-4FF1-80DA-13160D5DA560}" destId="{A6B6C2E2-3FBF-4410-832F-E5BF03E04348}" srcOrd="0" destOrd="0" presId="urn:microsoft.com/office/officeart/2018/2/layout/IconLabelList"/>
    <dgm:cxn modelId="{73B5B08E-2CC5-FE4C-8FFC-D7F56B67FDFB}" type="presParOf" srcId="{D6C17C71-4F68-4FF1-80DA-13160D5DA560}" destId="{A8244E82-88D9-466A-86B7-795DB0D4EFF5}" srcOrd="1" destOrd="0" presId="urn:microsoft.com/office/officeart/2018/2/layout/IconLabelList"/>
    <dgm:cxn modelId="{62BD45F5-F04F-BC46-8BF8-1D0D52F54BD5}" type="presParOf" srcId="{D6C17C71-4F68-4FF1-80DA-13160D5DA560}" destId="{E430AE3F-466C-428F-AA1E-D085C2D00915}" srcOrd="2" destOrd="0" presId="urn:microsoft.com/office/officeart/2018/2/layout/IconLabelList"/>
    <dgm:cxn modelId="{FFDF0DB9-F24A-FD40-996A-2B42F2543E84}" type="presParOf" srcId="{672FA58E-2ECB-4F01-9173-A4CDA5C629A8}" destId="{18703A06-532D-4625-9484-5ABB60E88B8B}" srcOrd="1" destOrd="0" presId="urn:microsoft.com/office/officeart/2018/2/layout/IconLabelList"/>
    <dgm:cxn modelId="{2F37551B-B548-C547-B393-DBB0720753D6}" type="presParOf" srcId="{672FA58E-2ECB-4F01-9173-A4CDA5C629A8}" destId="{B705C68F-F96E-4F70-9AE9-8E43612AD456}" srcOrd="2" destOrd="0" presId="urn:microsoft.com/office/officeart/2018/2/layout/IconLabelList"/>
    <dgm:cxn modelId="{3FDBF074-03C6-9749-BC2F-100CA8755E2C}" type="presParOf" srcId="{B705C68F-F96E-4F70-9AE9-8E43612AD456}" destId="{FEF8A166-F319-4A54-8CB9-6259F553059F}" srcOrd="0" destOrd="0" presId="urn:microsoft.com/office/officeart/2018/2/layout/IconLabelList"/>
    <dgm:cxn modelId="{9C66676E-927C-1840-B614-88539BF72296}" type="presParOf" srcId="{B705C68F-F96E-4F70-9AE9-8E43612AD456}" destId="{F11E5738-4684-4E92-BD37-0F5CB4139017}" srcOrd="1" destOrd="0" presId="urn:microsoft.com/office/officeart/2018/2/layout/IconLabelList"/>
    <dgm:cxn modelId="{3F463723-6127-FF4E-AD3D-D9ABCF607315}" type="presParOf" srcId="{B705C68F-F96E-4F70-9AE9-8E43612AD456}" destId="{D6BFC998-EDFA-4EDD-AC39-9A5F09B5D5D4}" srcOrd="2" destOrd="0" presId="urn:microsoft.com/office/officeart/2018/2/layout/IconLabelList"/>
    <dgm:cxn modelId="{79803970-7545-0744-AAD5-F9A16B9B33E6}" type="presParOf" srcId="{672FA58E-2ECB-4F01-9173-A4CDA5C629A8}" destId="{96FD4A2F-34F5-48E9-A824-5E9BECB43E94}" srcOrd="3" destOrd="0" presId="urn:microsoft.com/office/officeart/2018/2/layout/IconLabelList"/>
    <dgm:cxn modelId="{5BBC2799-6183-784B-9933-5DD8F87824FD}" type="presParOf" srcId="{672FA58E-2ECB-4F01-9173-A4CDA5C629A8}" destId="{4DD42320-B9EB-4D24-9C7C-7852BD73C7CD}" srcOrd="4" destOrd="0" presId="urn:microsoft.com/office/officeart/2018/2/layout/IconLabelList"/>
    <dgm:cxn modelId="{6E9A956A-47B8-5749-AB12-20C44B8933F4}" type="presParOf" srcId="{4DD42320-B9EB-4D24-9C7C-7852BD73C7CD}" destId="{A558944E-93D1-487B-9115-48B18B72FF12}" srcOrd="0" destOrd="0" presId="urn:microsoft.com/office/officeart/2018/2/layout/IconLabelList"/>
    <dgm:cxn modelId="{6F676C13-D0AE-F740-860E-C0B1B03539F9}" type="presParOf" srcId="{4DD42320-B9EB-4D24-9C7C-7852BD73C7CD}" destId="{7CEA78AA-9EAD-40C1-A1A7-4B94EA8B632A}" srcOrd="1" destOrd="0" presId="urn:microsoft.com/office/officeart/2018/2/layout/IconLabelList"/>
    <dgm:cxn modelId="{7DF6BA29-806A-9644-8F80-5FA4E586C5AC}" type="presParOf" srcId="{4DD42320-B9EB-4D24-9C7C-7852BD73C7CD}" destId="{01F76214-F583-45C1-BDD1-1B00B17A8C06}" srcOrd="2" destOrd="0" presId="urn:microsoft.com/office/officeart/2018/2/layout/IconLabelList"/>
    <dgm:cxn modelId="{D44B1CA6-057F-754F-974D-79774CA8A628}" type="presParOf" srcId="{672FA58E-2ECB-4F01-9173-A4CDA5C629A8}" destId="{558AE84E-28D3-4E14-B279-5E7615E01799}" srcOrd="5" destOrd="0" presId="urn:microsoft.com/office/officeart/2018/2/layout/IconLabelList"/>
    <dgm:cxn modelId="{23E7625C-CF58-C74A-8AA4-825648A72496}" type="presParOf" srcId="{672FA58E-2ECB-4F01-9173-A4CDA5C629A8}" destId="{EBF3697C-E946-4C2D-B79B-638F7353E309}" srcOrd="6" destOrd="0" presId="urn:microsoft.com/office/officeart/2018/2/layout/IconLabelList"/>
    <dgm:cxn modelId="{B16BF2EF-9B60-BB40-9C34-B0AB8D1B74E7}" type="presParOf" srcId="{EBF3697C-E946-4C2D-B79B-638F7353E309}" destId="{91CB4194-BB57-42D6-A409-C47ADB518AC9}" srcOrd="0" destOrd="0" presId="urn:microsoft.com/office/officeart/2018/2/layout/IconLabelList"/>
    <dgm:cxn modelId="{9F0E6AE1-65CE-5E4E-8014-5AEF2086A9CA}" type="presParOf" srcId="{EBF3697C-E946-4C2D-B79B-638F7353E309}" destId="{CACB130F-3EF3-4DB4-AA36-9432BDA9F2EE}" srcOrd="1" destOrd="0" presId="urn:microsoft.com/office/officeart/2018/2/layout/IconLabelList"/>
    <dgm:cxn modelId="{B13056E4-82C7-EE42-AE73-8B950F9BD34A}" type="presParOf" srcId="{EBF3697C-E946-4C2D-B79B-638F7353E309}" destId="{ADD66CC8-58E4-40BA-B1A8-7C9D115D99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6777E3-3801-4BA9-9C1D-14E0604106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F8A9BA-5EC6-4531-9AC6-82372FB1C2B6}">
      <dgm:prSet/>
      <dgm:spPr/>
      <dgm:t>
        <a:bodyPr/>
        <a:lstStyle/>
        <a:p>
          <a:r>
            <a:rPr lang="en-US"/>
            <a:t>By addressing these issues, we hope to address clinical burnout which is all too common due to administrative tasks, such as in-depth review of clinical notes.</a:t>
          </a:r>
        </a:p>
      </dgm:t>
    </dgm:pt>
    <dgm:pt modelId="{D6796A32-115A-4DE7-BC92-CE5B6C729A9E}" type="parTrans" cxnId="{888A9953-1EA8-47F2-B443-9544C2D8BF93}">
      <dgm:prSet/>
      <dgm:spPr/>
      <dgm:t>
        <a:bodyPr/>
        <a:lstStyle/>
        <a:p>
          <a:endParaRPr lang="en-US"/>
        </a:p>
      </dgm:t>
    </dgm:pt>
    <dgm:pt modelId="{56A99BB1-1229-4709-8771-3293A212E729}" type="sibTrans" cxnId="{888A9953-1EA8-47F2-B443-9544C2D8BF93}">
      <dgm:prSet/>
      <dgm:spPr/>
      <dgm:t>
        <a:bodyPr/>
        <a:lstStyle/>
        <a:p>
          <a:endParaRPr lang="en-US"/>
        </a:p>
      </dgm:t>
    </dgm:pt>
    <dgm:pt modelId="{EB03CCEB-3687-4DEF-9FBE-8EE97815A5A2}">
      <dgm:prSet/>
      <dgm:spPr/>
      <dgm:t>
        <a:bodyPr/>
        <a:lstStyle/>
        <a:p>
          <a:r>
            <a:rPr lang="en-US"/>
            <a:t>A sufficiently optimized model can also potentially save time on a per patient record basis. </a:t>
          </a:r>
        </a:p>
      </dgm:t>
    </dgm:pt>
    <dgm:pt modelId="{E4945F72-02CC-434D-BB0C-73449CE2D4F3}" type="parTrans" cxnId="{9EEF77CF-1494-466E-9E22-6AB5B2626B97}">
      <dgm:prSet/>
      <dgm:spPr/>
      <dgm:t>
        <a:bodyPr/>
        <a:lstStyle/>
        <a:p>
          <a:endParaRPr lang="en-US"/>
        </a:p>
      </dgm:t>
    </dgm:pt>
    <dgm:pt modelId="{DF3B1CEE-A74E-489F-94C9-3E1D98C60206}" type="sibTrans" cxnId="{9EEF77CF-1494-466E-9E22-6AB5B2626B97}">
      <dgm:prSet/>
      <dgm:spPr/>
      <dgm:t>
        <a:bodyPr/>
        <a:lstStyle/>
        <a:p>
          <a:endParaRPr lang="en-US"/>
        </a:p>
      </dgm:t>
    </dgm:pt>
    <dgm:pt modelId="{02E5C041-6FEE-4FB9-B1A6-25CEAB10F9D4}">
      <dgm:prSet/>
      <dgm:spPr/>
      <dgm:t>
        <a:bodyPr/>
        <a:lstStyle/>
        <a:p>
          <a:r>
            <a:rPr lang="en-US"/>
            <a:t>Can double as an early-warning system. Faster identification of these anomalies can lead to faster preventative care.</a:t>
          </a:r>
        </a:p>
      </dgm:t>
    </dgm:pt>
    <dgm:pt modelId="{E5E19C4D-DBC0-4090-82B3-A2741AE08E1C}" type="parTrans" cxnId="{9089B223-F69A-4D51-BB06-95B3E9CDCDC6}">
      <dgm:prSet/>
      <dgm:spPr/>
      <dgm:t>
        <a:bodyPr/>
        <a:lstStyle/>
        <a:p>
          <a:endParaRPr lang="en-US"/>
        </a:p>
      </dgm:t>
    </dgm:pt>
    <dgm:pt modelId="{78F3913B-7DF1-448D-95FC-2255203F3EA8}" type="sibTrans" cxnId="{9089B223-F69A-4D51-BB06-95B3E9CDCDC6}">
      <dgm:prSet/>
      <dgm:spPr/>
      <dgm:t>
        <a:bodyPr/>
        <a:lstStyle/>
        <a:p>
          <a:endParaRPr lang="en-US"/>
        </a:p>
      </dgm:t>
    </dgm:pt>
    <dgm:pt modelId="{E0D9A1E0-8F79-4B83-A642-2C9BAF548A32}" type="pres">
      <dgm:prSet presAssocID="{1B6777E3-3801-4BA9-9C1D-14E0604106AE}" presName="root" presStyleCnt="0">
        <dgm:presLayoutVars>
          <dgm:dir/>
          <dgm:resizeHandles val="exact"/>
        </dgm:presLayoutVars>
      </dgm:prSet>
      <dgm:spPr/>
    </dgm:pt>
    <dgm:pt modelId="{BDBD58F4-CC07-447A-9D14-F711D1716317}" type="pres">
      <dgm:prSet presAssocID="{60F8A9BA-5EC6-4531-9AC6-82372FB1C2B6}" presName="compNode" presStyleCnt="0"/>
      <dgm:spPr/>
    </dgm:pt>
    <dgm:pt modelId="{35EAEC8F-2084-4F53-8346-9A6C73D32FEC}" type="pres">
      <dgm:prSet presAssocID="{60F8A9BA-5EC6-4531-9AC6-82372FB1C2B6}" presName="bgRect" presStyleLbl="bgShp" presStyleIdx="0" presStyleCnt="3"/>
      <dgm:spPr/>
    </dgm:pt>
    <dgm:pt modelId="{5306FFC9-A726-42D9-B2AC-5D544D9A826A}" type="pres">
      <dgm:prSet presAssocID="{60F8A9BA-5EC6-4531-9AC6-82372FB1C2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1F0DE93C-9C3A-401F-8D22-8D84FEE6DEC2}" type="pres">
      <dgm:prSet presAssocID="{60F8A9BA-5EC6-4531-9AC6-82372FB1C2B6}" presName="spaceRect" presStyleCnt="0"/>
      <dgm:spPr/>
    </dgm:pt>
    <dgm:pt modelId="{E72C6956-BC4F-4B41-A0DF-0CCEDE5FB303}" type="pres">
      <dgm:prSet presAssocID="{60F8A9BA-5EC6-4531-9AC6-82372FB1C2B6}" presName="parTx" presStyleLbl="revTx" presStyleIdx="0" presStyleCnt="3">
        <dgm:presLayoutVars>
          <dgm:chMax val="0"/>
          <dgm:chPref val="0"/>
        </dgm:presLayoutVars>
      </dgm:prSet>
      <dgm:spPr/>
    </dgm:pt>
    <dgm:pt modelId="{6E13669C-E042-446F-9225-46230A8D70F5}" type="pres">
      <dgm:prSet presAssocID="{56A99BB1-1229-4709-8771-3293A212E729}" presName="sibTrans" presStyleCnt="0"/>
      <dgm:spPr/>
    </dgm:pt>
    <dgm:pt modelId="{DBB32016-A89C-45DE-AADD-FFB4E12053E5}" type="pres">
      <dgm:prSet presAssocID="{EB03CCEB-3687-4DEF-9FBE-8EE97815A5A2}" presName="compNode" presStyleCnt="0"/>
      <dgm:spPr/>
    </dgm:pt>
    <dgm:pt modelId="{7FB459EF-90E4-4F66-97F7-2BAAD72B9D1A}" type="pres">
      <dgm:prSet presAssocID="{EB03CCEB-3687-4DEF-9FBE-8EE97815A5A2}" presName="bgRect" presStyleLbl="bgShp" presStyleIdx="1" presStyleCnt="3"/>
      <dgm:spPr/>
    </dgm:pt>
    <dgm:pt modelId="{BBDBFA21-39B3-4C90-BCE5-8EAA4DB6C9CC}" type="pres">
      <dgm:prSet presAssocID="{EB03CCEB-3687-4DEF-9FBE-8EE97815A5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87EEA3-9701-4667-B260-B5A7F15F1B83}" type="pres">
      <dgm:prSet presAssocID="{EB03CCEB-3687-4DEF-9FBE-8EE97815A5A2}" presName="spaceRect" presStyleCnt="0"/>
      <dgm:spPr/>
    </dgm:pt>
    <dgm:pt modelId="{38466839-BF02-45CE-A27D-D1F55EF8E5A9}" type="pres">
      <dgm:prSet presAssocID="{EB03CCEB-3687-4DEF-9FBE-8EE97815A5A2}" presName="parTx" presStyleLbl="revTx" presStyleIdx="1" presStyleCnt="3">
        <dgm:presLayoutVars>
          <dgm:chMax val="0"/>
          <dgm:chPref val="0"/>
        </dgm:presLayoutVars>
      </dgm:prSet>
      <dgm:spPr/>
    </dgm:pt>
    <dgm:pt modelId="{33991A29-DA09-4483-A4A5-7752E6DDABE9}" type="pres">
      <dgm:prSet presAssocID="{DF3B1CEE-A74E-489F-94C9-3E1D98C60206}" presName="sibTrans" presStyleCnt="0"/>
      <dgm:spPr/>
    </dgm:pt>
    <dgm:pt modelId="{ED84F94F-6A44-4AC2-9F34-D9187F729777}" type="pres">
      <dgm:prSet presAssocID="{02E5C041-6FEE-4FB9-B1A6-25CEAB10F9D4}" presName="compNode" presStyleCnt="0"/>
      <dgm:spPr/>
    </dgm:pt>
    <dgm:pt modelId="{4DB05019-5A7E-4F0D-B343-B2B7313F65A1}" type="pres">
      <dgm:prSet presAssocID="{02E5C041-6FEE-4FB9-B1A6-25CEAB10F9D4}" presName="bgRect" presStyleLbl="bgShp" presStyleIdx="2" presStyleCnt="3"/>
      <dgm:spPr/>
    </dgm:pt>
    <dgm:pt modelId="{7F81C049-E3B7-4A3F-AC22-70E2A59C3E7F}" type="pres">
      <dgm:prSet presAssocID="{02E5C041-6FEE-4FB9-B1A6-25CEAB10F9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A6514BB4-FC92-4BF6-B93E-A1D04466B4F6}" type="pres">
      <dgm:prSet presAssocID="{02E5C041-6FEE-4FB9-B1A6-25CEAB10F9D4}" presName="spaceRect" presStyleCnt="0"/>
      <dgm:spPr/>
    </dgm:pt>
    <dgm:pt modelId="{10DBB0C0-AB9F-4D25-A160-FA93F77FF9C9}" type="pres">
      <dgm:prSet presAssocID="{02E5C041-6FEE-4FB9-B1A6-25CEAB10F9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C57B0A-676B-4CA3-8E63-43520414A6B2}" type="presOf" srcId="{1B6777E3-3801-4BA9-9C1D-14E0604106AE}" destId="{E0D9A1E0-8F79-4B83-A642-2C9BAF548A32}" srcOrd="0" destOrd="0" presId="urn:microsoft.com/office/officeart/2018/2/layout/IconVerticalSolidList"/>
    <dgm:cxn modelId="{9D185F0B-F8A7-4BEF-BE4F-863F26E14088}" type="presOf" srcId="{02E5C041-6FEE-4FB9-B1A6-25CEAB10F9D4}" destId="{10DBB0C0-AB9F-4D25-A160-FA93F77FF9C9}" srcOrd="0" destOrd="0" presId="urn:microsoft.com/office/officeart/2018/2/layout/IconVerticalSolidList"/>
    <dgm:cxn modelId="{9089B223-F69A-4D51-BB06-95B3E9CDCDC6}" srcId="{1B6777E3-3801-4BA9-9C1D-14E0604106AE}" destId="{02E5C041-6FEE-4FB9-B1A6-25CEAB10F9D4}" srcOrd="2" destOrd="0" parTransId="{E5E19C4D-DBC0-4090-82B3-A2741AE08E1C}" sibTransId="{78F3913B-7DF1-448D-95FC-2255203F3EA8}"/>
    <dgm:cxn modelId="{888A9953-1EA8-47F2-B443-9544C2D8BF93}" srcId="{1B6777E3-3801-4BA9-9C1D-14E0604106AE}" destId="{60F8A9BA-5EC6-4531-9AC6-82372FB1C2B6}" srcOrd="0" destOrd="0" parTransId="{D6796A32-115A-4DE7-BC92-CE5B6C729A9E}" sibTransId="{56A99BB1-1229-4709-8771-3293A212E729}"/>
    <dgm:cxn modelId="{A2C5977F-C631-4888-A9A8-C370E78A7C8C}" type="presOf" srcId="{60F8A9BA-5EC6-4531-9AC6-82372FB1C2B6}" destId="{E72C6956-BC4F-4B41-A0DF-0CCEDE5FB303}" srcOrd="0" destOrd="0" presId="urn:microsoft.com/office/officeart/2018/2/layout/IconVerticalSolidList"/>
    <dgm:cxn modelId="{0C9A0DC4-E83D-4D6F-9E11-29B387A7B0CD}" type="presOf" srcId="{EB03CCEB-3687-4DEF-9FBE-8EE97815A5A2}" destId="{38466839-BF02-45CE-A27D-D1F55EF8E5A9}" srcOrd="0" destOrd="0" presId="urn:microsoft.com/office/officeart/2018/2/layout/IconVerticalSolidList"/>
    <dgm:cxn modelId="{9EEF77CF-1494-466E-9E22-6AB5B2626B97}" srcId="{1B6777E3-3801-4BA9-9C1D-14E0604106AE}" destId="{EB03CCEB-3687-4DEF-9FBE-8EE97815A5A2}" srcOrd="1" destOrd="0" parTransId="{E4945F72-02CC-434D-BB0C-73449CE2D4F3}" sibTransId="{DF3B1CEE-A74E-489F-94C9-3E1D98C60206}"/>
    <dgm:cxn modelId="{8FC850D6-E911-40A9-9F25-AC70B709379D}" type="presParOf" srcId="{E0D9A1E0-8F79-4B83-A642-2C9BAF548A32}" destId="{BDBD58F4-CC07-447A-9D14-F711D1716317}" srcOrd="0" destOrd="0" presId="urn:microsoft.com/office/officeart/2018/2/layout/IconVerticalSolidList"/>
    <dgm:cxn modelId="{8D67B131-7FA7-4F69-98ED-8BA681313125}" type="presParOf" srcId="{BDBD58F4-CC07-447A-9D14-F711D1716317}" destId="{35EAEC8F-2084-4F53-8346-9A6C73D32FEC}" srcOrd="0" destOrd="0" presId="urn:microsoft.com/office/officeart/2018/2/layout/IconVerticalSolidList"/>
    <dgm:cxn modelId="{EE51E524-C8C9-45CF-9C8D-BD2CFA6FA87E}" type="presParOf" srcId="{BDBD58F4-CC07-447A-9D14-F711D1716317}" destId="{5306FFC9-A726-42D9-B2AC-5D544D9A826A}" srcOrd="1" destOrd="0" presId="urn:microsoft.com/office/officeart/2018/2/layout/IconVerticalSolidList"/>
    <dgm:cxn modelId="{65E81889-417D-4ADE-8F53-A07D4850F507}" type="presParOf" srcId="{BDBD58F4-CC07-447A-9D14-F711D1716317}" destId="{1F0DE93C-9C3A-401F-8D22-8D84FEE6DEC2}" srcOrd="2" destOrd="0" presId="urn:microsoft.com/office/officeart/2018/2/layout/IconVerticalSolidList"/>
    <dgm:cxn modelId="{945F39B9-426E-4BB2-AF4E-3D24173EBCE8}" type="presParOf" srcId="{BDBD58F4-CC07-447A-9D14-F711D1716317}" destId="{E72C6956-BC4F-4B41-A0DF-0CCEDE5FB303}" srcOrd="3" destOrd="0" presId="urn:microsoft.com/office/officeart/2018/2/layout/IconVerticalSolidList"/>
    <dgm:cxn modelId="{3C7483AD-0026-4BC4-9A7F-37A14CE85B6D}" type="presParOf" srcId="{E0D9A1E0-8F79-4B83-A642-2C9BAF548A32}" destId="{6E13669C-E042-446F-9225-46230A8D70F5}" srcOrd="1" destOrd="0" presId="urn:microsoft.com/office/officeart/2018/2/layout/IconVerticalSolidList"/>
    <dgm:cxn modelId="{CDA74CA6-AACE-417D-8B8E-9DA33B57CC43}" type="presParOf" srcId="{E0D9A1E0-8F79-4B83-A642-2C9BAF548A32}" destId="{DBB32016-A89C-45DE-AADD-FFB4E12053E5}" srcOrd="2" destOrd="0" presId="urn:microsoft.com/office/officeart/2018/2/layout/IconVerticalSolidList"/>
    <dgm:cxn modelId="{2D3FB0BC-2E58-43E8-943B-3CAE9C93C13D}" type="presParOf" srcId="{DBB32016-A89C-45DE-AADD-FFB4E12053E5}" destId="{7FB459EF-90E4-4F66-97F7-2BAAD72B9D1A}" srcOrd="0" destOrd="0" presId="urn:microsoft.com/office/officeart/2018/2/layout/IconVerticalSolidList"/>
    <dgm:cxn modelId="{A192E1B6-7F3F-497A-91CD-997997E3EB47}" type="presParOf" srcId="{DBB32016-A89C-45DE-AADD-FFB4E12053E5}" destId="{BBDBFA21-39B3-4C90-BCE5-8EAA4DB6C9CC}" srcOrd="1" destOrd="0" presId="urn:microsoft.com/office/officeart/2018/2/layout/IconVerticalSolidList"/>
    <dgm:cxn modelId="{EB21A73D-AEFC-479A-B036-79B9FE705578}" type="presParOf" srcId="{DBB32016-A89C-45DE-AADD-FFB4E12053E5}" destId="{8C87EEA3-9701-4667-B260-B5A7F15F1B83}" srcOrd="2" destOrd="0" presId="urn:microsoft.com/office/officeart/2018/2/layout/IconVerticalSolidList"/>
    <dgm:cxn modelId="{18B67F38-01FF-4D7F-BE29-9BB02F7514EC}" type="presParOf" srcId="{DBB32016-A89C-45DE-AADD-FFB4E12053E5}" destId="{38466839-BF02-45CE-A27D-D1F55EF8E5A9}" srcOrd="3" destOrd="0" presId="urn:microsoft.com/office/officeart/2018/2/layout/IconVerticalSolidList"/>
    <dgm:cxn modelId="{67AD76A9-3240-4C38-9F21-FCC4BD870BF3}" type="presParOf" srcId="{E0D9A1E0-8F79-4B83-A642-2C9BAF548A32}" destId="{33991A29-DA09-4483-A4A5-7752E6DDABE9}" srcOrd="3" destOrd="0" presId="urn:microsoft.com/office/officeart/2018/2/layout/IconVerticalSolidList"/>
    <dgm:cxn modelId="{AB951F2D-137A-4AB3-A188-C84490812F6A}" type="presParOf" srcId="{E0D9A1E0-8F79-4B83-A642-2C9BAF548A32}" destId="{ED84F94F-6A44-4AC2-9F34-D9187F729777}" srcOrd="4" destOrd="0" presId="urn:microsoft.com/office/officeart/2018/2/layout/IconVerticalSolidList"/>
    <dgm:cxn modelId="{76D9E00B-55DB-42C3-9B02-0DFB29BB45EC}" type="presParOf" srcId="{ED84F94F-6A44-4AC2-9F34-D9187F729777}" destId="{4DB05019-5A7E-4F0D-B343-B2B7313F65A1}" srcOrd="0" destOrd="0" presId="urn:microsoft.com/office/officeart/2018/2/layout/IconVerticalSolidList"/>
    <dgm:cxn modelId="{B676083B-44C9-4BD3-8B63-40465249855A}" type="presParOf" srcId="{ED84F94F-6A44-4AC2-9F34-D9187F729777}" destId="{7F81C049-E3B7-4A3F-AC22-70E2A59C3E7F}" srcOrd="1" destOrd="0" presId="urn:microsoft.com/office/officeart/2018/2/layout/IconVerticalSolidList"/>
    <dgm:cxn modelId="{611F5652-F8CD-4BA0-AFC0-47FEE13DABFB}" type="presParOf" srcId="{ED84F94F-6A44-4AC2-9F34-D9187F729777}" destId="{A6514BB4-FC92-4BF6-B93E-A1D04466B4F6}" srcOrd="2" destOrd="0" presId="urn:microsoft.com/office/officeart/2018/2/layout/IconVerticalSolidList"/>
    <dgm:cxn modelId="{C6743AC9-65EC-480E-88B6-0F44FB101D2B}" type="presParOf" srcId="{ED84F94F-6A44-4AC2-9F34-D9187F729777}" destId="{10DBB0C0-AB9F-4D25-A160-FA93F77FF9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8C727-AA4A-47FB-8F7D-488CB566FA6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1F32D1-9B7C-4AB8-AC19-CF4D5344DBFC}">
      <dgm:prSet/>
      <dgm:spPr/>
      <dgm:t>
        <a:bodyPr/>
        <a:lstStyle/>
        <a:p>
          <a:r>
            <a:rPr lang="en-US"/>
            <a:t>MIMIC-III: Curated Data for Describing Blood Glucose Management in the Intensive Care Unit.</a:t>
          </a:r>
        </a:p>
      </dgm:t>
    </dgm:pt>
    <dgm:pt modelId="{0F9EE81A-ACD5-4765-B72D-FC6AE8AEF9B3}" type="parTrans" cxnId="{C9871BFA-8808-44E4-8CDA-5BF01E35F83A}">
      <dgm:prSet/>
      <dgm:spPr/>
      <dgm:t>
        <a:bodyPr/>
        <a:lstStyle/>
        <a:p>
          <a:endParaRPr lang="en-US"/>
        </a:p>
      </dgm:t>
    </dgm:pt>
    <dgm:pt modelId="{9C6B8164-221B-412A-81F4-3CD5BA324E71}" type="sibTrans" cxnId="{C9871BFA-8808-44E4-8CDA-5BF01E35F83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C1C9079-0A89-471F-9424-E4B49563E55E}">
      <dgm:prSet/>
      <dgm:spPr/>
      <dgm:t>
        <a:bodyPr/>
        <a:lstStyle/>
        <a:p>
          <a:r>
            <a:rPr lang="en-US"/>
            <a:t>MIMIC-III: Clinical Database</a:t>
          </a:r>
        </a:p>
      </dgm:t>
    </dgm:pt>
    <dgm:pt modelId="{EE5E8925-6F3A-456E-9438-5E01D8A48D59}" type="parTrans" cxnId="{4CDD78FB-C2DA-4134-AEBC-17C87FE9FDD6}">
      <dgm:prSet/>
      <dgm:spPr/>
      <dgm:t>
        <a:bodyPr/>
        <a:lstStyle/>
        <a:p>
          <a:endParaRPr lang="en-US"/>
        </a:p>
      </dgm:t>
    </dgm:pt>
    <dgm:pt modelId="{9F15F8EB-3864-45A6-A9D2-B7BD62E0B9E0}" type="sibTrans" cxnId="{4CDD78FB-C2DA-4134-AEBC-17C87FE9FDD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9C25D60-7E95-4B28-A5C4-E099BB81E925}">
      <dgm:prSet/>
      <dgm:spPr/>
      <dgm:t>
        <a:bodyPr/>
        <a:lstStyle/>
        <a:p>
          <a:r>
            <a:rPr lang="en-US"/>
            <a:t>MIMIC-IV: Clinical Database utilized to help further fine-tune our model on unstructured notes. </a:t>
          </a:r>
        </a:p>
      </dgm:t>
    </dgm:pt>
    <dgm:pt modelId="{3CF06EA4-0DEC-4221-B60B-66A42843CCE6}" type="parTrans" cxnId="{27DABC8E-9B5D-4DCD-A666-9B707AB0F727}">
      <dgm:prSet/>
      <dgm:spPr/>
      <dgm:t>
        <a:bodyPr/>
        <a:lstStyle/>
        <a:p>
          <a:endParaRPr lang="en-US"/>
        </a:p>
      </dgm:t>
    </dgm:pt>
    <dgm:pt modelId="{E243D581-835A-4455-87CA-14F89308C773}" type="sibTrans" cxnId="{27DABC8E-9B5D-4DCD-A666-9B707AB0F72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7EDCC4C-72CB-4C88-9B18-E4ACB6ED4E9D}">
      <dgm:prSet/>
      <dgm:spPr/>
      <dgm:t>
        <a:bodyPr/>
        <a:lstStyle/>
        <a:p>
          <a:r>
            <a:rPr lang="en-US"/>
            <a:t>Compliance: We must adhere to HIPAA protocol and preventing ourselves from seeking to identify patients in the datasets. </a:t>
          </a:r>
        </a:p>
      </dgm:t>
    </dgm:pt>
    <dgm:pt modelId="{5C1659C6-FD13-4894-ACC3-C2762FA8F41E}" type="parTrans" cxnId="{892FD0DC-E1D1-46D2-8195-250857923D95}">
      <dgm:prSet/>
      <dgm:spPr/>
      <dgm:t>
        <a:bodyPr/>
        <a:lstStyle/>
        <a:p>
          <a:endParaRPr lang="en-US"/>
        </a:p>
      </dgm:t>
    </dgm:pt>
    <dgm:pt modelId="{3ABAD2B0-A7F5-4CC5-A75F-43F92F6FD444}" type="sibTrans" cxnId="{892FD0DC-E1D1-46D2-8195-250857923D9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FE4A998-5952-C846-9AEF-A1AC794DDB17}" type="pres">
      <dgm:prSet presAssocID="{8878C727-AA4A-47FB-8F7D-488CB566FA6D}" presName="Name0" presStyleCnt="0">
        <dgm:presLayoutVars>
          <dgm:animLvl val="lvl"/>
          <dgm:resizeHandles val="exact"/>
        </dgm:presLayoutVars>
      </dgm:prSet>
      <dgm:spPr/>
    </dgm:pt>
    <dgm:pt modelId="{4E17D4C6-E107-8646-AEF6-09E0F4C3402F}" type="pres">
      <dgm:prSet presAssocID="{DF1F32D1-9B7C-4AB8-AC19-CF4D5344DBFC}" presName="compositeNode" presStyleCnt="0">
        <dgm:presLayoutVars>
          <dgm:bulletEnabled val="1"/>
        </dgm:presLayoutVars>
      </dgm:prSet>
      <dgm:spPr/>
    </dgm:pt>
    <dgm:pt modelId="{2D7EA544-FE03-A440-B17A-271A14C6B7F6}" type="pres">
      <dgm:prSet presAssocID="{DF1F32D1-9B7C-4AB8-AC19-CF4D5344DBFC}" presName="bgRect" presStyleLbl="bgAccFollowNode1" presStyleIdx="0" presStyleCnt="4"/>
      <dgm:spPr/>
    </dgm:pt>
    <dgm:pt modelId="{DA766255-A6F0-C842-A42E-A309C3605A23}" type="pres">
      <dgm:prSet presAssocID="{9C6B8164-221B-412A-81F4-3CD5BA324E7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B717514-E8D2-8B49-8CC8-57B16C1BC633}" type="pres">
      <dgm:prSet presAssocID="{DF1F32D1-9B7C-4AB8-AC19-CF4D5344DBFC}" presName="bottomLine" presStyleLbl="alignNode1" presStyleIdx="1" presStyleCnt="8">
        <dgm:presLayoutVars/>
      </dgm:prSet>
      <dgm:spPr/>
    </dgm:pt>
    <dgm:pt modelId="{3C014895-A77D-204A-AEA1-DA820EC4A699}" type="pres">
      <dgm:prSet presAssocID="{DF1F32D1-9B7C-4AB8-AC19-CF4D5344DBFC}" presName="nodeText" presStyleLbl="bgAccFollowNode1" presStyleIdx="0" presStyleCnt="4">
        <dgm:presLayoutVars>
          <dgm:bulletEnabled val="1"/>
        </dgm:presLayoutVars>
      </dgm:prSet>
      <dgm:spPr/>
    </dgm:pt>
    <dgm:pt modelId="{9203DE4C-E6ED-FE4F-AF4A-F383ED0C26C3}" type="pres">
      <dgm:prSet presAssocID="{9C6B8164-221B-412A-81F4-3CD5BA324E71}" presName="sibTrans" presStyleCnt="0"/>
      <dgm:spPr/>
    </dgm:pt>
    <dgm:pt modelId="{96DCB1A7-9652-134C-8474-11A08769F862}" type="pres">
      <dgm:prSet presAssocID="{7C1C9079-0A89-471F-9424-E4B49563E55E}" presName="compositeNode" presStyleCnt="0">
        <dgm:presLayoutVars>
          <dgm:bulletEnabled val="1"/>
        </dgm:presLayoutVars>
      </dgm:prSet>
      <dgm:spPr/>
    </dgm:pt>
    <dgm:pt modelId="{002D399B-0799-E74D-BBA3-168D5D148EB8}" type="pres">
      <dgm:prSet presAssocID="{7C1C9079-0A89-471F-9424-E4B49563E55E}" presName="bgRect" presStyleLbl="bgAccFollowNode1" presStyleIdx="1" presStyleCnt="4"/>
      <dgm:spPr/>
    </dgm:pt>
    <dgm:pt modelId="{3096C095-0A6E-0249-BB9E-2707B8A947DD}" type="pres">
      <dgm:prSet presAssocID="{9F15F8EB-3864-45A6-A9D2-B7BD62E0B9E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829EFE7-0023-0043-9986-35AB0192C2C5}" type="pres">
      <dgm:prSet presAssocID="{7C1C9079-0A89-471F-9424-E4B49563E55E}" presName="bottomLine" presStyleLbl="alignNode1" presStyleIdx="3" presStyleCnt="8">
        <dgm:presLayoutVars/>
      </dgm:prSet>
      <dgm:spPr/>
    </dgm:pt>
    <dgm:pt modelId="{5388F2BB-CA41-5745-AA51-24FAFFF8408C}" type="pres">
      <dgm:prSet presAssocID="{7C1C9079-0A89-471F-9424-E4B49563E55E}" presName="nodeText" presStyleLbl="bgAccFollowNode1" presStyleIdx="1" presStyleCnt="4">
        <dgm:presLayoutVars>
          <dgm:bulletEnabled val="1"/>
        </dgm:presLayoutVars>
      </dgm:prSet>
      <dgm:spPr/>
    </dgm:pt>
    <dgm:pt modelId="{C3BEDFF6-F318-BD46-9099-F9F2DCE8B2A9}" type="pres">
      <dgm:prSet presAssocID="{9F15F8EB-3864-45A6-A9D2-B7BD62E0B9E0}" presName="sibTrans" presStyleCnt="0"/>
      <dgm:spPr/>
    </dgm:pt>
    <dgm:pt modelId="{9AAA81AE-68BA-3C40-8167-C968827C8F91}" type="pres">
      <dgm:prSet presAssocID="{89C25D60-7E95-4B28-A5C4-E099BB81E925}" presName="compositeNode" presStyleCnt="0">
        <dgm:presLayoutVars>
          <dgm:bulletEnabled val="1"/>
        </dgm:presLayoutVars>
      </dgm:prSet>
      <dgm:spPr/>
    </dgm:pt>
    <dgm:pt modelId="{2662B053-7D05-B048-B1C6-E4C5E008E64F}" type="pres">
      <dgm:prSet presAssocID="{89C25D60-7E95-4B28-A5C4-E099BB81E925}" presName="bgRect" presStyleLbl="bgAccFollowNode1" presStyleIdx="2" presStyleCnt="4"/>
      <dgm:spPr/>
    </dgm:pt>
    <dgm:pt modelId="{C65DBB0F-6917-FD41-9CD3-EAB009AA69A9}" type="pres">
      <dgm:prSet presAssocID="{E243D581-835A-4455-87CA-14F89308C77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8E1AB27-412F-754A-9903-5095B7B67C6E}" type="pres">
      <dgm:prSet presAssocID="{89C25D60-7E95-4B28-A5C4-E099BB81E925}" presName="bottomLine" presStyleLbl="alignNode1" presStyleIdx="5" presStyleCnt="8">
        <dgm:presLayoutVars/>
      </dgm:prSet>
      <dgm:spPr/>
    </dgm:pt>
    <dgm:pt modelId="{7C5B3B52-AA55-C741-A5A6-0D969A07F06D}" type="pres">
      <dgm:prSet presAssocID="{89C25D60-7E95-4B28-A5C4-E099BB81E925}" presName="nodeText" presStyleLbl="bgAccFollowNode1" presStyleIdx="2" presStyleCnt="4">
        <dgm:presLayoutVars>
          <dgm:bulletEnabled val="1"/>
        </dgm:presLayoutVars>
      </dgm:prSet>
      <dgm:spPr/>
    </dgm:pt>
    <dgm:pt modelId="{ACF0971F-094C-BD43-895B-6E3C741612B4}" type="pres">
      <dgm:prSet presAssocID="{E243D581-835A-4455-87CA-14F89308C773}" presName="sibTrans" presStyleCnt="0"/>
      <dgm:spPr/>
    </dgm:pt>
    <dgm:pt modelId="{216E993D-14DD-EE41-A6A0-61524BC9AB85}" type="pres">
      <dgm:prSet presAssocID="{B7EDCC4C-72CB-4C88-9B18-E4ACB6ED4E9D}" presName="compositeNode" presStyleCnt="0">
        <dgm:presLayoutVars>
          <dgm:bulletEnabled val="1"/>
        </dgm:presLayoutVars>
      </dgm:prSet>
      <dgm:spPr/>
    </dgm:pt>
    <dgm:pt modelId="{C5156727-DE1F-C842-AB37-4BBDA8836AB6}" type="pres">
      <dgm:prSet presAssocID="{B7EDCC4C-72CB-4C88-9B18-E4ACB6ED4E9D}" presName="bgRect" presStyleLbl="bgAccFollowNode1" presStyleIdx="3" presStyleCnt="4"/>
      <dgm:spPr/>
    </dgm:pt>
    <dgm:pt modelId="{E9C56E0D-1974-B94A-9D38-F127E308F808}" type="pres">
      <dgm:prSet presAssocID="{3ABAD2B0-A7F5-4CC5-A75F-43F92F6FD44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E8F0451-2D29-8A49-AA02-043F956240EA}" type="pres">
      <dgm:prSet presAssocID="{B7EDCC4C-72CB-4C88-9B18-E4ACB6ED4E9D}" presName="bottomLine" presStyleLbl="alignNode1" presStyleIdx="7" presStyleCnt="8">
        <dgm:presLayoutVars/>
      </dgm:prSet>
      <dgm:spPr/>
    </dgm:pt>
    <dgm:pt modelId="{72F3D550-F5B1-5F4C-B70C-D3A5DB36429F}" type="pres">
      <dgm:prSet presAssocID="{B7EDCC4C-72CB-4C88-9B18-E4ACB6ED4E9D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4F6B115-4F19-7049-8FCD-638975194FFC}" type="presOf" srcId="{DF1F32D1-9B7C-4AB8-AC19-CF4D5344DBFC}" destId="{3C014895-A77D-204A-AEA1-DA820EC4A699}" srcOrd="1" destOrd="0" presId="urn:microsoft.com/office/officeart/2016/7/layout/BasicLinearProcessNumbered"/>
    <dgm:cxn modelId="{4EBA282C-0E01-CB44-9536-BA3D6C44ED88}" type="presOf" srcId="{89C25D60-7E95-4B28-A5C4-E099BB81E925}" destId="{7C5B3B52-AA55-C741-A5A6-0D969A07F06D}" srcOrd="1" destOrd="0" presId="urn:microsoft.com/office/officeart/2016/7/layout/BasicLinearProcessNumbered"/>
    <dgm:cxn modelId="{4369B437-1EA6-644F-AAFE-B3F15CC62D32}" type="presOf" srcId="{B7EDCC4C-72CB-4C88-9B18-E4ACB6ED4E9D}" destId="{72F3D550-F5B1-5F4C-B70C-D3A5DB36429F}" srcOrd="1" destOrd="0" presId="urn:microsoft.com/office/officeart/2016/7/layout/BasicLinearProcessNumbered"/>
    <dgm:cxn modelId="{6D0C495B-A665-D646-9287-8D4F3964580F}" type="presOf" srcId="{7C1C9079-0A89-471F-9424-E4B49563E55E}" destId="{5388F2BB-CA41-5745-AA51-24FAFFF8408C}" srcOrd="1" destOrd="0" presId="urn:microsoft.com/office/officeart/2016/7/layout/BasicLinearProcessNumbered"/>
    <dgm:cxn modelId="{D590B042-84F0-D34C-84A8-35D206E79D79}" type="presOf" srcId="{B7EDCC4C-72CB-4C88-9B18-E4ACB6ED4E9D}" destId="{C5156727-DE1F-C842-AB37-4BBDA8836AB6}" srcOrd="0" destOrd="0" presId="urn:microsoft.com/office/officeart/2016/7/layout/BasicLinearProcessNumbered"/>
    <dgm:cxn modelId="{96BBD646-97D4-0C4D-B2CA-5B24430F354A}" type="presOf" srcId="{7C1C9079-0A89-471F-9424-E4B49563E55E}" destId="{002D399B-0799-E74D-BBA3-168D5D148EB8}" srcOrd="0" destOrd="0" presId="urn:microsoft.com/office/officeart/2016/7/layout/BasicLinearProcessNumbered"/>
    <dgm:cxn modelId="{17D3294B-A0CA-9B41-A0C0-707E5720D5B3}" type="presOf" srcId="{E243D581-835A-4455-87CA-14F89308C773}" destId="{C65DBB0F-6917-FD41-9CD3-EAB009AA69A9}" srcOrd="0" destOrd="0" presId="urn:microsoft.com/office/officeart/2016/7/layout/BasicLinearProcessNumbered"/>
    <dgm:cxn modelId="{479F244E-363D-5E48-B98C-CA2E2130B79B}" type="presOf" srcId="{9C6B8164-221B-412A-81F4-3CD5BA324E71}" destId="{DA766255-A6F0-C842-A42E-A309C3605A23}" srcOrd="0" destOrd="0" presId="urn:microsoft.com/office/officeart/2016/7/layout/BasicLinearProcessNumbered"/>
    <dgm:cxn modelId="{5749A873-8583-8747-8379-C50248AA1D58}" type="presOf" srcId="{8878C727-AA4A-47FB-8F7D-488CB566FA6D}" destId="{4FE4A998-5952-C846-9AEF-A1AC794DDB17}" srcOrd="0" destOrd="0" presId="urn:microsoft.com/office/officeart/2016/7/layout/BasicLinearProcessNumbered"/>
    <dgm:cxn modelId="{27DABC8E-9B5D-4DCD-A666-9B707AB0F727}" srcId="{8878C727-AA4A-47FB-8F7D-488CB566FA6D}" destId="{89C25D60-7E95-4B28-A5C4-E099BB81E925}" srcOrd="2" destOrd="0" parTransId="{3CF06EA4-0DEC-4221-B60B-66A42843CCE6}" sibTransId="{E243D581-835A-4455-87CA-14F89308C773}"/>
    <dgm:cxn modelId="{5817A899-AE4F-784C-8504-A5D8A22F2A54}" type="presOf" srcId="{DF1F32D1-9B7C-4AB8-AC19-CF4D5344DBFC}" destId="{2D7EA544-FE03-A440-B17A-271A14C6B7F6}" srcOrd="0" destOrd="0" presId="urn:microsoft.com/office/officeart/2016/7/layout/BasicLinearProcessNumbered"/>
    <dgm:cxn modelId="{B3C94FAE-5743-5043-8A95-3F8F7101D81F}" type="presOf" srcId="{89C25D60-7E95-4B28-A5C4-E099BB81E925}" destId="{2662B053-7D05-B048-B1C6-E4C5E008E64F}" srcOrd="0" destOrd="0" presId="urn:microsoft.com/office/officeart/2016/7/layout/BasicLinearProcessNumbered"/>
    <dgm:cxn modelId="{892FD0DC-E1D1-46D2-8195-250857923D95}" srcId="{8878C727-AA4A-47FB-8F7D-488CB566FA6D}" destId="{B7EDCC4C-72CB-4C88-9B18-E4ACB6ED4E9D}" srcOrd="3" destOrd="0" parTransId="{5C1659C6-FD13-4894-ACC3-C2762FA8F41E}" sibTransId="{3ABAD2B0-A7F5-4CC5-A75F-43F92F6FD444}"/>
    <dgm:cxn modelId="{77AA63F6-7F3A-2849-9461-6418EFF707B1}" type="presOf" srcId="{3ABAD2B0-A7F5-4CC5-A75F-43F92F6FD444}" destId="{E9C56E0D-1974-B94A-9D38-F127E308F808}" srcOrd="0" destOrd="0" presId="urn:microsoft.com/office/officeart/2016/7/layout/BasicLinearProcessNumbered"/>
    <dgm:cxn modelId="{C9871BFA-8808-44E4-8CDA-5BF01E35F83A}" srcId="{8878C727-AA4A-47FB-8F7D-488CB566FA6D}" destId="{DF1F32D1-9B7C-4AB8-AC19-CF4D5344DBFC}" srcOrd="0" destOrd="0" parTransId="{0F9EE81A-ACD5-4765-B72D-FC6AE8AEF9B3}" sibTransId="{9C6B8164-221B-412A-81F4-3CD5BA324E71}"/>
    <dgm:cxn modelId="{4CDD78FB-C2DA-4134-AEBC-17C87FE9FDD6}" srcId="{8878C727-AA4A-47FB-8F7D-488CB566FA6D}" destId="{7C1C9079-0A89-471F-9424-E4B49563E55E}" srcOrd="1" destOrd="0" parTransId="{EE5E8925-6F3A-456E-9438-5E01D8A48D59}" sibTransId="{9F15F8EB-3864-45A6-A9D2-B7BD62E0B9E0}"/>
    <dgm:cxn modelId="{7CDD01FF-35C7-0844-9446-D8C331472AB7}" type="presOf" srcId="{9F15F8EB-3864-45A6-A9D2-B7BD62E0B9E0}" destId="{3096C095-0A6E-0249-BB9E-2707B8A947DD}" srcOrd="0" destOrd="0" presId="urn:microsoft.com/office/officeart/2016/7/layout/BasicLinearProcessNumbered"/>
    <dgm:cxn modelId="{51FEBEE0-4D4A-484F-B6A0-593A5A135484}" type="presParOf" srcId="{4FE4A998-5952-C846-9AEF-A1AC794DDB17}" destId="{4E17D4C6-E107-8646-AEF6-09E0F4C3402F}" srcOrd="0" destOrd="0" presId="urn:microsoft.com/office/officeart/2016/7/layout/BasicLinearProcessNumbered"/>
    <dgm:cxn modelId="{CEE31F7F-4603-E24A-AF21-123D5AFDB5FA}" type="presParOf" srcId="{4E17D4C6-E107-8646-AEF6-09E0F4C3402F}" destId="{2D7EA544-FE03-A440-B17A-271A14C6B7F6}" srcOrd="0" destOrd="0" presId="urn:microsoft.com/office/officeart/2016/7/layout/BasicLinearProcessNumbered"/>
    <dgm:cxn modelId="{4DCF311A-1E08-EE43-B79E-422D8008501A}" type="presParOf" srcId="{4E17D4C6-E107-8646-AEF6-09E0F4C3402F}" destId="{DA766255-A6F0-C842-A42E-A309C3605A23}" srcOrd="1" destOrd="0" presId="urn:microsoft.com/office/officeart/2016/7/layout/BasicLinearProcessNumbered"/>
    <dgm:cxn modelId="{3AAD0721-7681-D847-901C-059488DF1B01}" type="presParOf" srcId="{4E17D4C6-E107-8646-AEF6-09E0F4C3402F}" destId="{FB717514-E8D2-8B49-8CC8-57B16C1BC633}" srcOrd="2" destOrd="0" presId="urn:microsoft.com/office/officeart/2016/7/layout/BasicLinearProcessNumbered"/>
    <dgm:cxn modelId="{07C40929-1907-3D4F-911F-A9B2271B6853}" type="presParOf" srcId="{4E17D4C6-E107-8646-AEF6-09E0F4C3402F}" destId="{3C014895-A77D-204A-AEA1-DA820EC4A699}" srcOrd="3" destOrd="0" presId="urn:microsoft.com/office/officeart/2016/7/layout/BasicLinearProcessNumbered"/>
    <dgm:cxn modelId="{10B39226-D085-1D4F-8E88-D2A0860B8B7C}" type="presParOf" srcId="{4FE4A998-5952-C846-9AEF-A1AC794DDB17}" destId="{9203DE4C-E6ED-FE4F-AF4A-F383ED0C26C3}" srcOrd="1" destOrd="0" presId="urn:microsoft.com/office/officeart/2016/7/layout/BasicLinearProcessNumbered"/>
    <dgm:cxn modelId="{2FC8E4DC-2807-494F-9EB3-1B843565A07C}" type="presParOf" srcId="{4FE4A998-5952-C846-9AEF-A1AC794DDB17}" destId="{96DCB1A7-9652-134C-8474-11A08769F862}" srcOrd="2" destOrd="0" presId="urn:microsoft.com/office/officeart/2016/7/layout/BasicLinearProcessNumbered"/>
    <dgm:cxn modelId="{A06052D1-811C-4741-B47D-28FA4B20DB16}" type="presParOf" srcId="{96DCB1A7-9652-134C-8474-11A08769F862}" destId="{002D399B-0799-E74D-BBA3-168D5D148EB8}" srcOrd="0" destOrd="0" presId="urn:microsoft.com/office/officeart/2016/7/layout/BasicLinearProcessNumbered"/>
    <dgm:cxn modelId="{8C24C1AD-FB60-7243-8E31-0B8F332B61F6}" type="presParOf" srcId="{96DCB1A7-9652-134C-8474-11A08769F862}" destId="{3096C095-0A6E-0249-BB9E-2707B8A947DD}" srcOrd="1" destOrd="0" presId="urn:microsoft.com/office/officeart/2016/7/layout/BasicLinearProcessNumbered"/>
    <dgm:cxn modelId="{DD5D0782-2935-2F4D-9254-82EF7B6808AD}" type="presParOf" srcId="{96DCB1A7-9652-134C-8474-11A08769F862}" destId="{D829EFE7-0023-0043-9986-35AB0192C2C5}" srcOrd="2" destOrd="0" presId="urn:microsoft.com/office/officeart/2016/7/layout/BasicLinearProcessNumbered"/>
    <dgm:cxn modelId="{8932A24C-70F2-C546-BE7D-2C25A104C4A4}" type="presParOf" srcId="{96DCB1A7-9652-134C-8474-11A08769F862}" destId="{5388F2BB-CA41-5745-AA51-24FAFFF8408C}" srcOrd="3" destOrd="0" presId="urn:microsoft.com/office/officeart/2016/7/layout/BasicLinearProcessNumbered"/>
    <dgm:cxn modelId="{610A498D-2471-BF43-9A8F-4830C32B667E}" type="presParOf" srcId="{4FE4A998-5952-C846-9AEF-A1AC794DDB17}" destId="{C3BEDFF6-F318-BD46-9099-F9F2DCE8B2A9}" srcOrd="3" destOrd="0" presId="urn:microsoft.com/office/officeart/2016/7/layout/BasicLinearProcessNumbered"/>
    <dgm:cxn modelId="{8DCC01D3-F0C8-C746-8CB8-30721EB88740}" type="presParOf" srcId="{4FE4A998-5952-C846-9AEF-A1AC794DDB17}" destId="{9AAA81AE-68BA-3C40-8167-C968827C8F91}" srcOrd="4" destOrd="0" presId="urn:microsoft.com/office/officeart/2016/7/layout/BasicLinearProcessNumbered"/>
    <dgm:cxn modelId="{B6A7CC4F-2B1D-034D-A7CA-E168756A5718}" type="presParOf" srcId="{9AAA81AE-68BA-3C40-8167-C968827C8F91}" destId="{2662B053-7D05-B048-B1C6-E4C5E008E64F}" srcOrd="0" destOrd="0" presId="urn:microsoft.com/office/officeart/2016/7/layout/BasicLinearProcessNumbered"/>
    <dgm:cxn modelId="{A2DB3D71-1981-9144-B2E5-8424C7C6B300}" type="presParOf" srcId="{9AAA81AE-68BA-3C40-8167-C968827C8F91}" destId="{C65DBB0F-6917-FD41-9CD3-EAB009AA69A9}" srcOrd="1" destOrd="0" presId="urn:microsoft.com/office/officeart/2016/7/layout/BasicLinearProcessNumbered"/>
    <dgm:cxn modelId="{B2A2AD8E-F2E6-1340-9BD4-C92A0146528B}" type="presParOf" srcId="{9AAA81AE-68BA-3C40-8167-C968827C8F91}" destId="{08E1AB27-412F-754A-9903-5095B7B67C6E}" srcOrd="2" destOrd="0" presId="urn:microsoft.com/office/officeart/2016/7/layout/BasicLinearProcessNumbered"/>
    <dgm:cxn modelId="{5A331AF1-3AA2-B945-9CFC-CDED877112C4}" type="presParOf" srcId="{9AAA81AE-68BA-3C40-8167-C968827C8F91}" destId="{7C5B3B52-AA55-C741-A5A6-0D969A07F06D}" srcOrd="3" destOrd="0" presId="urn:microsoft.com/office/officeart/2016/7/layout/BasicLinearProcessNumbered"/>
    <dgm:cxn modelId="{8A73FD52-5A57-184F-A84E-FE98A39966F8}" type="presParOf" srcId="{4FE4A998-5952-C846-9AEF-A1AC794DDB17}" destId="{ACF0971F-094C-BD43-895B-6E3C741612B4}" srcOrd="5" destOrd="0" presId="urn:microsoft.com/office/officeart/2016/7/layout/BasicLinearProcessNumbered"/>
    <dgm:cxn modelId="{602BC86A-8236-CF40-9EA0-2CC9C6F615CA}" type="presParOf" srcId="{4FE4A998-5952-C846-9AEF-A1AC794DDB17}" destId="{216E993D-14DD-EE41-A6A0-61524BC9AB85}" srcOrd="6" destOrd="0" presId="urn:microsoft.com/office/officeart/2016/7/layout/BasicLinearProcessNumbered"/>
    <dgm:cxn modelId="{C024983F-A6E1-E54B-B24E-1044ADC3473F}" type="presParOf" srcId="{216E993D-14DD-EE41-A6A0-61524BC9AB85}" destId="{C5156727-DE1F-C842-AB37-4BBDA8836AB6}" srcOrd="0" destOrd="0" presId="urn:microsoft.com/office/officeart/2016/7/layout/BasicLinearProcessNumbered"/>
    <dgm:cxn modelId="{06CA953F-E980-C54D-8F8B-4C856A36F623}" type="presParOf" srcId="{216E993D-14DD-EE41-A6A0-61524BC9AB85}" destId="{E9C56E0D-1974-B94A-9D38-F127E308F808}" srcOrd="1" destOrd="0" presId="urn:microsoft.com/office/officeart/2016/7/layout/BasicLinearProcessNumbered"/>
    <dgm:cxn modelId="{69292CF9-D247-F647-A0C1-B319279CF30A}" type="presParOf" srcId="{216E993D-14DD-EE41-A6A0-61524BC9AB85}" destId="{DE8F0451-2D29-8A49-AA02-043F956240EA}" srcOrd="2" destOrd="0" presId="urn:microsoft.com/office/officeart/2016/7/layout/BasicLinearProcessNumbered"/>
    <dgm:cxn modelId="{4792AD09-0129-9F4A-9776-35358B9BD23C}" type="presParOf" srcId="{216E993D-14DD-EE41-A6A0-61524BC9AB85}" destId="{72F3D550-F5B1-5F4C-B70C-D3A5DB36429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C8B0FA-CEBE-415B-94BA-A535B73F0EDD}" type="doc">
      <dgm:prSet loTypeId="urn:microsoft.com/office/officeart/2005/8/layout/defaul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0761043-8706-449C-925C-1D7D75E60365}">
      <dgm:prSet phldr="0"/>
      <dgm:spPr/>
      <dgm:t>
        <a:bodyPr/>
        <a:lstStyle/>
        <a:p>
          <a:r>
            <a:rPr lang="en-US">
              <a:latin typeface="Grandview Display"/>
            </a:rPr>
            <a:t>The </a:t>
          </a:r>
          <a:r>
            <a:rPr lang="en-US" b="1">
              <a:latin typeface="Grandview Display"/>
            </a:rPr>
            <a:t>RAE</a:t>
          </a:r>
          <a:r>
            <a:rPr lang="en-US">
              <a:latin typeface="Grandview Display"/>
            </a:rPr>
            <a:t> detects anomalies in time-series glucose data from MIMIC-III, identifying abnormal timestamps and associating them with relevant clinical notes.</a:t>
          </a:r>
        </a:p>
      </dgm:t>
    </dgm:pt>
    <dgm:pt modelId="{E31CD784-8340-4B04-864B-0F7E261D88EB}" type="parTrans" cxnId="{C87DCF91-3FE1-4EF5-8B39-17945F1E5A90}">
      <dgm:prSet/>
      <dgm:spPr/>
    </dgm:pt>
    <dgm:pt modelId="{05528911-FF6E-4618-B580-19C7A5EA15D3}" type="sibTrans" cxnId="{C87DCF91-3FE1-4EF5-8B39-17945F1E5A90}">
      <dgm:prSet/>
      <dgm:spPr/>
      <dgm:t>
        <a:bodyPr/>
        <a:lstStyle/>
        <a:p>
          <a:endParaRPr lang="en-US"/>
        </a:p>
      </dgm:t>
    </dgm:pt>
    <dgm:pt modelId="{EFB1F54E-17C8-45DD-8F7A-7B2BE5008F74}">
      <dgm:prSet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Finally, clinical notes associated with anomalies (outputted by the RAE) are processed by the fine-tuned BART model to generate concise summaries, enhancing the interpretability and explainability of abnormal glucose readings.</a:t>
          </a:r>
          <a:endParaRPr lang="en-US"/>
        </a:p>
      </dgm:t>
    </dgm:pt>
    <dgm:pt modelId="{3C77D076-2F2F-40DD-A839-3C7F7D8DFB66}" type="parTrans" cxnId="{3E2C7768-0DDA-46B3-87BB-216733AFDD7F}">
      <dgm:prSet/>
      <dgm:spPr/>
    </dgm:pt>
    <dgm:pt modelId="{1B1C9AA3-0DDA-49E1-9A50-77CA7518317B}" type="sibTrans" cxnId="{3E2C7768-0DDA-46B3-87BB-216733AFDD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A01476-ED3A-44DF-A76A-39F5A6EB035C}">
      <dgm:prSet phldr="0"/>
      <dgm:spPr/>
      <dgm:t>
        <a:bodyPr/>
        <a:lstStyle/>
        <a:p>
          <a:r>
            <a:rPr lang="en-US">
              <a:latin typeface="Grandview Display"/>
              <a:ea typeface="Calibri"/>
              <a:cs typeface="Calibri"/>
            </a:rPr>
            <a:t>Leveraged </a:t>
          </a:r>
          <a:r>
            <a:rPr lang="en-US" b="1">
              <a:latin typeface="Grandview Display"/>
              <a:ea typeface="Calibri"/>
              <a:cs typeface="Calibri"/>
            </a:rPr>
            <a:t>clinical notes from MIMIC-IV</a:t>
          </a:r>
          <a:r>
            <a:rPr lang="en-US">
              <a:latin typeface="Grandview Display"/>
              <a:ea typeface="Calibri"/>
              <a:cs typeface="Calibri"/>
            </a:rPr>
            <a:t> to generate ground truth summaries using the </a:t>
          </a:r>
          <a:r>
            <a:rPr lang="en-US" b="1">
              <a:latin typeface="Grandview Display"/>
              <a:ea typeface="Calibri"/>
              <a:cs typeface="Calibri"/>
            </a:rPr>
            <a:t>PEGASUS</a:t>
          </a:r>
          <a:r>
            <a:rPr lang="en-US">
              <a:latin typeface="Grandview Display"/>
              <a:ea typeface="Calibri"/>
              <a:cs typeface="Calibri"/>
            </a:rPr>
            <a:t> model, providing high-quality reference summaries.</a:t>
          </a:r>
        </a:p>
      </dgm:t>
    </dgm:pt>
    <dgm:pt modelId="{3109CFF5-089B-4C65-A4BC-D321A1F49A2F}" type="parTrans" cxnId="{0A99C431-D94C-466E-93BD-661FB8932841}">
      <dgm:prSet/>
      <dgm:spPr/>
    </dgm:pt>
    <dgm:pt modelId="{8CA0C498-3237-47BC-A803-EF5B0EAF0FFA}" type="sibTrans" cxnId="{0A99C431-D94C-466E-93BD-661FB8932841}">
      <dgm:prSet/>
      <dgm:spPr/>
      <dgm:t>
        <a:bodyPr/>
        <a:lstStyle/>
        <a:p>
          <a:endParaRPr lang="en-US"/>
        </a:p>
      </dgm:t>
    </dgm:pt>
    <dgm:pt modelId="{E50EACCA-C7D3-465F-9FC7-9B26B6840B78}">
      <dgm:prSet phldr="0"/>
      <dgm:spPr/>
      <dgm:t>
        <a:bodyPr/>
        <a:lstStyle/>
        <a:p>
          <a:r>
            <a:rPr lang="en-US">
              <a:solidFill>
                <a:schemeClr val="bg1"/>
              </a:solidFill>
              <a:latin typeface="Calibri"/>
              <a:ea typeface="Calibri"/>
              <a:cs typeface="Calibri"/>
            </a:rPr>
            <a:t>Fine-tuned a BART model on the MIMIC-IV notes paired with PEGASUS-generated summaries to improve summarization performance.</a:t>
          </a:r>
          <a:endParaRPr lang="en-US">
            <a:solidFill>
              <a:schemeClr val="bg1"/>
            </a:solidFill>
            <a:latin typeface="Grandview Display"/>
            <a:ea typeface="Calibri"/>
            <a:cs typeface="Calibri"/>
          </a:endParaRPr>
        </a:p>
      </dgm:t>
    </dgm:pt>
    <dgm:pt modelId="{70AA87F4-A608-4A88-BF80-C9739311F4DB}" type="parTrans" cxnId="{719E7382-466F-4EB8-B0B0-104D4BC8D5BE}">
      <dgm:prSet/>
      <dgm:spPr/>
    </dgm:pt>
    <dgm:pt modelId="{FFEEB9BB-4B23-436C-9CDD-E32FA5E581A1}" type="sibTrans" cxnId="{719E7382-466F-4EB8-B0B0-104D4BC8D5BE}">
      <dgm:prSet/>
      <dgm:spPr/>
      <dgm:t>
        <a:bodyPr/>
        <a:lstStyle/>
        <a:p>
          <a:endParaRPr lang="en-US"/>
        </a:p>
      </dgm:t>
    </dgm:pt>
    <dgm:pt modelId="{249D3DF5-5346-451F-876E-57AD9C16891E}" type="pres">
      <dgm:prSet presAssocID="{12C8B0FA-CEBE-415B-94BA-A535B73F0EDD}" presName="diagram" presStyleCnt="0">
        <dgm:presLayoutVars>
          <dgm:dir/>
          <dgm:resizeHandles val="exact"/>
        </dgm:presLayoutVars>
      </dgm:prSet>
      <dgm:spPr/>
    </dgm:pt>
    <dgm:pt modelId="{6624AD12-1869-4E1F-AE4F-8E27FA1882C2}" type="pres">
      <dgm:prSet presAssocID="{00761043-8706-449C-925C-1D7D75E60365}" presName="node" presStyleLbl="node1" presStyleIdx="0" presStyleCnt="4">
        <dgm:presLayoutVars>
          <dgm:bulletEnabled val="1"/>
        </dgm:presLayoutVars>
      </dgm:prSet>
      <dgm:spPr/>
    </dgm:pt>
    <dgm:pt modelId="{676A56E7-98F0-412A-A187-AF64164EB768}" type="pres">
      <dgm:prSet presAssocID="{05528911-FF6E-4618-B580-19C7A5EA15D3}" presName="sibTrans" presStyleCnt="0"/>
      <dgm:spPr/>
    </dgm:pt>
    <dgm:pt modelId="{130AAE69-3F90-422B-BF65-41C7264F8B96}" type="pres">
      <dgm:prSet presAssocID="{DBA01476-ED3A-44DF-A76A-39F5A6EB035C}" presName="node" presStyleLbl="node1" presStyleIdx="1" presStyleCnt="4">
        <dgm:presLayoutVars>
          <dgm:bulletEnabled val="1"/>
        </dgm:presLayoutVars>
      </dgm:prSet>
      <dgm:spPr/>
    </dgm:pt>
    <dgm:pt modelId="{322C0D73-1790-4CD2-9A55-27FE172C6437}" type="pres">
      <dgm:prSet presAssocID="{8CA0C498-3237-47BC-A803-EF5B0EAF0FFA}" presName="sibTrans" presStyleCnt="0"/>
      <dgm:spPr/>
    </dgm:pt>
    <dgm:pt modelId="{1AEC8CD6-C175-49BD-B5CF-3AD68B2745B0}" type="pres">
      <dgm:prSet presAssocID="{E50EACCA-C7D3-465F-9FC7-9B26B6840B78}" presName="node" presStyleLbl="node1" presStyleIdx="2" presStyleCnt="4">
        <dgm:presLayoutVars>
          <dgm:bulletEnabled val="1"/>
        </dgm:presLayoutVars>
      </dgm:prSet>
      <dgm:spPr/>
    </dgm:pt>
    <dgm:pt modelId="{18E84513-2536-40AD-9C9D-DFD6C6C27647}" type="pres">
      <dgm:prSet presAssocID="{FFEEB9BB-4B23-436C-9CDD-E32FA5E581A1}" presName="sibTrans" presStyleCnt="0"/>
      <dgm:spPr/>
    </dgm:pt>
    <dgm:pt modelId="{B1A90A55-8DD9-44D4-A9A6-DFA73D677462}" type="pres">
      <dgm:prSet presAssocID="{EFB1F54E-17C8-45DD-8F7A-7B2BE5008F74}" presName="node" presStyleLbl="node1" presStyleIdx="3" presStyleCnt="4">
        <dgm:presLayoutVars>
          <dgm:bulletEnabled val="1"/>
        </dgm:presLayoutVars>
      </dgm:prSet>
      <dgm:spPr/>
    </dgm:pt>
  </dgm:ptLst>
  <dgm:cxnLst>
    <dgm:cxn modelId="{0A99C431-D94C-466E-93BD-661FB8932841}" srcId="{12C8B0FA-CEBE-415B-94BA-A535B73F0EDD}" destId="{DBA01476-ED3A-44DF-A76A-39F5A6EB035C}" srcOrd="1" destOrd="0" parTransId="{3109CFF5-089B-4C65-A4BC-D321A1F49A2F}" sibTransId="{8CA0C498-3237-47BC-A803-EF5B0EAF0FFA}"/>
    <dgm:cxn modelId="{37EB1A41-BFCC-4FE9-B414-CCF7D8C99B98}" type="presOf" srcId="{E50EACCA-C7D3-465F-9FC7-9B26B6840B78}" destId="{1AEC8CD6-C175-49BD-B5CF-3AD68B2745B0}" srcOrd="0" destOrd="0" presId="urn:microsoft.com/office/officeart/2005/8/layout/default"/>
    <dgm:cxn modelId="{7EBFC442-01BF-42C8-96C3-5BF6B0439699}" type="presOf" srcId="{12C8B0FA-CEBE-415B-94BA-A535B73F0EDD}" destId="{249D3DF5-5346-451F-876E-57AD9C16891E}" srcOrd="0" destOrd="0" presId="urn:microsoft.com/office/officeart/2005/8/layout/default"/>
    <dgm:cxn modelId="{3E2C7768-0DDA-46B3-87BB-216733AFDD7F}" srcId="{12C8B0FA-CEBE-415B-94BA-A535B73F0EDD}" destId="{EFB1F54E-17C8-45DD-8F7A-7B2BE5008F74}" srcOrd="3" destOrd="0" parTransId="{3C77D076-2F2F-40DD-A839-3C7F7D8DFB66}" sibTransId="{1B1C9AA3-0DDA-49E1-9A50-77CA7518317B}"/>
    <dgm:cxn modelId="{719E7382-466F-4EB8-B0B0-104D4BC8D5BE}" srcId="{12C8B0FA-CEBE-415B-94BA-A535B73F0EDD}" destId="{E50EACCA-C7D3-465F-9FC7-9B26B6840B78}" srcOrd="2" destOrd="0" parTransId="{70AA87F4-A608-4A88-BF80-C9739311F4DB}" sibTransId="{FFEEB9BB-4B23-436C-9CDD-E32FA5E581A1}"/>
    <dgm:cxn modelId="{C87DCF91-3FE1-4EF5-8B39-17945F1E5A90}" srcId="{12C8B0FA-CEBE-415B-94BA-A535B73F0EDD}" destId="{00761043-8706-449C-925C-1D7D75E60365}" srcOrd="0" destOrd="0" parTransId="{E31CD784-8340-4B04-864B-0F7E261D88EB}" sibTransId="{05528911-FF6E-4618-B580-19C7A5EA15D3}"/>
    <dgm:cxn modelId="{2A72E5E6-FA07-48A8-9DEA-FFA73FAD4C93}" type="presOf" srcId="{00761043-8706-449C-925C-1D7D75E60365}" destId="{6624AD12-1869-4E1F-AE4F-8E27FA1882C2}" srcOrd="0" destOrd="0" presId="urn:microsoft.com/office/officeart/2005/8/layout/default"/>
    <dgm:cxn modelId="{E1D645E8-DE8C-4E6F-994E-43247EC3E170}" type="presOf" srcId="{DBA01476-ED3A-44DF-A76A-39F5A6EB035C}" destId="{130AAE69-3F90-422B-BF65-41C7264F8B96}" srcOrd="0" destOrd="0" presId="urn:microsoft.com/office/officeart/2005/8/layout/default"/>
    <dgm:cxn modelId="{B4A78BFA-8C3D-4EDD-85CC-70EF49EF23EF}" type="presOf" srcId="{EFB1F54E-17C8-45DD-8F7A-7B2BE5008F74}" destId="{B1A90A55-8DD9-44D4-A9A6-DFA73D677462}" srcOrd="0" destOrd="0" presId="urn:microsoft.com/office/officeart/2005/8/layout/default"/>
    <dgm:cxn modelId="{A12D6244-631D-4ECC-8913-4A8E3D74FB12}" type="presParOf" srcId="{249D3DF5-5346-451F-876E-57AD9C16891E}" destId="{6624AD12-1869-4E1F-AE4F-8E27FA1882C2}" srcOrd="0" destOrd="0" presId="urn:microsoft.com/office/officeart/2005/8/layout/default"/>
    <dgm:cxn modelId="{7324154E-8B9F-479E-A1E3-EBA59EC6ED25}" type="presParOf" srcId="{249D3DF5-5346-451F-876E-57AD9C16891E}" destId="{676A56E7-98F0-412A-A187-AF64164EB768}" srcOrd="1" destOrd="0" presId="urn:microsoft.com/office/officeart/2005/8/layout/default"/>
    <dgm:cxn modelId="{C4097F95-E9EA-4266-8B1A-1285A0BC05E6}" type="presParOf" srcId="{249D3DF5-5346-451F-876E-57AD9C16891E}" destId="{130AAE69-3F90-422B-BF65-41C7264F8B96}" srcOrd="2" destOrd="0" presId="urn:microsoft.com/office/officeart/2005/8/layout/default"/>
    <dgm:cxn modelId="{5DB70C9C-E4D0-49A2-A654-1A9AD742E192}" type="presParOf" srcId="{249D3DF5-5346-451F-876E-57AD9C16891E}" destId="{322C0D73-1790-4CD2-9A55-27FE172C6437}" srcOrd="3" destOrd="0" presId="urn:microsoft.com/office/officeart/2005/8/layout/default"/>
    <dgm:cxn modelId="{772B94C6-07A9-4045-91C1-28FB15AD5D9E}" type="presParOf" srcId="{249D3DF5-5346-451F-876E-57AD9C16891E}" destId="{1AEC8CD6-C175-49BD-B5CF-3AD68B2745B0}" srcOrd="4" destOrd="0" presId="urn:microsoft.com/office/officeart/2005/8/layout/default"/>
    <dgm:cxn modelId="{33FDCD7B-C5D6-4DB3-B535-2B1B489AFE0F}" type="presParOf" srcId="{249D3DF5-5346-451F-876E-57AD9C16891E}" destId="{18E84513-2536-40AD-9C9D-DFD6C6C27647}" srcOrd="5" destOrd="0" presId="urn:microsoft.com/office/officeart/2005/8/layout/default"/>
    <dgm:cxn modelId="{1FA1EC95-6465-4235-B965-C4EB53CAE344}" type="presParOf" srcId="{249D3DF5-5346-451F-876E-57AD9C16891E}" destId="{B1A90A55-8DD9-44D4-A9A6-DFA73D67746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9BBBDF-A58D-4EC2-A875-66260421BAD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CFD79F3-7747-46F8-AA3A-6FB23C2E567F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en-IN" b="0" dirty="0"/>
            <a:t>Unstructured Clinical Notes - </a:t>
          </a:r>
          <a:r>
            <a:rPr lang="en-US" dirty="0"/>
            <a:t>Raw notes were lengthy and poorly formatted, requiring preprocessing before being input to the </a:t>
          </a:r>
          <a:r>
            <a:rPr lang="en-US" dirty="0">
              <a:latin typeface="Grandview Display"/>
            </a:rPr>
            <a:t>RAE model</a:t>
          </a:r>
          <a:r>
            <a:rPr lang="en-US" dirty="0"/>
            <a:t>.</a:t>
          </a:r>
        </a:p>
      </dgm:t>
    </dgm:pt>
    <dgm:pt modelId="{F703D3EF-CD43-4592-A8F0-64EB600068DD}" type="parTrans" cxnId="{74A0759E-3503-4AE8-AE5C-D9AAA1A173A5}">
      <dgm:prSet/>
      <dgm:spPr/>
      <dgm:t>
        <a:bodyPr/>
        <a:lstStyle/>
        <a:p>
          <a:endParaRPr lang="en-US"/>
        </a:p>
      </dgm:t>
    </dgm:pt>
    <dgm:pt modelId="{8AB372D3-3801-4C32-AED4-C7A985BF044A}" type="sibTrans" cxnId="{74A0759E-3503-4AE8-AE5C-D9AAA1A173A5}">
      <dgm:prSet/>
      <dgm:spPr/>
      <dgm:t>
        <a:bodyPr/>
        <a:lstStyle/>
        <a:p>
          <a:endParaRPr lang="en-US"/>
        </a:p>
      </dgm:t>
    </dgm:pt>
    <dgm:pt modelId="{C1B631D6-EE55-4698-A699-B227466E1303}">
      <dgm:prSet phldr="0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dirty="0">
              <a:latin typeface="Grandview Display"/>
            </a:rPr>
            <a:t>BioBert was not suitable for applying summarization tasks on the code. PEGASUS was used as an alternative to generate ground truth summaries.</a:t>
          </a:r>
          <a:endParaRPr lang="en-US" dirty="0"/>
        </a:p>
      </dgm:t>
    </dgm:pt>
    <dgm:pt modelId="{F75BD8EF-AB50-4F4B-93C1-EA7D89BCF796}" type="parTrans" cxnId="{F6122E87-68FF-43AA-9D96-C4941A2AADE8}">
      <dgm:prSet/>
      <dgm:spPr/>
      <dgm:t>
        <a:bodyPr/>
        <a:lstStyle/>
        <a:p>
          <a:endParaRPr lang="en-US"/>
        </a:p>
      </dgm:t>
    </dgm:pt>
    <dgm:pt modelId="{5BBCF3B5-2693-4DEF-9569-FC6916604B4B}" type="sibTrans" cxnId="{F6122E87-68FF-43AA-9D96-C4941A2AADE8}">
      <dgm:prSet/>
      <dgm:spPr/>
      <dgm:t>
        <a:bodyPr/>
        <a:lstStyle/>
        <a:p>
          <a:endParaRPr lang="en-US"/>
        </a:p>
      </dgm:t>
    </dgm:pt>
    <dgm:pt modelId="{0A627D73-0EE7-42FE-A95D-4F0B32A57B6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IN" b="1" dirty="0"/>
            <a:t>RAE Anomaly Detection Nuances -</a:t>
          </a:r>
          <a:r>
            <a:rPr lang="en-IN" b="1" dirty="0">
              <a:latin typeface="Grandview Display"/>
            </a:rPr>
            <a:t> LSTM</a:t>
          </a:r>
          <a:r>
            <a:rPr lang="en-US" dirty="0"/>
            <a:t> RAE identified anomalies based on sequence patterns rather than absolute glucose values.</a:t>
          </a:r>
          <a:r>
            <a:rPr lang="en-US" dirty="0">
              <a:latin typeface="Grandview Display"/>
            </a:rPr>
            <a:t> </a:t>
          </a:r>
          <a:r>
            <a:rPr lang="en-US" dirty="0"/>
            <a:t>Resulted in occasional misclassifications (e.g., some high GLC values not flagged, some normal readings included).</a:t>
          </a:r>
        </a:p>
      </dgm:t>
    </dgm:pt>
    <dgm:pt modelId="{445C027E-C383-4334-9A91-B9574DE87654}" type="parTrans" cxnId="{8607207C-8151-4FB4-AA1B-7AA86F8FDA93}">
      <dgm:prSet/>
      <dgm:spPr/>
      <dgm:t>
        <a:bodyPr/>
        <a:lstStyle/>
        <a:p>
          <a:endParaRPr lang="en-US"/>
        </a:p>
      </dgm:t>
    </dgm:pt>
    <dgm:pt modelId="{95B70840-C5A0-4BAA-95EC-CF758BFEAFD2}" type="sibTrans" cxnId="{8607207C-8151-4FB4-AA1B-7AA86F8FDA93}">
      <dgm:prSet/>
      <dgm:spPr/>
      <dgm:t>
        <a:bodyPr/>
        <a:lstStyle/>
        <a:p>
          <a:endParaRPr lang="en-US"/>
        </a:p>
      </dgm:t>
    </dgm:pt>
    <dgm:pt modelId="{73915B2D-A832-4F1B-A28B-8337E8ECEAC8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pPr rtl="0"/>
          <a:r>
            <a:rPr lang="en-IN" b="1" dirty="0"/>
            <a:t>PEGASUS Summary Quality Issues - </a:t>
          </a:r>
          <a:r>
            <a:rPr lang="en-US" dirty="0"/>
            <a:t>Some generated summaries were short or</a:t>
          </a:r>
          <a:r>
            <a:rPr lang="en-US" dirty="0">
              <a:latin typeface="Grandview Display"/>
            </a:rPr>
            <a:t> included</a:t>
          </a:r>
          <a:r>
            <a:rPr lang="en-US" dirty="0"/>
            <a:t> </a:t>
          </a:r>
          <a:r>
            <a:rPr lang="en-US" dirty="0">
              <a:latin typeface="Grandview Display"/>
            </a:rPr>
            <a:t>hallucinated content using article structure.</a:t>
          </a:r>
          <a:r>
            <a:rPr lang="en-US" dirty="0"/>
            <a:t> </a:t>
          </a:r>
          <a:r>
            <a:rPr lang="en-US" b="1" dirty="0"/>
            <a:t>Data filtering and cleaning</a:t>
          </a:r>
          <a:r>
            <a:rPr lang="en-US" dirty="0"/>
            <a:t> steps were applied to enhance summary relevance.</a:t>
          </a:r>
        </a:p>
      </dgm:t>
    </dgm:pt>
    <dgm:pt modelId="{EE1FF60A-0BC8-4E50-AD5E-0B5A8F65EC84}" type="parTrans" cxnId="{E45DB316-E43E-4ED1-81A2-664052AF4E46}">
      <dgm:prSet/>
      <dgm:spPr/>
      <dgm:t>
        <a:bodyPr/>
        <a:lstStyle/>
        <a:p>
          <a:endParaRPr lang="en-US"/>
        </a:p>
      </dgm:t>
    </dgm:pt>
    <dgm:pt modelId="{8CFA104E-A25C-49D7-8E57-8A6C60B3A435}" type="sibTrans" cxnId="{E45DB316-E43E-4ED1-81A2-664052AF4E46}">
      <dgm:prSet/>
      <dgm:spPr/>
      <dgm:t>
        <a:bodyPr/>
        <a:lstStyle/>
        <a:p>
          <a:endParaRPr lang="en-US"/>
        </a:p>
      </dgm:t>
    </dgm:pt>
    <dgm:pt modelId="{A97BD10C-B10C-4789-A401-362DBC9F307B}" type="pres">
      <dgm:prSet presAssocID="{0D9BBBDF-A58D-4EC2-A875-66260421BADF}" presName="linear" presStyleCnt="0">
        <dgm:presLayoutVars>
          <dgm:animLvl val="lvl"/>
          <dgm:resizeHandles val="exact"/>
        </dgm:presLayoutVars>
      </dgm:prSet>
      <dgm:spPr/>
    </dgm:pt>
    <dgm:pt modelId="{C7D3D0F0-81A8-4CC1-9C9A-011106F3068B}" type="pres">
      <dgm:prSet presAssocID="{9CFD79F3-7747-46F8-AA3A-6FB23C2E56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8627F1-8952-4194-866B-25D19F62D398}" type="pres">
      <dgm:prSet presAssocID="{8AB372D3-3801-4C32-AED4-C7A985BF044A}" presName="spacer" presStyleCnt="0"/>
      <dgm:spPr/>
    </dgm:pt>
    <dgm:pt modelId="{5324F9D5-28C6-4FF4-B128-E3720836AEFB}" type="pres">
      <dgm:prSet presAssocID="{C1B631D6-EE55-4698-A699-B227466E130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C4DA68-FB1F-4CC3-BCE5-4930B6F60558}" type="pres">
      <dgm:prSet presAssocID="{5BBCF3B5-2693-4DEF-9569-FC6916604B4B}" presName="spacer" presStyleCnt="0"/>
      <dgm:spPr/>
    </dgm:pt>
    <dgm:pt modelId="{6FAD4050-892A-4FBA-A05C-F0C41EA45C17}" type="pres">
      <dgm:prSet presAssocID="{0A627D73-0EE7-42FE-A95D-4F0B32A57B6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2F32B8-5739-4253-B3ED-8C293C36D86C}" type="pres">
      <dgm:prSet presAssocID="{95B70840-C5A0-4BAA-95EC-CF758BFEAFD2}" presName="spacer" presStyleCnt="0"/>
      <dgm:spPr/>
    </dgm:pt>
    <dgm:pt modelId="{B30A9CDE-813A-4FAD-9901-C96E8D08197C}" type="pres">
      <dgm:prSet presAssocID="{73915B2D-A832-4F1B-A28B-8337E8ECEA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A69B304-9D62-47CE-BD57-3BBCDD35EDF8}" type="presOf" srcId="{0A627D73-0EE7-42FE-A95D-4F0B32A57B66}" destId="{6FAD4050-892A-4FBA-A05C-F0C41EA45C17}" srcOrd="0" destOrd="0" presId="urn:microsoft.com/office/officeart/2005/8/layout/vList2"/>
    <dgm:cxn modelId="{E45DB316-E43E-4ED1-81A2-664052AF4E46}" srcId="{0D9BBBDF-A58D-4EC2-A875-66260421BADF}" destId="{73915B2D-A832-4F1B-A28B-8337E8ECEAC8}" srcOrd="3" destOrd="0" parTransId="{EE1FF60A-0BC8-4E50-AD5E-0B5A8F65EC84}" sibTransId="{8CFA104E-A25C-49D7-8E57-8A6C60B3A435}"/>
    <dgm:cxn modelId="{8607207C-8151-4FB4-AA1B-7AA86F8FDA93}" srcId="{0D9BBBDF-A58D-4EC2-A875-66260421BADF}" destId="{0A627D73-0EE7-42FE-A95D-4F0B32A57B66}" srcOrd="2" destOrd="0" parTransId="{445C027E-C383-4334-9A91-B9574DE87654}" sibTransId="{95B70840-C5A0-4BAA-95EC-CF758BFEAFD2}"/>
    <dgm:cxn modelId="{F6122E87-68FF-43AA-9D96-C4941A2AADE8}" srcId="{0D9BBBDF-A58D-4EC2-A875-66260421BADF}" destId="{C1B631D6-EE55-4698-A699-B227466E1303}" srcOrd="1" destOrd="0" parTransId="{F75BD8EF-AB50-4F4B-93C1-EA7D89BCF796}" sibTransId="{5BBCF3B5-2693-4DEF-9569-FC6916604B4B}"/>
    <dgm:cxn modelId="{74A0759E-3503-4AE8-AE5C-D9AAA1A173A5}" srcId="{0D9BBBDF-A58D-4EC2-A875-66260421BADF}" destId="{9CFD79F3-7747-46F8-AA3A-6FB23C2E567F}" srcOrd="0" destOrd="0" parTransId="{F703D3EF-CD43-4592-A8F0-64EB600068DD}" sibTransId="{8AB372D3-3801-4C32-AED4-C7A985BF044A}"/>
    <dgm:cxn modelId="{94E804A2-4838-4EEE-8B0A-94BB72651908}" type="presOf" srcId="{73915B2D-A832-4F1B-A28B-8337E8ECEAC8}" destId="{B30A9CDE-813A-4FAD-9901-C96E8D08197C}" srcOrd="0" destOrd="0" presId="urn:microsoft.com/office/officeart/2005/8/layout/vList2"/>
    <dgm:cxn modelId="{144EADA6-6497-497F-A34E-07461CE2915D}" type="presOf" srcId="{0D9BBBDF-A58D-4EC2-A875-66260421BADF}" destId="{A97BD10C-B10C-4789-A401-362DBC9F307B}" srcOrd="0" destOrd="0" presId="urn:microsoft.com/office/officeart/2005/8/layout/vList2"/>
    <dgm:cxn modelId="{CE4179D4-D4E7-447E-AD9B-111CB5E6C813}" type="presOf" srcId="{C1B631D6-EE55-4698-A699-B227466E1303}" destId="{5324F9D5-28C6-4FF4-B128-E3720836AEFB}" srcOrd="0" destOrd="0" presId="urn:microsoft.com/office/officeart/2005/8/layout/vList2"/>
    <dgm:cxn modelId="{AEDF24EF-DDB9-4138-B757-138B3972AC90}" type="presOf" srcId="{9CFD79F3-7747-46F8-AA3A-6FB23C2E567F}" destId="{C7D3D0F0-81A8-4CC1-9C9A-011106F3068B}" srcOrd="0" destOrd="0" presId="urn:microsoft.com/office/officeart/2005/8/layout/vList2"/>
    <dgm:cxn modelId="{F0489F87-4A96-486E-9363-664E18C22146}" type="presParOf" srcId="{A97BD10C-B10C-4789-A401-362DBC9F307B}" destId="{C7D3D0F0-81A8-4CC1-9C9A-011106F3068B}" srcOrd="0" destOrd="0" presId="urn:microsoft.com/office/officeart/2005/8/layout/vList2"/>
    <dgm:cxn modelId="{F0E89671-8B76-4E70-90EB-E9AA0FBB6BB4}" type="presParOf" srcId="{A97BD10C-B10C-4789-A401-362DBC9F307B}" destId="{B18627F1-8952-4194-866B-25D19F62D398}" srcOrd="1" destOrd="0" presId="urn:microsoft.com/office/officeart/2005/8/layout/vList2"/>
    <dgm:cxn modelId="{C664A2E9-B382-43B8-AAEB-5D4E1DD652DE}" type="presParOf" srcId="{A97BD10C-B10C-4789-A401-362DBC9F307B}" destId="{5324F9D5-28C6-4FF4-B128-E3720836AEFB}" srcOrd="2" destOrd="0" presId="urn:microsoft.com/office/officeart/2005/8/layout/vList2"/>
    <dgm:cxn modelId="{294168A1-EC39-4780-9313-94412CF72CD1}" type="presParOf" srcId="{A97BD10C-B10C-4789-A401-362DBC9F307B}" destId="{5DC4DA68-FB1F-4CC3-BCE5-4930B6F60558}" srcOrd="3" destOrd="0" presId="urn:microsoft.com/office/officeart/2005/8/layout/vList2"/>
    <dgm:cxn modelId="{BCAC652F-23F0-4824-A202-E51AF4D0F86B}" type="presParOf" srcId="{A97BD10C-B10C-4789-A401-362DBC9F307B}" destId="{6FAD4050-892A-4FBA-A05C-F0C41EA45C17}" srcOrd="4" destOrd="0" presId="urn:microsoft.com/office/officeart/2005/8/layout/vList2"/>
    <dgm:cxn modelId="{77EE3154-74EE-4220-A259-D9C8F2372247}" type="presParOf" srcId="{A97BD10C-B10C-4789-A401-362DBC9F307B}" destId="{D82F32B8-5739-4253-B3ED-8C293C36D86C}" srcOrd="5" destOrd="0" presId="urn:microsoft.com/office/officeart/2005/8/layout/vList2"/>
    <dgm:cxn modelId="{6D285BFA-520C-4214-8AA4-362141632A61}" type="presParOf" srcId="{A97BD10C-B10C-4789-A401-362DBC9F307B}" destId="{B30A9CDE-813A-4FAD-9901-C96E8D08197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F90BB8-B6D2-4731-9CDF-431D0EFDEA9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A07A10-5EB0-441E-8231-B3FC09BFBEB8}">
      <dgm:prSet/>
      <dgm:spPr/>
      <dgm:t>
        <a:bodyPr/>
        <a:lstStyle/>
        <a:p>
          <a:r>
            <a:rPr lang="en-US"/>
            <a:t>Arndt, B. G., Beasley, J. W., Watkinson, M. D., Temte, J. L., Tuan, W.-J., Sinsky, C. A., &amp; Gilchrist, V. J. (2017). Tethered to the EHR: Primary Care Physician Workload Assessment Using EHR Event Log Data and Time-Motion Observations. </a:t>
          </a:r>
          <a:br>
            <a:rPr lang="en-US"/>
          </a:br>
          <a:r>
            <a:rPr lang="en-US" i="1"/>
            <a:t>The Annals of Family Medicine</a:t>
          </a:r>
          <a:r>
            <a:rPr lang="en-US"/>
            <a:t>, </a:t>
          </a:r>
          <a:r>
            <a:rPr lang="en-US" i="1"/>
            <a:t>15</a:t>
          </a:r>
          <a:r>
            <a:rPr lang="en-US"/>
            <a:t>(5), 419–426. </a:t>
          </a:r>
          <a:br>
            <a:rPr lang="en-US"/>
          </a:br>
          <a:r>
            <a:rPr lang="en-US"/>
            <a:t>https://doi.org/10.1370/afm.2121</a:t>
          </a:r>
        </a:p>
      </dgm:t>
    </dgm:pt>
    <dgm:pt modelId="{B9F36A0D-7D85-4A35-A2C8-D2BA66095746}" type="parTrans" cxnId="{3D37D96F-789D-4B7E-994B-72976DC9B20F}">
      <dgm:prSet/>
      <dgm:spPr/>
      <dgm:t>
        <a:bodyPr/>
        <a:lstStyle/>
        <a:p>
          <a:endParaRPr lang="en-US"/>
        </a:p>
      </dgm:t>
    </dgm:pt>
    <dgm:pt modelId="{75B11197-966E-4E33-9C7C-EF584DC93DDF}" type="sibTrans" cxnId="{3D37D96F-789D-4B7E-994B-72976DC9B20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4DEDA41-B8EC-42A0-BB7D-3AC451DF0E77}">
      <dgm:prSet/>
      <dgm:spPr/>
      <dgm:t>
        <a:bodyPr/>
        <a:lstStyle/>
        <a:p>
          <a:r>
            <a:rPr lang="en-US"/>
            <a:t>Paula, P. A. B. de, Severino, J. V. B., Berger, M. N., Veiga, M. H., Ribeiro, K. D. P., Loures, F. S., Todeschini, S. A., Roeder, E. A., &amp; Marques, G. L. (2025). </a:t>
          </a:r>
          <a:br>
            <a:rPr lang="en-US"/>
          </a:br>
          <a:r>
            <a:rPr lang="en-US"/>
            <a:t>Improving documentation quality and patient interaction with AI: A tool for transforming medical records—an experience report. </a:t>
          </a:r>
          <a:br>
            <a:rPr lang="en-US"/>
          </a:br>
          <a:r>
            <a:rPr lang="en-US" i="1"/>
            <a:t>Journal of Medical Artificial Intelligence</a:t>
          </a:r>
          <a:r>
            <a:rPr lang="en-US"/>
            <a:t>, </a:t>
          </a:r>
          <a:r>
            <a:rPr lang="en-US" i="1"/>
            <a:t>8</a:t>
          </a:r>
          <a:r>
            <a:rPr lang="en-US"/>
            <a:t>(0), Article 0. </a:t>
          </a:r>
          <a:br>
            <a:rPr lang="en-US"/>
          </a:br>
          <a:r>
            <a:rPr lang="en-US"/>
            <a:t>https://doi.org/10.21037/jmai-24-213</a:t>
          </a:r>
        </a:p>
      </dgm:t>
    </dgm:pt>
    <dgm:pt modelId="{CCAFBB08-03C9-4324-8F63-78EF031F497D}" type="parTrans" cxnId="{1C1C10C4-8901-471F-8967-5A205653C73C}">
      <dgm:prSet/>
      <dgm:spPr/>
      <dgm:t>
        <a:bodyPr/>
        <a:lstStyle/>
        <a:p>
          <a:endParaRPr lang="en-US"/>
        </a:p>
      </dgm:t>
    </dgm:pt>
    <dgm:pt modelId="{4E362F39-E3B1-4085-9854-1C8FE51DCDAF}" type="sibTrans" cxnId="{1C1C10C4-8901-471F-8967-5A205653C73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73BF522-5398-374A-8773-02E20B47D126}" type="pres">
      <dgm:prSet presAssocID="{93F90BB8-B6D2-4731-9CDF-431D0EFDEA95}" presName="Name0" presStyleCnt="0">
        <dgm:presLayoutVars>
          <dgm:animLvl val="lvl"/>
          <dgm:resizeHandles val="exact"/>
        </dgm:presLayoutVars>
      </dgm:prSet>
      <dgm:spPr/>
    </dgm:pt>
    <dgm:pt modelId="{5DFC2260-0065-7841-897D-399109BFF3BA}" type="pres">
      <dgm:prSet presAssocID="{D5A07A10-5EB0-441E-8231-B3FC09BFBEB8}" presName="compositeNode" presStyleCnt="0">
        <dgm:presLayoutVars>
          <dgm:bulletEnabled val="1"/>
        </dgm:presLayoutVars>
      </dgm:prSet>
      <dgm:spPr/>
    </dgm:pt>
    <dgm:pt modelId="{CF54FAEC-E84D-5A42-A297-1B9937994BA1}" type="pres">
      <dgm:prSet presAssocID="{D5A07A10-5EB0-441E-8231-B3FC09BFBEB8}" presName="bgRect" presStyleLbl="alignNode1" presStyleIdx="0" presStyleCnt="2"/>
      <dgm:spPr/>
    </dgm:pt>
    <dgm:pt modelId="{68CCDF6F-C407-3E45-8F55-788D14912DDC}" type="pres">
      <dgm:prSet presAssocID="{75B11197-966E-4E33-9C7C-EF584DC93DDF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BAC323CF-FFAC-8743-8EF4-A7AB430655BE}" type="pres">
      <dgm:prSet presAssocID="{D5A07A10-5EB0-441E-8231-B3FC09BFBEB8}" presName="nodeRect" presStyleLbl="alignNode1" presStyleIdx="0" presStyleCnt="2">
        <dgm:presLayoutVars>
          <dgm:bulletEnabled val="1"/>
        </dgm:presLayoutVars>
      </dgm:prSet>
      <dgm:spPr/>
    </dgm:pt>
    <dgm:pt modelId="{B5F2DF8B-78C6-734D-88DF-1E8B34D5119A}" type="pres">
      <dgm:prSet presAssocID="{75B11197-966E-4E33-9C7C-EF584DC93DDF}" presName="sibTrans" presStyleCnt="0"/>
      <dgm:spPr/>
    </dgm:pt>
    <dgm:pt modelId="{53213FFA-86E8-0D43-B343-43DF52852AAA}" type="pres">
      <dgm:prSet presAssocID="{44DEDA41-B8EC-42A0-BB7D-3AC451DF0E77}" presName="compositeNode" presStyleCnt="0">
        <dgm:presLayoutVars>
          <dgm:bulletEnabled val="1"/>
        </dgm:presLayoutVars>
      </dgm:prSet>
      <dgm:spPr/>
    </dgm:pt>
    <dgm:pt modelId="{DD54482D-6CFE-0A4B-A7F0-4D1A2C3A4B62}" type="pres">
      <dgm:prSet presAssocID="{44DEDA41-B8EC-42A0-BB7D-3AC451DF0E77}" presName="bgRect" presStyleLbl="alignNode1" presStyleIdx="1" presStyleCnt="2"/>
      <dgm:spPr/>
    </dgm:pt>
    <dgm:pt modelId="{792A11CE-B300-014F-BF73-60B0C8548121}" type="pres">
      <dgm:prSet presAssocID="{4E362F39-E3B1-4085-9854-1C8FE51DCDAF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A46C293A-9F4F-3247-9EC8-A9EDCC812604}" type="pres">
      <dgm:prSet presAssocID="{44DEDA41-B8EC-42A0-BB7D-3AC451DF0E77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91EA3967-4FF3-A54A-A7B3-E2F14E1DF121}" type="presOf" srcId="{44DEDA41-B8EC-42A0-BB7D-3AC451DF0E77}" destId="{A46C293A-9F4F-3247-9EC8-A9EDCC812604}" srcOrd="1" destOrd="0" presId="urn:microsoft.com/office/officeart/2016/7/layout/LinearBlockProcessNumbered"/>
    <dgm:cxn modelId="{3D37D96F-789D-4B7E-994B-72976DC9B20F}" srcId="{93F90BB8-B6D2-4731-9CDF-431D0EFDEA95}" destId="{D5A07A10-5EB0-441E-8231-B3FC09BFBEB8}" srcOrd="0" destOrd="0" parTransId="{B9F36A0D-7D85-4A35-A2C8-D2BA66095746}" sibTransId="{75B11197-966E-4E33-9C7C-EF584DC93DDF}"/>
    <dgm:cxn modelId="{873D3384-4B8A-4B43-A2F4-BA8A157BD9FD}" type="presOf" srcId="{D5A07A10-5EB0-441E-8231-B3FC09BFBEB8}" destId="{BAC323CF-FFAC-8743-8EF4-A7AB430655BE}" srcOrd="1" destOrd="0" presId="urn:microsoft.com/office/officeart/2016/7/layout/LinearBlockProcessNumbered"/>
    <dgm:cxn modelId="{9395138C-BFD1-6B4F-9C56-6D3E3CC4CBFC}" type="presOf" srcId="{44DEDA41-B8EC-42A0-BB7D-3AC451DF0E77}" destId="{DD54482D-6CFE-0A4B-A7F0-4D1A2C3A4B62}" srcOrd="0" destOrd="0" presId="urn:microsoft.com/office/officeart/2016/7/layout/LinearBlockProcessNumbered"/>
    <dgm:cxn modelId="{DED5858E-ED8D-C443-9CBA-7E085DE0B50D}" type="presOf" srcId="{D5A07A10-5EB0-441E-8231-B3FC09BFBEB8}" destId="{CF54FAEC-E84D-5A42-A297-1B9937994BA1}" srcOrd="0" destOrd="0" presId="urn:microsoft.com/office/officeart/2016/7/layout/LinearBlockProcessNumbered"/>
    <dgm:cxn modelId="{DE8C72AF-3754-F241-BB0D-5BF1B41AB8BF}" type="presOf" srcId="{93F90BB8-B6D2-4731-9CDF-431D0EFDEA95}" destId="{D73BF522-5398-374A-8773-02E20B47D126}" srcOrd="0" destOrd="0" presId="urn:microsoft.com/office/officeart/2016/7/layout/LinearBlockProcessNumbered"/>
    <dgm:cxn modelId="{5158BDB2-ADB9-C440-ACF1-E664296B5EF6}" type="presOf" srcId="{4E362F39-E3B1-4085-9854-1C8FE51DCDAF}" destId="{792A11CE-B300-014F-BF73-60B0C8548121}" srcOrd="0" destOrd="0" presId="urn:microsoft.com/office/officeart/2016/7/layout/LinearBlockProcessNumbered"/>
    <dgm:cxn modelId="{1C1C10C4-8901-471F-8967-5A205653C73C}" srcId="{93F90BB8-B6D2-4731-9CDF-431D0EFDEA95}" destId="{44DEDA41-B8EC-42A0-BB7D-3AC451DF0E77}" srcOrd="1" destOrd="0" parTransId="{CCAFBB08-03C9-4324-8F63-78EF031F497D}" sibTransId="{4E362F39-E3B1-4085-9854-1C8FE51DCDAF}"/>
    <dgm:cxn modelId="{F02819FF-C21B-5842-B8F0-02D07F57593B}" type="presOf" srcId="{75B11197-966E-4E33-9C7C-EF584DC93DDF}" destId="{68CCDF6F-C407-3E45-8F55-788D14912DDC}" srcOrd="0" destOrd="0" presId="urn:microsoft.com/office/officeart/2016/7/layout/LinearBlockProcessNumbered"/>
    <dgm:cxn modelId="{1BDDE211-2E0F-DB43-BB91-7E9B587B84D0}" type="presParOf" srcId="{D73BF522-5398-374A-8773-02E20B47D126}" destId="{5DFC2260-0065-7841-897D-399109BFF3BA}" srcOrd="0" destOrd="0" presId="urn:microsoft.com/office/officeart/2016/7/layout/LinearBlockProcessNumbered"/>
    <dgm:cxn modelId="{8B071674-7CD2-5A4E-9D7F-7DBEDD41ABA9}" type="presParOf" srcId="{5DFC2260-0065-7841-897D-399109BFF3BA}" destId="{CF54FAEC-E84D-5A42-A297-1B9937994BA1}" srcOrd="0" destOrd="0" presId="urn:microsoft.com/office/officeart/2016/7/layout/LinearBlockProcessNumbered"/>
    <dgm:cxn modelId="{01648995-FD69-B94C-9F2D-CDFFB78C4138}" type="presParOf" srcId="{5DFC2260-0065-7841-897D-399109BFF3BA}" destId="{68CCDF6F-C407-3E45-8F55-788D14912DDC}" srcOrd="1" destOrd="0" presId="urn:microsoft.com/office/officeart/2016/7/layout/LinearBlockProcessNumbered"/>
    <dgm:cxn modelId="{7E4E28D3-0AE8-2943-A83F-05DEF5BF72D5}" type="presParOf" srcId="{5DFC2260-0065-7841-897D-399109BFF3BA}" destId="{BAC323CF-FFAC-8743-8EF4-A7AB430655BE}" srcOrd="2" destOrd="0" presId="urn:microsoft.com/office/officeart/2016/7/layout/LinearBlockProcessNumbered"/>
    <dgm:cxn modelId="{EBCB9BBD-1AA7-5445-83B7-8431EFA0B09B}" type="presParOf" srcId="{D73BF522-5398-374A-8773-02E20B47D126}" destId="{B5F2DF8B-78C6-734D-88DF-1E8B34D5119A}" srcOrd="1" destOrd="0" presId="urn:microsoft.com/office/officeart/2016/7/layout/LinearBlockProcessNumbered"/>
    <dgm:cxn modelId="{544A9213-BB23-4144-8555-D584BFF11E83}" type="presParOf" srcId="{D73BF522-5398-374A-8773-02E20B47D126}" destId="{53213FFA-86E8-0D43-B343-43DF52852AAA}" srcOrd="2" destOrd="0" presId="urn:microsoft.com/office/officeart/2016/7/layout/LinearBlockProcessNumbered"/>
    <dgm:cxn modelId="{05032660-1996-B048-A92A-4109F1F4D8F5}" type="presParOf" srcId="{53213FFA-86E8-0D43-B343-43DF52852AAA}" destId="{DD54482D-6CFE-0A4B-A7F0-4D1A2C3A4B62}" srcOrd="0" destOrd="0" presId="urn:microsoft.com/office/officeart/2016/7/layout/LinearBlockProcessNumbered"/>
    <dgm:cxn modelId="{D088A595-BB7D-ED48-9C10-E0AAF32401C4}" type="presParOf" srcId="{53213FFA-86E8-0D43-B343-43DF52852AAA}" destId="{792A11CE-B300-014F-BF73-60B0C8548121}" srcOrd="1" destOrd="0" presId="urn:microsoft.com/office/officeart/2016/7/layout/LinearBlockProcessNumbered"/>
    <dgm:cxn modelId="{7BCB2285-086C-BE47-93D3-B8BB2FE52707}" type="presParOf" srcId="{53213FFA-86E8-0D43-B343-43DF52852AAA}" destId="{A46C293A-9F4F-3247-9EC8-A9EDCC81260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6C2E2-3FBF-4410-832F-E5BF03E04348}">
      <dsp:nvSpPr>
        <dsp:cNvPr id="0" name=""/>
        <dsp:cNvSpPr/>
      </dsp:nvSpPr>
      <dsp:spPr>
        <a:xfrm>
          <a:off x="1092322" y="264839"/>
          <a:ext cx="659707" cy="659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0AE3F-466C-428F-AA1E-D085C2D00915}">
      <dsp:nvSpPr>
        <dsp:cNvPr id="0" name=""/>
        <dsp:cNvSpPr/>
      </dsp:nvSpPr>
      <dsp:spPr>
        <a:xfrm>
          <a:off x="689168" y="1170568"/>
          <a:ext cx="1466015" cy="69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Management of chronic conditions, in this case diabetes can be challenging. This is due to EHRs being fragmented. </a:t>
          </a:r>
        </a:p>
      </dsp:txBody>
      <dsp:txXfrm>
        <a:off x="689168" y="1170568"/>
        <a:ext cx="1466015" cy="696357"/>
      </dsp:txXfrm>
    </dsp:sp>
    <dsp:sp modelId="{FEF8A166-F319-4A54-8CB9-6259F553059F}">
      <dsp:nvSpPr>
        <dsp:cNvPr id="0" name=""/>
        <dsp:cNvSpPr/>
      </dsp:nvSpPr>
      <dsp:spPr>
        <a:xfrm>
          <a:off x="2814890" y="264839"/>
          <a:ext cx="659707" cy="659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FC998-EDFA-4EDD-AC39-9A5F09B5D5D4}">
      <dsp:nvSpPr>
        <dsp:cNvPr id="0" name=""/>
        <dsp:cNvSpPr/>
      </dsp:nvSpPr>
      <dsp:spPr>
        <a:xfrm>
          <a:off x="2411736" y="1170568"/>
          <a:ext cx="1466015" cy="69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Blood Glucose spikes can be buried under lab results and discharge notes.</a:t>
          </a:r>
        </a:p>
      </dsp:txBody>
      <dsp:txXfrm>
        <a:off x="2411736" y="1170568"/>
        <a:ext cx="1466015" cy="696357"/>
      </dsp:txXfrm>
    </dsp:sp>
    <dsp:sp modelId="{A558944E-93D1-487B-9115-48B18B72FF12}">
      <dsp:nvSpPr>
        <dsp:cNvPr id="0" name=""/>
        <dsp:cNvSpPr/>
      </dsp:nvSpPr>
      <dsp:spPr>
        <a:xfrm>
          <a:off x="4537459" y="264839"/>
          <a:ext cx="659707" cy="659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76214-F583-45C1-BDD1-1B00B17A8C06}">
      <dsp:nvSpPr>
        <dsp:cNvPr id="0" name=""/>
        <dsp:cNvSpPr/>
      </dsp:nvSpPr>
      <dsp:spPr>
        <a:xfrm>
          <a:off x="4134305" y="1170568"/>
          <a:ext cx="1466015" cy="69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During our investigations, we did not identify any systems that automatically detect anomalies and then provide summarizations.</a:t>
          </a:r>
        </a:p>
      </dsp:txBody>
      <dsp:txXfrm>
        <a:off x="4134305" y="1170568"/>
        <a:ext cx="1466015" cy="696357"/>
      </dsp:txXfrm>
    </dsp:sp>
    <dsp:sp modelId="{91CB4194-BB57-42D6-A409-C47ADB518AC9}">
      <dsp:nvSpPr>
        <dsp:cNvPr id="0" name=""/>
        <dsp:cNvSpPr/>
      </dsp:nvSpPr>
      <dsp:spPr>
        <a:xfrm>
          <a:off x="2814890" y="2233429"/>
          <a:ext cx="659707" cy="6597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66CC8-58E4-40BA-B1A8-7C9D115D9923}">
      <dsp:nvSpPr>
        <dsp:cNvPr id="0" name=""/>
        <dsp:cNvSpPr/>
      </dsp:nvSpPr>
      <dsp:spPr>
        <a:xfrm>
          <a:off x="2411736" y="3139157"/>
          <a:ext cx="1466015" cy="69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Our project aims to solve this, by building an automatic blood sugar anomaly-detection system. </a:t>
          </a:r>
        </a:p>
      </dsp:txBody>
      <dsp:txXfrm>
        <a:off x="2411736" y="3139157"/>
        <a:ext cx="1466015" cy="6963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AEC8F-2084-4F53-8346-9A6C73D32FEC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6FFC9-A726-42D9-B2AC-5D544D9A826A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C6956-BC4F-4B41-A0DF-0CCEDE5FB303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By addressing these issues, we hope to address clinical burnout which is all too common due to administrative tasks, such as in-depth review of clinical notes.</a:t>
          </a:r>
        </a:p>
      </dsp:txBody>
      <dsp:txXfrm>
        <a:off x="1686304" y="623"/>
        <a:ext cx="5530111" cy="1460003"/>
      </dsp:txXfrm>
    </dsp:sp>
    <dsp:sp modelId="{7FB459EF-90E4-4F66-97F7-2BAAD72B9D1A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BFA21-39B3-4C90-BCE5-8EAA4DB6C9CC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66839-BF02-45CE-A27D-D1F55EF8E5A9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sufficiently optimized model can also potentially save time on a per patient record basis. </a:t>
          </a:r>
        </a:p>
      </dsp:txBody>
      <dsp:txXfrm>
        <a:off x="1686304" y="1825628"/>
        <a:ext cx="5530111" cy="1460003"/>
      </dsp:txXfrm>
    </dsp:sp>
    <dsp:sp modelId="{4DB05019-5A7E-4F0D-B343-B2B7313F65A1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1C049-E3B7-4A3F-AC22-70E2A59C3E7F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BB0C0-AB9F-4D25-A160-FA93F77FF9C9}">
      <dsp:nvSpPr>
        <dsp:cNvPr id="0" name=""/>
        <dsp:cNvSpPr/>
      </dsp:nvSpPr>
      <dsp:spPr>
        <a:xfrm>
          <a:off x="1686304" y="3650632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Can double as an early-warning system. Faster identification of these anomalies can lead to faster preventative care.</a:t>
          </a:r>
        </a:p>
      </dsp:txBody>
      <dsp:txXfrm>
        <a:off x="1686304" y="3650632"/>
        <a:ext cx="5530111" cy="1460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EA544-FE03-A440-B17A-271A14C6B7F6}">
      <dsp:nvSpPr>
        <dsp:cNvPr id="0" name=""/>
        <dsp:cNvSpPr/>
      </dsp:nvSpPr>
      <dsp:spPr>
        <a:xfrm>
          <a:off x="3190" y="97530"/>
          <a:ext cx="2531290" cy="35438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49" tIns="330200" rIns="19734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MIMIC-III: Curated Data for Describing Blood Glucose Management in the Intensive Care Unit.</a:t>
          </a:r>
        </a:p>
      </dsp:txBody>
      <dsp:txXfrm>
        <a:off x="3190" y="1444177"/>
        <a:ext cx="2531290" cy="2126283"/>
      </dsp:txXfrm>
    </dsp:sp>
    <dsp:sp modelId="{DA766255-A6F0-C842-A42E-A309C3605A23}">
      <dsp:nvSpPr>
        <dsp:cNvPr id="0" name=""/>
        <dsp:cNvSpPr/>
      </dsp:nvSpPr>
      <dsp:spPr>
        <a:xfrm>
          <a:off x="737264" y="451911"/>
          <a:ext cx="1063141" cy="1063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87" tIns="12700" rIns="8288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2957" y="607604"/>
        <a:ext cx="751755" cy="751755"/>
      </dsp:txXfrm>
    </dsp:sp>
    <dsp:sp modelId="{FB717514-E8D2-8B49-8CC8-57B16C1BC633}">
      <dsp:nvSpPr>
        <dsp:cNvPr id="0" name=""/>
        <dsp:cNvSpPr/>
      </dsp:nvSpPr>
      <dsp:spPr>
        <a:xfrm>
          <a:off x="3190" y="3641265"/>
          <a:ext cx="253129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D399B-0799-E74D-BBA3-168D5D148EB8}">
      <dsp:nvSpPr>
        <dsp:cNvPr id="0" name=""/>
        <dsp:cNvSpPr/>
      </dsp:nvSpPr>
      <dsp:spPr>
        <a:xfrm>
          <a:off x="2787609" y="97530"/>
          <a:ext cx="2531290" cy="354380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49" tIns="330200" rIns="19734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MIMIC-III: Clinical Database</a:t>
          </a:r>
        </a:p>
      </dsp:txBody>
      <dsp:txXfrm>
        <a:off x="2787609" y="1444177"/>
        <a:ext cx="2531290" cy="2126283"/>
      </dsp:txXfrm>
    </dsp:sp>
    <dsp:sp modelId="{3096C095-0A6E-0249-BB9E-2707B8A947DD}">
      <dsp:nvSpPr>
        <dsp:cNvPr id="0" name=""/>
        <dsp:cNvSpPr/>
      </dsp:nvSpPr>
      <dsp:spPr>
        <a:xfrm>
          <a:off x="3521683" y="451911"/>
          <a:ext cx="1063141" cy="1063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87" tIns="12700" rIns="8288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77376" y="607604"/>
        <a:ext cx="751755" cy="751755"/>
      </dsp:txXfrm>
    </dsp:sp>
    <dsp:sp modelId="{D829EFE7-0023-0043-9986-35AB0192C2C5}">
      <dsp:nvSpPr>
        <dsp:cNvPr id="0" name=""/>
        <dsp:cNvSpPr/>
      </dsp:nvSpPr>
      <dsp:spPr>
        <a:xfrm>
          <a:off x="2787609" y="3641265"/>
          <a:ext cx="253129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2B053-7D05-B048-B1C6-E4C5E008E64F}">
      <dsp:nvSpPr>
        <dsp:cNvPr id="0" name=""/>
        <dsp:cNvSpPr/>
      </dsp:nvSpPr>
      <dsp:spPr>
        <a:xfrm>
          <a:off x="5572029" y="97530"/>
          <a:ext cx="2531290" cy="354380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49" tIns="330200" rIns="19734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MIMIC-IV: Clinical Database utilized to help further fine-tune our model on unstructured notes. </a:t>
          </a:r>
        </a:p>
      </dsp:txBody>
      <dsp:txXfrm>
        <a:off x="5572029" y="1444177"/>
        <a:ext cx="2531290" cy="2126283"/>
      </dsp:txXfrm>
    </dsp:sp>
    <dsp:sp modelId="{C65DBB0F-6917-FD41-9CD3-EAB009AA69A9}">
      <dsp:nvSpPr>
        <dsp:cNvPr id="0" name=""/>
        <dsp:cNvSpPr/>
      </dsp:nvSpPr>
      <dsp:spPr>
        <a:xfrm>
          <a:off x="6306103" y="451911"/>
          <a:ext cx="1063141" cy="106314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87" tIns="12700" rIns="8288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61796" y="607604"/>
        <a:ext cx="751755" cy="751755"/>
      </dsp:txXfrm>
    </dsp:sp>
    <dsp:sp modelId="{08E1AB27-412F-754A-9903-5095B7B67C6E}">
      <dsp:nvSpPr>
        <dsp:cNvPr id="0" name=""/>
        <dsp:cNvSpPr/>
      </dsp:nvSpPr>
      <dsp:spPr>
        <a:xfrm>
          <a:off x="5572029" y="3641265"/>
          <a:ext cx="253129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56727-DE1F-C842-AB37-4BBDA8836AB6}">
      <dsp:nvSpPr>
        <dsp:cNvPr id="0" name=""/>
        <dsp:cNvSpPr/>
      </dsp:nvSpPr>
      <dsp:spPr>
        <a:xfrm>
          <a:off x="8356448" y="97530"/>
          <a:ext cx="2531290" cy="354380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49" tIns="330200" rIns="19734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Compliance: We must adhere to HIPAA protocol and preventing ourselves from seeking to identify patients in the datasets. </a:t>
          </a:r>
        </a:p>
      </dsp:txBody>
      <dsp:txXfrm>
        <a:off x="8356448" y="1444177"/>
        <a:ext cx="2531290" cy="2126283"/>
      </dsp:txXfrm>
    </dsp:sp>
    <dsp:sp modelId="{E9C56E0D-1974-B94A-9D38-F127E308F808}">
      <dsp:nvSpPr>
        <dsp:cNvPr id="0" name=""/>
        <dsp:cNvSpPr/>
      </dsp:nvSpPr>
      <dsp:spPr>
        <a:xfrm>
          <a:off x="9090522" y="451911"/>
          <a:ext cx="1063141" cy="1063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87" tIns="12700" rIns="8288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46215" y="607604"/>
        <a:ext cx="751755" cy="751755"/>
      </dsp:txXfrm>
    </dsp:sp>
    <dsp:sp modelId="{DE8F0451-2D29-8A49-AA02-043F956240EA}">
      <dsp:nvSpPr>
        <dsp:cNvPr id="0" name=""/>
        <dsp:cNvSpPr/>
      </dsp:nvSpPr>
      <dsp:spPr>
        <a:xfrm>
          <a:off x="8356448" y="3641265"/>
          <a:ext cx="2531290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4AD12-1869-4E1F-AE4F-8E27FA1882C2}">
      <dsp:nvSpPr>
        <dsp:cNvPr id="0" name=""/>
        <dsp:cNvSpPr/>
      </dsp:nvSpPr>
      <dsp:spPr>
        <a:xfrm>
          <a:off x="764" y="694085"/>
          <a:ext cx="2981660" cy="178899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randview Display"/>
            </a:rPr>
            <a:t>The </a:t>
          </a:r>
          <a:r>
            <a:rPr lang="en-US" sz="1600" b="1" kern="1200">
              <a:latin typeface="Grandview Display"/>
            </a:rPr>
            <a:t>RAE</a:t>
          </a:r>
          <a:r>
            <a:rPr lang="en-US" sz="1600" kern="1200">
              <a:latin typeface="Grandview Display"/>
            </a:rPr>
            <a:t> detects anomalies in time-series glucose data from MIMIC-III, identifying abnormal timestamps and associating them with relevant clinical notes.</a:t>
          </a:r>
        </a:p>
      </dsp:txBody>
      <dsp:txXfrm>
        <a:off x="764" y="694085"/>
        <a:ext cx="2981660" cy="1788996"/>
      </dsp:txXfrm>
    </dsp:sp>
    <dsp:sp modelId="{130AAE69-3F90-422B-BF65-41C7264F8B96}">
      <dsp:nvSpPr>
        <dsp:cNvPr id="0" name=""/>
        <dsp:cNvSpPr/>
      </dsp:nvSpPr>
      <dsp:spPr>
        <a:xfrm>
          <a:off x="3280591" y="694085"/>
          <a:ext cx="2981660" cy="178899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randview Display"/>
              <a:ea typeface="Calibri"/>
              <a:cs typeface="Calibri"/>
            </a:rPr>
            <a:t>Leveraged </a:t>
          </a:r>
          <a:r>
            <a:rPr lang="en-US" sz="1600" b="1" kern="1200">
              <a:latin typeface="Grandview Display"/>
              <a:ea typeface="Calibri"/>
              <a:cs typeface="Calibri"/>
            </a:rPr>
            <a:t>clinical notes from MIMIC-IV</a:t>
          </a:r>
          <a:r>
            <a:rPr lang="en-US" sz="1600" kern="1200">
              <a:latin typeface="Grandview Display"/>
              <a:ea typeface="Calibri"/>
              <a:cs typeface="Calibri"/>
            </a:rPr>
            <a:t> to generate ground truth summaries using the </a:t>
          </a:r>
          <a:r>
            <a:rPr lang="en-US" sz="1600" b="1" kern="1200">
              <a:latin typeface="Grandview Display"/>
              <a:ea typeface="Calibri"/>
              <a:cs typeface="Calibri"/>
            </a:rPr>
            <a:t>PEGASUS</a:t>
          </a:r>
          <a:r>
            <a:rPr lang="en-US" sz="1600" kern="1200">
              <a:latin typeface="Grandview Display"/>
              <a:ea typeface="Calibri"/>
              <a:cs typeface="Calibri"/>
            </a:rPr>
            <a:t> model, providing high-quality reference summaries.</a:t>
          </a:r>
        </a:p>
      </dsp:txBody>
      <dsp:txXfrm>
        <a:off x="3280591" y="694085"/>
        <a:ext cx="2981660" cy="1788996"/>
      </dsp:txXfrm>
    </dsp:sp>
    <dsp:sp modelId="{1AEC8CD6-C175-49BD-B5CF-3AD68B2745B0}">
      <dsp:nvSpPr>
        <dsp:cNvPr id="0" name=""/>
        <dsp:cNvSpPr/>
      </dsp:nvSpPr>
      <dsp:spPr>
        <a:xfrm>
          <a:off x="764" y="2781248"/>
          <a:ext cx="2981660" cy="178899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  <a:latin typeface="Calibri"/>
              <a:ea typeface="Calibri"/>
              <a:cs typeface="Calibri"/>
            </a:rPr>
            <a:t>Fine-tuned a BART model on the MIMIC-IV notes paired with PEGASUS-generated summaries to improve summarization performance.</a:t>
          </a:r>
          <a:endParaRPr lang="en-US" sz="1600" kern="1200">
            <a:solidFill>
              <a:schemeClr val="bg1"/>
            </a:solidFill>
            <a:latin typeface="Grandview Display"/>
            <a:ea typeface="Calibri"/>
            <a:cs typeface="Calibri"/>
          </a:endParaRPr>
        </a:p>
      </dsp:txBody>
      <dsp:txXfrm>
        <a:off x="764" y="2781248"/>
        <a:ext cx="2981660" cy="1788996"/>
      </dsp:txXfrm>
    </dsp:sp>
    <dsp:sp modelId="{B1A90A55-8DD9-44D4-A9A6-DFA73D677462}">
      <dsp:nvSpPr>
        <dsp:cNvPr id="0" name=""/>
        <dsp:cNvSpPr/>
      </dsp:nvSpPr>
      <dsp:spPr>
        <a:xfrm>
          <a:off x="3280591" y="2781248"/>
          <a:ext cx="2981660" cy="178899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/>
              <a:ea typeface="Calibri"/>
              <a:cs typeface="Calibri"/>
            </a:rPr>
            <a:t>Finally, clinical notes associated with anomalies (outputted by the RAE) are processed by the fine-tuned BART model to generate concise summaries, enhancing the interpretability and explainability of abnormal glucose readings.</a:t>
          </a:r>
          <a:endParaRPr lang="en-US" sz="1600" kern="1200"/>
        </a:p>
      </dsp:txBody>
      <dsp:txXfrm>
        <a:off x="3280591" y="2781248"/>
        <a:ext cx="2981660" cy="17889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3D0F0-81A8-4CC1-9C9A-011106F3068B}">
      <dsp:nvSpPr>
        <dsp:cNvPr id="0" name=""/>
        <dsp:cNvSpPr/>
      </dsp:nvSpPr>
      <dsp:spPr>
        <a:xfrm>
          <a:off x="0" y="49558"/>
          <a:ext cx="7915612" cy="1253070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/>
            <a:t>Unstructured Clinical Notes - </a:t>
          </a:r>
          <a:r>
            <a:rPr lang="en-US" sz="1800" kern="1200" dirty="0"/>
            <a:t>Raw notes were lengthy and poorly formatted, requiring preprocessing before being input to the </a:t>
          </a:r>
          <a:r>
            <a:rPr lang="en-US" sz="1800" kern="1200" dirty="0">
              <a:latin typeface="Grandview Display"/>
            </a:rPr>
            <a:t>RAE model</a:t>
          </a:r>
          <a:r>
            <a:rPr lang="en-US" sz="1800" kern="1200" dirty="0"/>
            <a:t>.</a:t>
          </a:r>
        </a:p>
      </dsp:txBody>
      <dsp:txXfrm>
        <a:off x="61170" y="110728"/>
        <a:ext cx="7793272" cy="1130730"/>
      </dsp:txXfrm>
    </dsp:sp>
    <dsp:sp modelId="{5324F9D5-28C6-4FF4-B128-E3720836AEFB}">
      <dsp:nvSpPr>
        <dsp:cNvPr id="0" name=""/>
        <dsp:cNvSpPr/>
      </dsp:nvSpPr>
      <dsp:spPr>
        <a:xfrm>
          <a:off x="0" y="1354468"/>
          <a:ext cx="7915612" cy="125307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randview Display"/>
            </a:rPr>
            <a:t>BioBert was not suitable for applying summarization tasks on the code. PEGASUS was used as an alternative to generate ground truth summaries.</a:t>
          </a:r>
          <a:endParaRPr lang="en-US" sz="1800" kern="1200" dirty="0"/>
        </a:p>
      </dsp:txBody>
      <dsp:txXfrm>
        <a:off x="61170" y="1415638"/>
        <a:ext cx="7793272" cy="1130730"/>
      </dsp:txXfrm>
    </dsp:sp>
    <dsp:sp modelId="{6FAD4050-892A-4FBA-A05C-F0C41EA45C17}">
      <dsp:nvSpPr>
        <dsp:cNvPr id="0" name=""/>
        <dsp:cNvSpPr/>
      </dsp:nvSpPr>
      <dsp:spPr>
        <a:xfrm>
          <a:off x="0" y="2659378"/>
          <a:ext cx="7915612" cy="125307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RAE Anomaly Detection Nuances -</a:t>
          </a:r>
          <a:r>
            <a:rPr lang="en-IN" sz="1800" b="1" kern="1200" dirty="0">
              <a:latin typeface="Grandview Display"/>
            </a:rPr>
            <a:t> LSTM</a:t>
          </a:r>
          <a:r>
            <a:rPr lang="en-US" sz="1800" kern="1200" dirty="0"/>
            <a:t> RAE identified anomalies based on sequence patterns rather than absolute glucose values.</a:t>
          </a:r>
          <a:r>
            <a:rPr lang="en-US" sz="1800" kern="1200" dirty="0">
              <a:latin typeface="Grandview Display"/>
            </a:rPr>
            <a:t> </a:t>
          </a:r>
          <a:r>
            <a:rPr lang="en-US" sz="1800" kern="1200" dirty="0"/>
            <a:t>Resulted in occasional misclassifications (e.g., some high GLC values not flagged, some normal readings included).</a:t>
          </a:r>
        </a:p>
      </dsp:txBody>
      <dsp:txXfrm>
        <a:off x="61170" y="2720548"/>
        <a:ext cx="7793272" cy="1130730"/>
      </dsp:txXfrm>
    </dsp:sp>
    <dsp:sp modelId="{B30A9CDE-813A-4FAD-9901-C96E8D08197C}">
      <dsp:nvSpPr>
        <dsp:cNvPr id="0" name=""/>
        <dsp:cNvSpPr/>
      </dsp:nvSpPr>
      <dsp:spPr>
        <a:xfrm>
          <a:off x="0" y="3964288"/>
          <a:ext cx="7915612" cy="1253070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PEGASUS Summary Quality Issues - </a:t>
          </a:r>
          <a:r>
            <a:rPr lang="en-US" sz="1800" kern="1200" dirty="0"/>
            <a:t>Some generated summaries were short or</a:t>
          </a:r>
          <a:r>
            <a:rPr lang="en-US" sz="1800" kern="1200" dirty="0">
              <a:latin typeface="Grandview Display"/>
            </a:rPr>
            <a:t> included</a:t>
          </a:r>
          <a:r>
            <a:rPr lang="en-US" sz="1800" kern="1200" dirty="0"/>
            <a:t> </a:t>
          </a:r>
          <a:r>
            <a:rPr lang="en-US" sz="1800" kern="1200" dirty="0">
              <a:latin typeface="Grandview Display"/>
            </a:rPr>
            <a:t>hallucinated content using article structure.</a:t>
          </a:r>
          <a:r>
            <a:rPr lang="en-US" sz="1800" kern="1200" dirty="0"/>
            <a:t> </a:t>
          </a:r>
          <a:r>
            <a:rPr lang="en-US" sz="1800" b="1" kern="1200" dirty="0"/>
            <a:t>Data filtering and cleaning</a:t>
          </a:r>
          <a:r>
            <a:rPr lang="en-US" sz="1800" kern="1200" dirty="0"/>
            <a:t> steps were applied to enhance summary relevance.</a:t>
          </a:r>
        </a:p>
      </dsp:txBody>
      <dsp:txXfrm>
        <a:off x="61170" y="4025458"/>
        <a:ext cx="7793272" cy="11307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4FAEC-E84D-5A42-A297-1B9937994BA1}">
      <dsp:nvSpPr>
        <dsp:cNvPr id="0" name=""/>
        <dsp:cNvSpPr/>
      </dsp:nvSpPr>
      <dsp:spPr>
        <a:xfrm>
          <a:off x="3403" y="0"/>
          <a:ext cx="5232751" cy="3738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880" tIns="0" rIns="51688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Arndt, B. G., Beasley, J. W., Watkinson, M. D., Temte, J. L., Tuan, W.-J., Sinsky, C. A., &amp; Gilchrist, V. J. (2017). Tethered to the EHR: Primary Care Physician Workload Assessment Using EHR Event Log Data and Time-Motion Observations. </a:t>
          </a:r>
          <a:br>
            <a:rPr lang="en-US" sz="1400" kern="1200"/>
          </a:br>
          <a:r>
            <a:rPr lang="en-US" sz="1400" i="1" kern="1200"/>
            <a:t>The Annals of Family Medicine</a:t>
          </a:r>
          <a:r>
            <a:rPr lang="en-US" sz="1400" kern="1200"/>
            <a:t>, </a:t>
          </a:r>
          <a:r>
            <a:rPr lang="en-US" sz="1400" i="1" kern="1200"/>
            <a:t>15</a:t>
          </a:r>
          <a:r>
            <a:rPr lang="en-US" sz="1400" kern="1200"/>
            <a:t>(5), 419–426. </a:t>
          </a:r>
          <a:br>
            <a:rPr lang="en-US" sz="1400" kern="1200"/>
          </a:br>
          <a:r>
            <a:rPr lang="en-US" sz="1400" kern="1200"/>
            <a:t>https://doi.org/10.1370/afm.2121</a:t>
          </a:r>
        </a:p>
      </dsp:txBody>
      <dsp:txXfrm>
        <a:off x="3403" y="1495545"/>
        <a:ext cx="5232751" cy="2243317"/>
      </dsp:txXfrm>
    </dsp:sp>
    <dsp:sp modelId="{68CCDF6F-C407-3E45-8F55-788D14912DDC}">
      <dsp:nvSpPr>
        <dsp:cNvPr id="0" name=""/>
        <dsp:cNvSpPr/>
      </dsp:nvSpPr>
      <dsp:spPr>
        <a:xfrm>
          <a:off x="3403" y="0"/>
          <a:ext cx="5232751" cy="149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880" tIns="165100" rIns="5168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403" y="0"/>
        <a:ext cx="5232751" cy="1495545"/>
      </dsp:txXfrm>
    </dsp:sp>
    <dsp:sp modelId="{DD54482D-6CFE-0A4B-A7F0-4D1A2C3A4B62}">
      <dsp:nvSpPr>
        <dsp:cNvPr id="0" name=""/>
        <dsp:cNvSpPr/>
      </dsp:nvSpPr>
      <dsp:spPr>
        <a:xfrm>
          <a:off x="5654774" y="0"/>
          <a:ext cx="5232751" cy="37388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880" tIns="0" rIns="51688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Paula, P. A. B. de, Severino, J. V. B., Berger, M. N., Veiga, M. H., Ribeiro, K. D. P., Loures, F. S., Todeschini, S. A., Roeder, E. A., &amp; Marques, G. L. (2025). </a:t>
          </a:r>
          <a:br>
            <a:rPr lang="en-US" sz="1400" kern="1200"/>
          </a:br>
          <a:r>
            <a:rPr lang="en-US" sz="1400" kern="1200"/>
            <a:t>Improving documentation quality and patient interaction with AI: A tool for transforming medical records—an experience report. </a:t>
          </a:r>
          <a:br>
            <a:rPr lang="en-US" sz="1400" kern="1200"/>
          </a:br>
          <a:r>
            <a:rPr lang="en-US" sz="1400" i="1" kern="1200"/>
            <a:t>Journal of Medical Artificial Intelligence</a:t>
          </a:r>
          <a:r>
            <a:rPr lang="en-US" sz="1400" kern="1200"/>
            <a:t>, </a:t>
          </a:r>
          <a:r>
            <a:rPr lang="en-US" sz="1400" i="1" kern="1200"/>
            <a:t>8</a:t>
          </a:r>
          <a:r>
            <a:rPr lang="en-US" sz="1400" kern="1200"/>
            <a:t>(0), Article 0. </a:t>
          </a:r>
          <a:br>
            <a:rPr lang="en-US" sz="1400" kern="1200"/>
          </a:br>
          <a:r>
            <a:rPr lang="en-US" sz="1400" kern="1200"/>
            <a:t>https://doi.org/10.21037/jmai-24-213</a:t>
          </a:r>
        </a:p>
      </dsp:txBody>
      <dsp:txXfrm>
        <a:off x="5654774" y="1495545"/>
        <a:ext cx="5232751" cy="2243317"/>
      </dsp:txXfrm>
    </dsp:sp>
    <dsp:sp modelId="{792A11CE-B300-014F-BF73-60B0C8548121}">
      <dsp:nvSpPr>
        <dsp:cNvPr id="0" name=""/>
        <dsp:cNvSpPr/>
      </dsp:nvSpPr>
      <dsp:spPr>
        <a:xfrm>
          <a:off x="5654774" y="0"/>
          <a:ext cx="5232751" cy="149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6880" tIns="165100" rIns="5168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654774" y="0"/>
        <a:ext cx="5232751" cy="1495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65484-25DD-AB4D-AB5D-DF74522B1FE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B6A42-B09B-B74A-A038-A4E197C68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9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B6A42-B09B-B74A-A038-A4E197C68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2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B6A42-B09B-B74A-A038-A4E197C68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6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B6A42-B09B-B74A-A038-A4E197C68F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2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B6A42-B09B-B74A-A038-A4E197C68F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40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B6A42-B09B-B74A-A038-A4E197C68F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0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B6A42-B09B-B74A-A038-A4E197C68F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80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B6A42-B09B-B74A-A038-A4E197C68F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79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B6A42-B09B-B74A-A038-A4E197C68F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29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B6A42-B09B-B74A-A038-A4E197C68F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6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8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3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90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5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47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1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7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4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9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20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0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981B146E-ABD3-BB8D-26B3-8A37D20AE7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444" r="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600" y="1066800"/>
            <a:ext cx="4681728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2A719-9857-3DF2-6794-C6E912DC6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9722" y="1562101"/>
            <a:ext cx="3884568" cy="2738530"/>
          </a:xfrm>
        </p:spPr>
        <p:txBody>
          <a:bodyPr anchor="t">
            <a:normAutofit fontScale="90000"/>
          </a:bodyPr>
          <a:lstStyle/>
          <a:p>
            <a:r>
              <a:rPr lang="en-US" sz="4800"/>
              <a:t>Anomaly-aware clinical detection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8AC57-60CA-7A4F-7CA6-23387151C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722" y="4321622"/>
            <a:ext cx="3813048" cy="941832"/>
          </a:xfrm>
        </p:spPr>
        <p:txBody>
          <a:bodyPr>
            <a:normAutofit fontScale="70000" lnSpcReduction="20000"/>
          </a:bodyPr>
          <a:lstStyle/>
          <a:p>
            <a:r>
              <a:rPr lang="en-US" sz="2000"/>
              <a:t>Team Magma: Mauricio Bermudez, Alvaro Montoya Ruiz, Hriday Reddy </a:t>
            </a:r>
            <a:r>
              <a:rPr lang="en-US" sz="2000" err="1"/>
              <a:t>Purma</a:t>
            </a:r>
            <a:endParaRPr lang="en-US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619035" y="3435440"/>
            <a:ext cx="0" cy="4690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11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E3291-C914-DE59-11CE-11A0D9DB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6A6B-90A5-6DF1-C5B5-0FA40D903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564" y="4490100"/>
            <a:ext cx="8298873" cy="1282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2400" b="1" cap="all" spc="300"/>
              <a:t>The End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74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25A4B-8AE2-59E5-14C0-484FB7C7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Q &amp; 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C141FEF0-8DBA-5FA1-3C3D-6DBC88282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8" y="966978"/>
            <a:ext cx="48737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5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EC34-46E0-3910-12A4-A3971F4B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/>
              <a:t>Problem Reinforcement</a:t>
            </a:r>
          </a:p>
        </p:txBody>
      </p:sp>
      <p:pic>
        <p:nvPicPr>
          <p:cNvPr id="5" name="Picture 4" descr="Pipette putting a sample on the tray">
            <a:extLst>
              <a:ext uri="{FF2B5EF4-FFF2-40B4-BE49-F238E27FC236}">
                <a16:creationId xmlns:a16="http://schemas.microsoft.com/office/drawing/2014/main" id="{F8729C09-5C2A-22E9-9776-9FD945C3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223" r="21494" b="-1"/>
          <a:stretch/>
        </p:blipFill>
        <p:spPr>
          <a:xfrm>
            <a:off x="713232" y="914400"/>
            <a:ext cx="3815056" cy="538581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F343B1-2B4E-2186-67C8-D7A4A3AFE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383390"/>
              </p:ext>
            </p:extLst>
          </p:nvPr>
        </p:nvGraphicFramePr>
        <p:xfrm>
          <a:off x="5241520" y="2199861"/>
          <a:ext cx="6289489" cy="4100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622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812EE-E0E5-6DAB-07D9-BFF1C50F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Motivation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3E152B-F546-739B-CCCC-DA88783A1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573849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01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DF552-6245-C146-78CB-E3457217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US"/>
              <a:t>Data and Feasibility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7B8CD32-7E57-0FE8-6320-345384A61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631994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801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19" name="Straight Arrow Connector 5918">
            <a:extLst>
              <a:ext uri="{FF2B5EF4-FFF2-40B4-BE49-F238E27FC236}">
                <a16:creationId xmlns:a16="http://schemas.microsoft.com/office/drawing/2014/main" id="{7470383A-2951-F897-69FC-B1F9F73B1473}"/>
              </a:ext>
            </a:extLst>
          </p:cNvPr>
          <p:cNvCxnSpPr/>
          <p:nvPr/>
        </p:nvCxnSpPr>
        <p:spPr>
          <a:xfrm>
            <a:off x="10964487" y="2758094"/>
            <a:ext cx="10160" cy="126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7" name="Straight Arrow Connector 5916">
            <a:extLst>
              <a:ext uri="{FF2B5EF4-FFF2-40B4-BE49-F238E27FC236}">
                <a16:creationId xmlns:a16="http://schemas.microsoft.com/office/drawing/2014/main" id="{E23C7BD6-2E45-08FF-54E6-719A75E03500}"/>
              </a:ext>
            </a:extLst>
          </p:cNvPr>
          <p:cNvCxnSpPr/>
          <p:nvPr/>
        </p:nvCxnSpPr>
        <p:spPr>
          <a:xfrm flipH="1">
            <a:off x="8691249" y="2403981"/>
            <a:ext cx="7558" cy="16201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7B0310D-22BD-DC25-2F41-0915B2E1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09" y="1064941"/>
            <a:ext cx="5737859" cy="1097280"/>
          </a:xfrm>
        </p:spPr>
        <p:txBody>
          <a:bodyPr>
            <a:normAutofit/>
          </a:bodyPr>
          <a:lstStyle/>
          <a:p>
            <a:r>
              <a:rPr lang="en-US"/>
              <a:t>Plan and Methodology</a:t>
            </a:r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8021C5-873A-EE0E-0C67-1AF10B015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409767"/>
              </p:ext>
            </p:extLst>
          </p:nvPr>
        </p:nvGraphicFramePr>
        <p:xfrm>
          <a:off x="322270" y="1294223"/>
          <a:ext cx="6263017" cy="5264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8FC513-72FB-E64A-0740-A26FCE78C1B0}"/>
              </a:ext>
            </a:extLst>
          </p:cNvPr>
          <p:cNvSpPr txBox="1"/>
          <p:nvPr/>
        </p:nvSpPr>
        <p:spPr>
          <a:xfrm>
            <a:off x="8240529" y="1425283"/>
            <a:ext cx="30578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Architecture Pipeline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282EE5A-6082-3155-15A0-0CBD251B2B9C}"/>
              </a:ext>
            </a:extLst>
          </p:cNvPr>
          <p:cNvSpPr/>
          <p:nvPr/>
        </p:nvSpPr>
        <p:spPr>
          <a:xfrm>
            <a:off x="9923835" y="1963477"/>
            <a:ext cx="2087622" cy="427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Glucose Readings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ED88763-1D3F-91EC-873C-BB31112A9449}"/>
              </a:ext>
            </a:extLst>
          </p:cNvPr>
          <p:cNvSpPr/>
          <p:nvPr/>
        </p:nvSpPr>
        <p:spPr>
          <a:xfrm>
            <a:off x="9923835" y="2750970"/>
            <a:ext cx="2087623" cy="8825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Anomaly Detection with RAE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60313A-6498-8886-9389-77108050700D}"/>
              </a:ext>
            </a:extLst>
          </p:cNvPr>
          <p:cNvSpPr/>
          <p:nvPr/>
        </p:nvSpPr>
        <p:spPr>
          <a:xfrm>
            <a:off x="6838666" y="1966025"/>
            <a:ext cx="2505792" cy="431065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Clinical Notes MIMIC 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963B3A-B080-606F-E4B4-50CDB6326F83}"/>
              </a:ext>
            </a:extLst>
          </p:cNvPr>
          <p:cNvSpPr/>
          <p:nvPr/>
        </p:nvSpPr>
        <p:spPr>
          <a:xfrm>
            <a:off x="6838664" y="2759028"/>
            <a:ext cx="2505793" cy="882654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Ground truth summaries using PEGASUS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9269B9-278D-E776-15D8-EE8F714CF7E5}"/>
              </a:ext>
            </a:extLst>
          </p:cNvPr>
          <p:cNvSpPr/>
          <p:nvPr/>
        </p:nvSpPr>
        <p:spPr>
          <a:xfrm>
            <a:off x="6838664" y="4025998"/>
            <a:ext cx="2505795" cy="5932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BART Fine Tuning Process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CE5D14-44C7-BA50-11CC-8879E23C1510}"/>
              </a:ext>
            </a:extLst>
          </p:cNvPr>
          <p:cNvSpPr/>
          <p:nvPr/>
        </p:nvSpPr>
        <p:spPr>
          <a:xfrm>
            <a:off x="7749348" y="5262271"/>
            <a:ext cx="3379304" cy="59681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Explainable Notes for Anomaly GLC metrics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EB2E3-9DBE-F5AC-2B24-5D1C395000D9}"/>
              </a:ext>
            </a:extLst>
          </p:cNvPr>
          <p:cNvCxnSpPr>
            <a:cxnSpLocks/>
          </p:cNvCxnSpPr>
          <p:nvPr/>
        </p:nvCxnSpPr>
        <p:spPr>
          <a:xfrm>
            <a:off x="10967646" y="2390732"/>
            <a:ext cx="1" cy="36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88470D-EC98-EF9E-4F8C-5279F5DC9604}"/>
              </a:ext>
            </a:extLst>
          </p:cNvPr>
          <p:cNvCxnSpPr>
            <a:cxnSpLocks/>
          </p:cNvCxnSpPr>
          <p:nvPr/>
        </p:nvCxnSpPr>
        <p:spPr>
          <a:xfrm flipH="1">
            <a:off x="8091561" y="2397090"/>
            <a:ext cx="1" cy="36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FB2282-DEBE-4C26-331D-F25046C778EA}"/>
              </a:ext>
            </a:extLst>
          </p:cNvPr>
          <p:cNvCxnSpPr>
            <a:cxnSpLocks/>
          </p:cNvCxnSpPr>
          <p:nvPr/>
        </p:nvCxnSpPr>
        <p:spPr>
          <a:xfrm>
            <a:off x="8091561" y="3641682"/>
            <a:ext cx="1" cy="38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AA431A-1130-F965-DA60-517717404242}"/>
              </a:ext>
            </a:extLst>
          </p:cNvPr>
          <p:cNvCxnSpPr>
            <a:cxnSpLocks/>
          </p:cNvCxnSpPr>
          <p:nvPr/>
        </p:nvCxnSpPr>
        <p:spPr>
          <a:xfrm>
            <a:off x="8091562" y="4619287"/>
            <a:ext cx="1347438" cy="64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8" name="Rounded Rectangle 3">
            <a:extLst>
              <a:ext uri="{FF2B5EF4-FFF2-40B4-BE49-F238E27FC236}">
                <a16:creationId xmlns:a16="http://schemas.microsoft.com/office/drawing/2014/main" id="{795B03D5-00EF-4E1F-291D-E5D2DBF123DB}"/>
              </a:ext>
            </a:extLst>
          </p:cNvPr>
          <p:cNvSpPr/>
          <p:nvPr/>
        </p:nvSpPr>
        <p:spPr>
          <a:xfrm>
            <a:off x="9868079" y="4063624"/>
            <a:ext cx="2087622" cy="5201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Anomalies Stored (GLC and notes)</a:t>
            </a:r>
          </a:p>
        </p:txBody>
      </p:sp>
      <p:cxnSp>
        <p:nvCxnSpPr>
          <p:cNvPr id="5920" name="Straight Arrow Connector 5919">
            <a:extLst>
              <a:ext uri="{FF2B5EF4-FFF2-40B4-BE49-F238E27FC236}">
                <a16:creationId xmlns:a16="http://schemas.microsoft.com/office/drawing/2014/main" id="{6C0B66F5-B360-99E7-A0CF-B0D8FB7F0DB3}"/>
              </a:ext>
            </a:extLst>
          </p:cNvPr>
          <p:cNvCxnSpPr>
            <a:cxnSpLocks/>
          </p:cNvCxnSpPr>
          <p:nvPr/>
        </p:nvCxnSpPr>
        <p:spPr>
          <a:xfrm flipH="1">
            <a:off x="9699194" y="4628580"/>
            <a:ext cx="1273099" cy="63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98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3180E-2B6A-511C-5DD2-731CFC7F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404" y="914400"/>
            <a:ext cx="8945593" cy="948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/>
              <a:t>Anomaly Detection Outcomes - RAE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29C2CF82-ECCE-3341-6236-32B82BB94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009" y="2704701"/>
            <a:ext cx="5736708" cy="3122298"/>
          </a:xfrm>
          <a:prstGeom prst="rect">
            <a:avLst/>
          </a:prstGeom>
        </p:spPr>
      </p:pic>
      <p:pic>
        <p:nvPicPr>
          <p:cNvPr id="7" name="Picture 6" descr="A graph with a line graph&#10;&#10;AI-generated content may be incorrect.">
            <a:extLst>
              <a:ext uri="{FF2B5EF4-FFF2-40B4-BE49-F238E27FC236}">
                <a16:creationId xmlns:a16="http://schemas.microsoft.com/office/drawing/2014/main" id="{23138C71-D8D3-B777-A08F-9F2D2A48D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82" y="2505875"/>
            <a:ext cx="5661409" cy="33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2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714A-7326-2AA6-1243-5EF4BE3D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10897"/>
            <a:ext cx="10890929" cy="8138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Output – Summarization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4C9E7-9187-EB63-D1C9-B47783731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1287378"/>
            <a:ext cx="5212080" cy="507492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 NOTES FOR ANOMOLY VALUE:</a:t>
            </a:r>
            <a:endParaRPr lang="en-US" sz="105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050"/>
              <a:t>[**Known </a:t>
            </a:r>
            <a:r>
              <a:rPr lang="en-US" sz="1050" err="1"/>
              <a:t>lastname</a:t>
            </a:r>
            <a:r>
              <a:rPr lang="en-US" sz="1050"/>
              <a:t> **] is a 61-year-old insulin-dependent diabetic type I, with history of coronary artery disease, transferred from [**Hospital1 **] [**Location (un) 620**] by life flight for DKA associated with chest pain. The patient checked his blood sugar and it was 500. He was given 2 g of calcium gluconate, 10 units of IV insulin, 50 of bicarbonate, and an aspirin. Patient's glucose remained 500. insulin, and the rate of his insulin drip was increased to 10/hr. However, his glucose remained critically high. He endorses thirst and polyuria. [**Known </a:t>
            </a:r>
            <a:r>
              <a:rPr lang="en-US" sz="1050" err="1"/>
              <a:t>lastname</a:t>
            </a:r>
            <a:r>
              <a:rPr lang="en-US" sz="1050"/>
              <a:t> **] is a 61-year-old insulin-dependent diabetic type I, with history of coronary artery disease, transferred from [**Hospital1 **] [**Location (un) 620**] for DKA associated with chest pain. Anion gap on admission 17. Patient was </a:t>
            </a:r>
            <a:r>
              <a:rPr lang="en-US" sz="1050" err="1"/>
              <a:t>bolused</a:t>
            </a:r>
            <a:r>
              <a:rPr lang="en-US" sz="1050"/>
              <a:t> with insulin in the ICU. His insulin drip was titrated up and his blood sugar values decreased. While in ICU, anion gap closed, glucose remained between 150-200 and patient was weaned off drip to S.C. Once the patient was </a:t>
            </a:r>
            <a:r>
              <a:rPr lang="en-US" sz="1050" err="1"/>
              <a:t>stablized</a:t>
            </a:r>
            <a:r>
              <a:rPr lang="en-US" sz="1050"/>
              <a:t>, he was seen by the [**Last Name (un) **], who recommended a more stringent insulin regimen given his level of insulin resistance. He is being discharged on a [**Last Name (un) **] 70units after breakfast and sliding scale insulin with Humalog at meals and before bedtime. *Insulin regimen should be adjusted, possibly splitting up [**Last Name (un) **] dose, as does spike to glucoses in the 200-300 range in the afternoons. K+ repleted to keep between 3.3 and 5 while correcting DKA. #Cognitive deficits: He has had episodes of DKA in the past, and this episode appears to have been precipitated in part by lack of taking his </a:t>
            </a:r>
            <a:r>
              <a:rPr lang="en-US" sz="1050" err="1"/>
              <a:t>lantus</a:t>
            </a:r>
            <a:r>
              <a:rPr lang="en-US" sz="1050"/>
              <a:t>. He was given D5 1/2NS with insulin drip which was changed to D5W and encouraged free water intake. Insulin regimen may need adjustment to achieve better day time euglycemia. 17. insulin [**Month/Day/Year **] 100 unit/mL Solution Sig: Seventy (70) Units Subcutaneous </a:t>
            </a:r>
            <a:r>
              <a:rPr lang="en-US" sz="1050" err="1"/>
              <a:t>qam</a:t>
            </a:r>
            <a:r>
              <a:rPr lang="en-US" sz="1050"/>
              <a:t>. You were treated with insulin and fluids in the intensive care unit, and after your condition stabilized you were transferred to the regular medical floor.</a:t>
            </a:r>
            <a:endParaRPr lang="en-IN" sz="105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C46FE-939B-6C5A-F378-A9945CF7B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1287377"/>
            <a:ext cx="5212080" cy="49122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Calibri"/>
                <a:ea typeface="Calibri"/>
                <a:cs typeface="Calibri"/>
              </a:rPr>
              <a:t>BART (Fine-tuned) MODEL OUTPUT:</a:t>
            </a:r>
          </a:p>
          <a:p>
            <a:pPr marL="0" indent="0">
              <a:buNone/>
            </a:pPr>
            <a:r>
              <a:rPr lang="en-US"/>
              <a:t>Insulin regimen may need adjustment to achieve better day time euglycemia. [**Known </a:t>
            </a:r>
            <a:r>
              <a:rPr lang="en-US" err="1"/>
              <a:t>lastname</a:t>
            </a:r>
            <a:r>
              <a:rPr lang="en-US"/>
              <a:t> **] is a 61-year-old insulin-dependent diabetic type 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81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61AD-FC61-22CB-6CC9-BDAA0549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Challenges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D1A4DF2B-10CC-4292-5BCC-76B67A7942E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2792720"/>
              </p:ext>
            </p:extLst>
          </p:nvPr>
        </p:nvGraphicFramePr>
        <p:xfrm>
          <a:off x="3615397" y="1031001"/>
          <a:ext cx="7915612" cy="5266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604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A8C7E-D1FD-2F82-F8FE-9554798C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/>
              <a:t>Literature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ADA661-63B0-0F74-604C-32DDD839E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708236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797903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41bf7de-e2e5-46df-8d67-82607df9deaa}" enabled="0" method="" siteId="{741bf7de-e2e5-46df-8d67-82607df9de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1141</Words>
  <Application>Microsoft Office PowerPoint</Application>
  <PresentationFormat>Widescreen</PresentationFormat>
  <Paragraphs>61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Grandview Display</vt:lpstr>
      <vt:lpstr>DashVTI</vt:lpstr>
      <vt:lpstr>Anomaly-aware clinical detection system </vt:lpstr>
      <vt:lpstr>Problem Reinforcement</vt:lpstr>
      <vt:lpstr>Motivation</vt:lpstr>
      <vt:lpstr>Data and Feasibility</vt:lpstr>
      <vt:lpstr>Plan and Methodology</vt:lpstr>
      <vt:lpstr>Anomaly Detection Outcomes - RAE</vt:lpstr>
      <vt:lpstr>Output – Summarization</vt:lpstr>
      <vt:lpstr>Challenges</vt:lpstr>
      <vt:lpstr>Literature</vt:lpstr>
      <vt:lpstr>Thank you!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Maui Bermudez</dc:creator>
  <cp:lastModifiedBy>Hriday Reddy Purma</cp:lastModifiedBy>
  <cp:revision>211</cp:revision>
  <dcterms:created xsi:type="dcterms:W3CDTF">2025-04-29T02:57:43Z</dcterms:created>
  <dcterms:modified xsi:type="dcterms:W3CDTF">2025-06-22T21:36:25Z</dcterms:modified>
</cp:coreProperties>
</file>