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67" r:id="rId14"/>
    <p:sldId id="273" r:id="rId15"/>
    <p:sldId id="268" r:id="rId16"/>
    <p:sldId id="269"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76B07298-CB65-4499-98ED-2C45476E3D0F}">
          <p14:sldIdLst>
            <p14:sldId id="256"/>
            <p14:sldId id="257"/>
            <p14:sldId id="258"/>
            <p14:sldId id="259"/>
            <p14:sldId id="260"/>
            <p14:sldId id="261"/>
            <p14:sldId id="262"/>
            <p14:sldId id="263"/>
            <p14:sldId id="264"/>
            <p14:sldId id="265"/>
            <p14:sldId id="271"/>
            <p14:sldId id="272"/>
            <p14:sldId id="267"/>
            <p14:sldId id="273"/>
            <p14:sldId id="268"/>
            <p14:sldId id="269"/>
            <p14:sldId id="270"/>
          </p14:sldIdLst>
        </p14:section>
      </p14:section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kla+PkD1nPL4e0G5RL7iYSu7M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2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2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a:p>
        </p:txBody>
      </p:sp>
      <p:sp>
        <p:nvSpPr>
          <p:cNvPr id="104" name="Google Shape;104;p2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2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a:p>
        </p:txBody>
      </p:sp>
      <p:sp>
        <p:nvSpPr>
          <p:cNvPr id="119" name="Google Shape;119;p2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0"/>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17"/>
          <p:cNvGrpSpPr/>
          <p:nvPr/>
        </p:nvGrpSpPr>
        <p:grpSpPr>
          <a:xfrm>
            <a:off x="0" y="-8467"/>
            <a:ext cx="12192000" cy="6866467"/>
            <a:chOff x="0" y="-8467"/>
            <a:chExt cx="12192000" cy="6866467"/>
          </a:xfrm>
        </p:grpSpPr>
        <p:cxnSp>
          <p:nvCxnSpPr>
            <p:cNvPr id="30" name="Google Shape;30;p1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1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1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1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1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2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2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2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a:spLocks noGrp="1"/>
          </p:cNvSpPr>
          <p:nvPr>
            <p:ph type="pic" idx="2"/>
          </p:nvPr>
        </p:nvSpPr>
        <p:spPr>
          <a:xfrm>
            <a:off x="677334" y="609600"/>
            <a:ext cx="8596668" cy="3845718"/>
          </a:xfrm>
          <a:prstGeom prst="rect">
            <a:avLst/>
          </a:prstGeom>
          <a:noFill/>
          <a:ln>
            <a:noFill/>
          </a:ln>
        </p:spPr>
      </p:sp>
      <p:sp>
        <p:nvSpPr>
          <p:cNvPr id="86" name="Google Shape;86;p2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0" y="-8467"/>
            <a:ext cx="12192000" cy="6866467"/>
            <a:chOff x="0" y="-8467"/>
            <a:chExt cx="12192000" cy="6866467"/>
          </a:xfrm>
        </p:grpSpPr>
        <p:cxnSp>
          <p:nvCxnSpPr>
            <p:cNvPr id="7" name="Google Shape;7;p1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5"/>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s://www.geoffreydromard.com/agricultural-drones-worth-getting-one/"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p:nvPr/>
        </p:nvSpPr>
        <p:spPr>
          <a:xfrm>
            <a:off x="3440113" y="2008188"/>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144" name="Google Shape;144;p1"/>
          <p:cNvPicPr preferRelativeResize="0"/>
          <p:nvPr/>
        </p:nvPicPr>
        <p:blipFill rotWithShape="1">
          <a:blip r:embed="rId3">
            <a:alphaModFix/>
          </a:blip>
          <a:srcRect/>
          <a:stretch/>
        </p:blipFill>
        <p:spPr>
          <a:xfrm>
            <a:off x="1056640" y="4386898"/>
            <a:ext cx="4248150" cy="1492250"/>
          </a:xfrm>
          <a:prstGeom prst="rect">
            <a:avLst/>
          </a:prstGeom>
          <a:noFill/>
          <a:ln>
            <a:noFill/>
          </a:ln>
        </p:spPr>
      </p:pic>
      <p:sp>
        <p:nvSpPr>
          <p:cNvPr id="145" name="Google Shape;145;p1"/>
          <p:cNvSpPr/>
          <p:nvPr/>
        </p:nvSpPr>
        <p:spPr>
          <a:xfrm>
            <a:off x="-158789" y="223104"/>
            <a:ext cx="6586897" cy="357016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dirty="0">
                <a:solidFill>
                  <a:srgbClr val="000000"/>
                </a:solidFill>
                <a:latin typeface="Arial"/>
                <a:ea typeface="Arial"/>
                <a:cs typeface="Arial"/>
                <a:sym typeface="Arial"/>
              </a:rPr>
              <a:t> </a:t>
            </a:r>
            <a:endParaRPr sz="6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IN" sz="5400" b="0" i="0" u="none" strike="noStrike" cap="none" dirty="0">
                <a:solidFill>
                  <a:srgbClr val="000000"/>
                </a:solidFill>
                <a:latin typeface="Arial"/>
                <a:ea typeface="Arial"/>
                <a:cs typeface="Arial"/>
                <a:sym typeface="Arial"/>
              </a:rPr>
              <a:t> </a:t>
            </a:r>
            <a:r>
              <a:rPr lang="en-IN" sz="5400" b="0" i="0" u="none" strike="noStrike" cap="none" dirty="0">
                <a:solidFill>
                  <a:schemeClr val="dk1"/>
                </a:solidFill>
                <a:latin typeface="Algerian" panose="04020705040A02060702" pitchFamily="82" charset="0"/>
                <a:sym typeface="Arial"/>
              </a:rPr>
              <a:t>Artificial Intelligence</a:t>
            </a:r>
          </a:p>
          <a:p>
            <a:pPr marL="0" marR="0" lvl="0" indent="0" algn="ctr" rtl="0">
              <a:lnSpc>
                <a:spcPct val="100000"/>
              </a:lnSpc>
              <a:spcBef>
                <a:spcPts val="0"/>
              </a:spcBef>
              <a:spcAft>
                <a:spcPts val="0"/>
              </a:spcAft>
              <a:buClr>
                <a:srgbClr val="000000"/>
              </a:buClr>
              <a:buSzPts val="1000"/>
              <a:buFont typeface="Arial"/>
              <a:buNone/>
            </a:pPr>
            <a:r>
              <a:rPr lang="en-IN" sz="5400" dirty="0">
                <a:solidFill>
                  <a:schemeClr val="dk1"/>
                </a:solidFill>
                <a:latin typeface="Algerian" panose="04020705040A02060702" pitchFamily="82" charset="0"/>
              </a:rPr>
              <a:t>In</a:t>
            </a:r>
          </a:p>
          <a:p>
            <a:pPr marL="0" marR="0" lvl="0" indent="0" algn="ctr" rtl="0">
              <a:lnSpc>
                <a:spcPct val="100000"/>
              </a:lnSpc>
              <a:spcBef>
                <a:spcPts val="0"/>
              </a:spcBef>
              <a:spcAft>
                <a:spcPts val="0"/>
              </a:spcAft>
              <a:buClr>
                <a:srgbClr val="000000"/>
              </a:buClr>
              <a:buSzPts val="1000"/>
              <a:buFont typeface="Arial"/>
              <a:buNone/>
            </a:pPr>
            <a:r>
              <a:rPr lang="en-IN" sz="5400" dirty="0">
                <a:solidFill>
                  <a:schemeClr val="dk1"/>
                </a:solidFill>
                <a:latin typeface="Algerian" panose="04020705040A02060702" pitchFamily="82" charset="0"/>
              </a:rPr>
              <a:t>Agriculture</a:t>
            </a:r>
          </a:p>
        </p:txBody>
      </p:sp>
      <p:pic>
        <p:nvPicPr>
          <p:cNvPr id="3" name="Picture 2" descr="Graphical user interface">
            <a:extLst>
              <a:ext uri="{FF2B5EF4-FFF2-40B4-BE49-F238E27FC236}">
                <a16:creationId xmlns:a16="http://schemas.microsoft.com/office/drawing/2014/main" id="{0B237066-602E-B1C9-5DCA-C8E445D1194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156960" y="3222788"/>
            <a:ext cx="4978400" cy="3569653"/>
          </a:xfrm>
          <a:prstGeom prst="rect">
            <a:avLst/>
          </a:prstGeom>
        </p:spPr>
      </p:pic>
      <p:sp>
        <p:nvSpPr>
          <p:cNvPr id="4" name="TextBox 3">
            <a:extLst>
              <a:ext uri="{FF2B5EF4-FFF2-40B4-BE49-F238E27FC236}">
                <a16:creationId xmlns:a16="http://schemas.microsoft.com/office/drawing/2014/main" id="{8C06D5B9-1A44-08E7-47F1-D9261293195B}"/>
              </a:ext>
            </a:extLst>
          </p:cNvPr>
          <p:cNvSpPr txBox="1"/>
          <p:nvPr/>
        </p:nvSpPr>
        <p:spPr>
          <a:xfrm>
            <a:off x="5994400" y="6677025"/>
            <a:ext cx="4978400" cy="230832"/>
          </a:xfrm>
          <a:prstGeom prst="rect">
            <a:avLst/>
          </a:prstGeom>
          <a:noFill/>
        </p:spPr>
        <p:txBody>
          <a:bodyPr wrap="square" rtlCol="0">
            <a:spAutoFit/>
          </a:bodyPr>
          <a:lstStyle/>
          <a:p>
            <a:r>
              <a:rPr lang="en-US" sz="900">
                <a:hlinkClick r:id="rId5" tooltip="https://www.geoffreydromard.com/agricultural-drones-worth-getting-one/"/>
              </a:rPr>
              <a:t>This Photo</a:t>
            </a:r>
            <a:r>
              <a:rPr lang="en-US" sz="900"/>
              <a:t> by Unknown Author is licensed under </a:t>
            </a:r>
            <a:r>
              <a:rPr lang="en-US" sz="900">
                <a:hlinkClick r:id="rId6" tooltip="https://creativecommons.org/licenses/by/3.0/"/>
              </a:rPr>
              <a:t>CC BY</a:t>
            </a:r>
            <a:endParaRPr 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244475" lvl="0" indent="-6350" algn="l" rtl="0">
              <a:lnSpc>
                <a:spcPct val="107000"/>
              </a:lnSpc>
              <a:spcBef>
                <a:spcPts val="0"/>
              </a:spcBef>
              <a:spcAft>
                <a:spcPts val="0"/>
              </a:spcAft>
              <a:buClr>
                <a:srgbClr val="000000"/>
              </a:buClr>
              <a:buSzPct val="100000"/>
              <a:buFont typeface="Calibri"/>
              <a:buNone/>
            </a:pPr>
            <a:r>
              <a:rPr lang="en-IN" sz="4000" b="1" u="sng">
                <a:solidFill>
                  <a:srgbClr val="000000"/>
                </a:solidFill>
                <a:latin typeface="Calibri"/>
                <a:ea typeface="Calibri"/>
                <a:cs typeface="Calibri"/>
                <a:sym typeface="Calibri"/>
              </a:rPr>
              <a:t>Image Processing based detection of</a:t>
            </a:r>
            <a:br>
              <a:rPr lang="en-IN" sz="4000" b="1" u="sng">
                <a:solidFill>
                  <a:srgbClr val="000000"/>
                </a:solidFill>
                <a:latin typeface="Calibri"/>
                <a:ea typeface="Calibri"/>
                <a:cs typeface="Calibri"/>
                <a:sym typeface="Calibri"/>
              </a:rPr>
            </a:br>
            <a:r>
              <a:rPr lang="en-IN" sz="4000" b="1" u="sng">
                <a:solidFill>
                  <a:srgbClr val="000000"/>
                </a:solidFill>
                <a:latin typeface="Calibri"/>
                <a:ea typeface="Calibri"/>
                <a:cs typeface="Calibri"/>
                <a:sym typeface="Calibri"/>
              </a:rPr>
              <a:t>Plant Diseases</a:t>
            </a:r>
            <a:br>
              <a:rPr lang="en-IN" sz="1800" b="1">
                <a:solidFill>
                  <a:srgbClr val="000000"/>
                </a:solidFill>
                <a:latin typeface="Calibri"/>
                <a:ea typeface="Calibri"/>
                <a:cs typeface="Calibri"/>
                <a:sym typeface="Calibri"/>
              </a:rPr>
            </a:br>
            <a:endParaRPr/>
          </a:p>
        </p:txBody>
      </p:sp>
      <p:sp>
        <p:nvSpPr>
          <p:cNvPr id="197" name="Google Shape;197;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marR="266700" lvl="0" indent="-342900" algn="just" rtl="0">
              <a:lnSpc>
                <a:spcPct val="90000"/>
              </a:lnSpc>
              <a:spcBef>
                <a:spcPts val="0"/>
              </a:spcBef>
              <a:spcAft>
                <a:spcPts val="0"/>
              </a:spcAft>
              <a:buClr>
                <a:srgbClr val="000000"/>
              </a:buClr>
              <a:buSzPts val="1600"/>
              <a:buChar char="•"/>
            </a:pPr>
            <a:r>
              <a:rPr lang="en-IN" sz="2400" u="none" strike="noStrike" dirty="0">
                <a:solidFill>
                  <a:srgbClr val="000000"/>
                </a:solidFill>
                <a:latin typeface="Calibri" panose="020F0502020204030204" pitchFamily="34" charset="0"/>
                <a:ea typeface="Calibri"/>
                <a:cs typeface="Calibri" panose="020F0502020204030204" pitchFamily="34" charset="0"/>
                <a:sym typeface="Calibri"/>
              </a:rPr>
              <a:t>Digital photographic images are important tools in plant pathology for assessing plant health. Digital cameras are easy to handle and are a simple source of RGB (red, green, and blue) digital images for disease detection, identification, and quantification.</a:t>
            </a:r>
            <a:endParaRPr dirty="0">
              <a:latin typeface="Calibri" panose="020F0502020204030204" pitchFamily="34" charset="0"/>
              <a:cs typeface="Calibri" panose="020F0502020204030204" pitchFamily="34" charset="0"/>
            </a:endParaRPr>
          </a:p>
          <a:p>
            <a:pPr marL="342900" marR="266700" lvl="0" indent="-342900" algn="just" rtl="0">
              <a:lnSpc>
                <a:spcPct val="90000"/>
              </a:lnSpc>
              <a:spcBef>
                <a:spcPts val="1720"/>
              </a:spcBef>
              <a:spcAft>
                <a:spcPts val="0"/>
              </a:spcAft>
              <a:buClr>
                <a:srgbClr val="000000"/>
              </a:buClr>
              <a:buSzPts val="1600"/>
              <a:buChar char="•"/>
            </a:pPr>
            <a:r>
              <a:rPr lang="en-IN" sz="2400" u="none" strike="noStrike" dirty="0">
                <a:solidFill>
                  <a:srgbClr val="000000"/>
                </a:solidFill>
                <a:latin typeface="Calibri" panose="020F0502020204030204" pitchFamily="34" charset="0"/>
                <a:ea typeface="Calibri"/>
                <a:cs typeface="Calibri" panose="020F0502020204030204" pitchFamily="34" charset="0"/>
                <a:sym typeface="Calibri"/>
              </a:rPr>
              <a:t>In recent times, server based and mobile based approach for disease identification has been employed for disease identification.</a:t>
            </a:r>
            <a:endParaRPr dirty="0">
              <a:latin typeface="Calibri" panose="020F0502020204030204" pitchFamily="34" charset="0"/>
              <a:cs typeface="Calibri" panose="020F0502020204030204" pitchFamily="34" charset="0"/>
            </a:endParaRPr>
          </a:p>
          <a:p>
            <a:pPr marL="342900" lvl="0" indent="-220980" algn="l" rtl="0">
              <a:spcBef>
                <a:spcPts val="1615"/>
              </a:spcBef>
              <a:spcAft>
                <a:spcPts val="0"/>
              </a:spcAft>
              <a:buSzPts val="1920"/>
              <a:buNone/>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A2AB-E27D-45FD-474E-8604FBD385D7}"/>
              </a:ext>
            </a:extLst>
          </p:cNvPr>
          <p:cNvSpPr>
            <a:spLocks noGrp="1"/>
          </p:cNvSpPr>
          <p:nvPr>
            <p:ph type="ctrTitle"/>
          </p:nvPr>
        </p:nvSpPr>
        <p:spPr>
          <a:xfrm>
            <a:off x="940537" y="-80248"/>
            <a:ext cx="7766936" cy="1646302"/>
          </a:xfrm>
        </p:spPr>
        <p:txBody>
          <a:bodyPr/>
          <a:lstStyle/>
          <a:p>
            <a:pPr algn="l"/>
            <a:r>
              <a:rPr lang="en-US" dirty="0"/>
              <a:t>About Model:</a:t>
            </a:r>
          </a:p>
        </p:txBody>
      </p:sp>
      <p:sp>
        <p:nvSpPr>
          <p:cNvPr id="3" name="Subtitle 2">
            <a:extLst>
              <a:ext uri="{FF2B5EF4-FFF2-40B4-BE49-F238E27FC236}">
                <a16:creationId xmlns:a16="http://schemas.microsoft.com/office/drawing/2014/main" id="{A3F4E922-C6B0-B643-2FFD-AFB9D119E700}"/>
              </a:ext>
            </a:extLst>
          </p:cNvPr>
          <p:cNvSpPr>
            <a:spLocks noGrp="1"/>
          </p:cNvSpPr>
          <p:nvPr>
            <p:ph type="subTitle" idx="1"/>
          </p:nvPr>
        </p:nvSpPr>
        <p:spPr>
          <a:xfrm>
            <a:off x="1033670" y="1848678"/>
            <a:ext cx="8240333" cy="4412974"/>
          </a:xfrm>
        </p:spPr>
        <p:txBody>
          <a:bodyPr>
            <a:normAutofit/>
          </a:bodyPr>
          <a:lstStyle/>
          <a:p>
            <a:pPr algn="l"/>
            <a:r>
              <a:rPr lang="en-US" b="1" dirty="0">
                <a:latin typeface="Calibri" panose="020F0502020204030204" pitchFamily="34" charset="0"/>
                <a:cs typeface="Calibri" panose="020F0502020204030204" pitchFamily="34" charset="0"/>
              </a:rPr>
              <a:t>Language Used</a:t>
            </a:r>
            <a:r>
              <a:rPr lang="en-US" dirty="0">
                <a:latin typeface="Calibri" panose="020F0502020204030204" pitchFamily="34" charset="0"/>
                <a:cs typeface="Calibri" panose="020F0502020204030204" pitchFamily="34" charset="0"/>
              </a:rPr>
              <a:t>: PYTHON</a:t>
            </a:r>
          </a:p>
          <a:p>
            <a:pPr algn="l"/>
            <a:r>
              <a:rPr lang="en-US" b="1" dirty="0">
                <a:latin typeface="Calibri" panose="020F0502020204030204" pitchFamily="34" charset="0"/>
                <a:cs typeface="Calibri" panose="020F0502020204030204" pitchFamily="34" charset="0"/>
              </a:rPr>
              <a:t>Python Library Used</a:t>
            </a:r>
            <a:r>
              <a:rPr lang="en-US" dirty="0">
                <a:latin typeface="Calibri" panose="020F0502020204030204" pitchFamily="34" charset="0"/>
                <a:cs typeface="Calibri" panose="020F0502020204030204" pitchFamily="34" charset="0"/>
              </a:rPr>
              <a:t>:-</a:t>
            </a:r>
          </a:p>
          <a:p>
            <a:pPr marL="480060" indent="-342900" algn="l">
              <a:buFont typeface="+mj-lt"/>
              <a:buAutoNum type="arabicPeriod"/>
            </a:pPr>
            <a:r>
              <a:rPr lang="en-US" b="1" u="sng" dirty="0" err="1">
                <a:solidFill>
                  <a:schemeClr val="tx1"/>
                </a:solidFill>
                <a:latin typeface="Calibri" panose="020F0502020204030204" pitchFamily="34" charset="0"/>
                <a:cs typeface="Calibri" panose="020F0502020204030204" pitchFamily="34" charset="0"/>
              </a:rPr>
              <a:t>Tensorflow</a:t>
            </a:r>
            <a:r>
              <a:rPr lang="en-US" b="1" dirty="0">
                <a:solidFill>
                  <a:schemeClr val="tx1"/>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b="0" i="0" dirty="0">
                <a:solidFill>
                  <a:srgbClr val="222222"/>
                </a:solidFill>
                <a:effectLst/>
                <a:latin typeface="Calibri" panose="020F0502020204030204" pitchFamily="34" charset="0"/>
                <a:cs typeface="Calibri" panose="020F0502020204030204" pitchFamily="34" charset="0"/>
              </a:rPr>
              <a:t>TensorFlow is a Python-friendly open-source library for numerical computation that makes machine learning and developing neural networks faster and easier.</a:t>
            </a:r>
            <a:endParaRPr lang="en-US" dirty="0">
              <a:latin typeface="Calibri" panose="020F0502020204030204" pitchFamily="34" charset="0"/>
              <a:cs typeface="Calibri" panose="020F0502020204030204" pitchFamily="34" charset="0"/>
            </a:endParaRPr>
          </a:p>
          <a:p>
            <a:pPr marL="480060" indent="-342900" algn="l">
              <a:buFont typeface="+mj-lt"/>
              <a:buAutoNum type="arabicPeriod"/>
            </a:pPr>
            <a:r>
              <a:rPr lang="en-US" b="1" u="sng" dirty="0">
                <a:solidFill>
                  <a:schemeClr val="tx1"/>
                </a:solidFill>
                <a:latin typeface="Calibri" panose="020F0502020204030204" pitchFamily="34" charset="0"/>
                <a:cs typeface="Calibri" panose="020F0502020204030204" pitchFamily="34" charset="0"/>
              </a:rPr>
              <a:t>Matplotlib- </a:t>
            </a:r>
            <a:r>
              <a:rPr lang="en-US" sz="1700" dirty="0">
                <a:solidFill>
                  <a:schemeClr val="tx1"/>
                </a:solidFill>
                <a:latin typeface="Calibri" panose="020F0502020204030204" pitchFamily="34" charset="0"/>
                <a:cs typeface="Calibri" panose="020F0502020204030204" pitchFamily="34" charset="0"/>
              </a:rPr>
              <a:t>A python library primarily used as a utility library for its submodules used in </a:t>
            </a:r>
            <a:r>
              <a:rPr lang="en-US" sz="1700" dirty="0" err="1">
                <a:solidFill>
                  <a:schemeClr val="tx1"/>
                </a:solidFill>
                <a:latin typeface="Calibri" panose="020F0502020204030204" pitchFamily="34" charset="0"/>
                <a:cs typeface="Calibri" panose="020F0502020204030204" pitchFamily="34" charset="0"/>
              </a:rPr>
              <a:t>ploting</a:t>
            </a:r>
            <a:r>
              <a:rPr lang="en-US" sz="1700" dirty="0">
                <a:solidFill>
                  <a:schemeClr val="tx1"/>
                </a:solidFill>
                <a:latin typeface="Calibri" panose="020F0502020204030204" pitchFamily="34" charset="0"/>
                <a:cs typeface="Calibri" panose="020F0502020204030204" pitchFamily="34" charset="0"/>
              </a:rPr>
              <a:t> scientific graphs and analyzing the performance of the model</a:t>
            </a:r>
            <a:r>
              <a:rPr lang="en-US" b="0" i="0" dirty="0">
                <a:solidFill>
                  <a:schemeClr val="tx1"/>
                </a:solidFill>
                <a:effectLst/>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p>
            <a:pPr marL="480060" indent="-342900" algn="l">
              <a:buFont typeface="+mj-lt"/>
              <a:buAutoNum type="arabicPeriod"/>
            </a:pPr>
            <a:r>
              <a:rPr lang="en-US" b="1" u="sng" dirty="0" err="1">
                <a:solidFill>
                  <a:schemeClr val="tx1"/>
                </a:solidFill>
                <a:latin typeface="Calibri" panose="020F0502020204030204" pitchFamily="34" charset="0"/>
                <a:cs typeface="Calibri" panose="020F0502020204030204" pitchFamily="34" charset="0"/>
              </a:rPr>
              <a:t>Numpy</a:t>
            </a:r>
            <a:r>
              <a:rPr lang="en-US" b="1" u="sng" dirty="0">
                <a:solidFill>
                  <a:schemeClr val="tx1"/>
                </a:solidFill>
                <a:latin typeface="Calibri" panose="020F0502020204030204" pitchFamily="34" charset="0"/>
                <a:cs typeface="Calibri" panose="020F0502020204030204" pitchFamily="34" charset="0"/>
              </a:rPr>
              <a:t>-</a:t>
            </a:r>
            <a:r>
              <a:rPr lang="en-US" u="sng" dirty="0">
                <a:solidFill>
                  <a:srgbClr val="333333"/>
                </a:solidFill>
                <a:latin typeface="Calibri" panose="020F0502020204030204" pitchFamily="34" charset="0"/>
                <a:cs typeface="Calibri" panose="020F0502020204030204" pitchFamily="34" charset="0"/>
              </a:rPr>
              <a:t>  </a:t>
            </a:r>
            <a:r>
              <a:rPr lang="en-US" dirty="0">
                <a:solidFill>
                  <a:srgbClr val="333333"/>
                </a:solidFill>
                <a:latin typeface="Calibri" panose="020F0502020204030204" pitchFamily="34" charset="0"/>
                <a:cs typeface="Calibri" panose="020F0502020204030204" pitchFamily="34" charset="0"/>
              </a:rPr>
              <a:t>A python library primary used for matrix computations</a:t>
            </a:r>
            <a:r>
              <a:rPr lang="en-US" b="0" i="0" dirty="0">
                <a:solidFill>
                  <a:srgbClr val="333333"/>
                </a:solidFill>
                <a:effectLst/>
                <a:latin typeface="Calibri" panose="020F0502020204030204" pitchFamily="34" charset="0"/>
                <a:cs typeface="Calibri" panose="020F0502020204030204" pitchFamily="34" charset="0"/>
              </a:rPr>
              <a:t>.</a:t>
            </a:r>
            <a:endParaRPr lang="en-US" b="1" u="sng" dirty="0">
              <a:solidFill>
                <a:schemeClr val="tx1"/>
              </a:solidFill>
              <a:latin typeface="Calibri" panose="020F0502020204030204" pitchFamily="34" charset="0"/>
              <a:cs typeface="Calibri" panose="020F0502020204030204" pitchFamily="34" charset="0"/>
            </a:endParaRPr>
          </a:p>
          <a:p>
            <a:pPr marL="480060" indent="-342900" algn="l">
              <a:buFont typeface="+mj-lt"/>
              <a:buAutoNum type="arabicPeriod"/>
            </a:pPr>
            <a:r>
              <a:rPr lang="en-US" b="1" u="sng" dirty="0" err="1">
                <a:solidFill>
                  <a:schemeClr val="tx1"/>
                </a:solidFill>
                <a:latin typeface="Calibri" panose="020F0502020204030204" pitchFamily="34" charset="0"/>
                <a:cs typeface="Calibri" panose="020F0502020204030204" pitchFamily="34" charset="0"/>
              </a:rPr>
              <a:t>Keras-</a:t>
            </a:r>
            <a:r>
              <a:rPr lang="en-US" b="1" i="0" dirty="0" err="1">
                <a:solidFill>
                  <a:srgbClr val="202122"/>
                </a:solidFill>
                <a:effectLst/>
                <a:latin typeface="Calibri" panose="020F0502020204030204" pitchFamily="34" charset="0"/>
                <a:cs typeface="Calibri" panose="020F0502020204030204" pitchFamily="34" charset="0"/>
              </a:rPr>
              <a:t>Keras</a:t>
            </a:r>
            <a:r>
              <a:rPr lang="en-US" b="0" i="0" dirty="0">
                <a:solidFill>
                  <a:srgbClr val="202122"/>
                </a:solidFill>
                <a:effectLst/>
                <a:latin typeface="Calibri" panose="020F0502020204030204" pitchFamily="34" charset="0"/>
                <a:cs typeface="Calibri" panose="020F0502020204030204" pitchFamily="34" charset="0"/>
              </a:rPr>
              <a:t> is an open-source software library that provides a Python interface for artificial neural networks. </a:t>
            </a:r>
            <a:r>
              <a:rPr lang="en-US" b="0" i="0" dirty="0" err="1">
                <a:solidFill>
                  <a:srgbClr val="202122"/>
                </a:solidFill>
                <a:effectLst/>
                <a:latin typeface="Calibri" panose="020F0502020204030204" pitchFamily="34" charset="0"/>
                <a:cs typeface="Calibri" panose="020F0502020204030204" pitchFamily="34" charset="0"/>
              </a:rPr>
              <a:t>Keras</a:t>
            </a:r>
            <a:r>
              <a:rPr lang="en-US" b="0" i="0" dirty="0">
                <a:solidFill>
                  <a:srgbClr val="202122"/>
                </a:solidFill>
                <a:effectLst/>
                <a:latin typeface="Calibri" panose="020F0502020204030204" pitchFamily="34" charset="0"/>
                <a:cs typeface="Calibri" panose="020F0502020204030204" pitchFamily="34" charset="0"/>
              </a:rPr>
              <a:t> acts as an interface for </a:t>
            </a:r>
            <a:r>
              <a:rPr lang="en-US" b="0" i="0" dirty="0" err="1">
                <a:solidFill>
                  <a:srgbClr val="202122"/>
                </a:solidFill>
                <a:effectLst/>
                <a:latin typeface="Calibri" panose="020F0502020204030204" pitchFamily="34" charset="0"/>
                <a:cs typeface="Calibri" panose="020F0502020204030204" pitchFamily="34" charset="0"/>
              </a:rPr>
              <a:t>theTensorflow</a:t>
            </a:r>
            <a:r>
              <a:rPr lang="en-US" b="0" i="0" dirty="0">
                <a:solidFill>
                  <a:srgbClr val="202122"/>
                </a:solidFill>
                <a:effectLst/>
                <a:latin typeface="Calibri" panose="020F0502020204030204" pitchFamily="34" charset="0"/>
                <a:cs typeface="Calibri" panose="020F0502020204030204" pitchFamily="34" charset="0"/>
              </a:rPr>
              <a:t> library.</a:t>
            </a:r>
            <a:endParaRPr lang="en-US" b="1" u="sng" dirty="0">
              <a:solidFill>
                <a:schemeClr val="tx1"/>
              </a:solidFill>
              <a:latin typeface="Calibri" panose="020F0502020204030204" pitchFamily="34" charset="0"/>
              <a:cs typeface="Calibri" panose="020F0502020204030204" pitchFamily="34" charset="0"/>
            </a:endParaRPr>
          </a:p>
          <a:p>
            <a:pPr marL="480060" indent="-342900" algn="l">
              <a:buFont typeface="+mj-lt"/>
              <a:buAutoNum type="arabicPeriod"/>
            </a:pPr>
            <a:r>
              <a:rPr lang="en-US" b="1" u="sng" dirty="0" err="1">
                <a:solidFill>
                  <a:schemeClr val="tx1"/>
                </a:solidFill>
                <a:latin typeface="Calibri" panose="020F0502020204030204" pitchFamily="34" charset="0"/>
                <a:cs typeface="Calibri" panose="020F0502020204030204" pitchFamily="34" charset="0"/>
              </a:rPr>
              <a:t>Sklearn</a:t>
            </a:r>
            <a:r>
              <a:rPr lang="en-US" dirty="0">
                <a:solidFill>
                  <a:schemeClr val="tx1"/>
                </a:solidFill>
                <a:latin typeface="Calibri" panose="020F0502020204030204" pitchFamily="34" charset="0"/>
                <a:cs typeface="Calibri" panose="020F0502020204030204" pitchFamily="34" charset="0"/>
              </a:rPr>
              <a:t>-  A python utility library primarily used for preprocessing the data for further processing.</a:t>
            </a:r>
            <a:endParaRPr lang="en-US" b="1" u="sng" dirty="0">
              <a:solidFill>
                <a:schemeClr val="tx1"/>
              </a:solidFill>
              <a:latin typeface="Calibri" panose="020F0502020204030204" pitchFamily="34" charset="0"/>
              <a:cs typeface="Calibri" panose="020F0502020204030204" pitchFamily="34" charset="0"/>
            </a:endParaRPr>
          </a:p>
          <a:p>
            <a:pPr algn="l"/>
            <a:endParaRPr lang="en-US" dirty="0"/>
          </a:p>
          <a:p>
            <a:pPr algn="l"/>
            <a:endParaRPr lang="en-US" dirty="0"/>
          </a:p>
        </p:txBody>
      </p:sp>
      <p:pic>
        <p:nvPicPr>
          <p:cNvPr id="5" name="Picture 4" descr="Logo">
            <a:extLst>
              <a:ext uri="{FF2B5EF4-FFF2-40B4-BE49-F238E27FC236}">
                <a16:creationId xmlns:a16="http://schemas.microsoft.com/office/drawing/2014/main" id="{063A7DCF-D7FF-AD31-A50B-8098234D7E0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36504" y="1868190"/>
            <a:ext cx="944217" cy="655247"/>
          </a:xfrm>
          <a:prstGeom prst="rect">
            <a:avLst/>
          </a:prstGeom>
        </p:spPr>
      </p:pic>
      <p:sp>
        <p:nvSpPr>
          <p:cNvPr id="6" name="TextBox 5">
            <a:extLst>
              <a:ext uri="{FF2B5EF4-FFF2-40B4-BE49-F238E27FC236}">
                <a16:creationId xmlns:a16="http://schemas.microsoft.com/office/drawing/2014/main" id="{617E5097-C8E3-15A0-45A2-0BD8D9DD001F}"/>
              </a:ext>
            </a:extLst>
          </p:cNvPr>
          <p:cNvSpPr txBox="1"/>
          <p:nvPr/>
        </p:nvSpPr>
        <p:spPr>
          <a:xfrm>
            <a:off x="2673626" y="6858000"/>
            <a:ext cx="4214191" cy="230832"/>
          </a:xfrm>
          <a:prstGeom prst="rect">
            <a:avLst/>
          </a:prstGeom>
          <a:noFill/>
        </p:spPr>
        <p:txBody>
          <a:bodyPr wrap="square" rtlCol="0">
            <a:spAutoFit/>
          </a:bodyPr>
          <a:lstStyle/>
          <a:p>
            <a:r>
              <a:rPr lang="en-US" sz="900">
                <a:hlinkClick r:id="rId3" tooltip="https://laptrinhcanban.com/en/python/nhap-mon-lap-trinh-python/gioi-thieu-python/python-la-gi/"/>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416245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F051-C752-A3AB-8810-F94E3F54F55B}"/>
              </a:ext>
            </a:extLst>
          </p:cNvPr>
          <p:cNvSpPr>
            <a:spLocks noGrp="1"/>
          </p:cNvSpPr>
          <p:nvPr>
            <p:ph type="ctrTitle"/>
          </p:nvPr>
        </p:nvSpPr>
        <p:spPr>
          <a:xfrm>
            <a:off x="851084" y="69574"/>
            <a:ext cx="7766936" cy="745435"/>
          </a:xfrm>
        </p:spPr>
        <p:txBody>
          <a:bodyPr/>
          <a:lstStyle/>
          <a:p>
            <a:pPr algn="l"/>
            <a:r>
              <a:rPr lang="en-US" dirty="0" err="1"/>
              <a:t>CONTd.</a:t>
            </a:r>
            <a:endParaRPr lang="en-US" dirty="0"/>
          </a:p>
        </p:txBody>
      </p:sp>
      <p:sp>
        <p:nvSpPr>
          <p:cNvPr id="4" name="Rectangle 1">
            <a:extLst>
              <a:ext uri="{FF2B5EF4-FFF2-40B4-BE49-F238E27FC236}">
                <a16:creationId xmlns:a16="http://schemas.microsoft.com/office/drawing/2014/main" id="{E99E6DFF-1245-2FB8-07F2-8D0ABB1BDEEB}"/>
              </a:ext>
            </a:extLst>
          </p:cNvPr>
          <p:cNvSpPr>
            <a:spLocks noGrp="1" noChangeArrowheads="1"/>
          </p:cNvSpPr>
          <p:nvPr>
            <p:ph type="subTitle" idx="1"/>
          </p:nvPr>
        </p:nvSpPr>
        <p:spPr bwMode="auto">
          <a:xfrm>
            <a:off x="851084" y="1019402"/>
            <a:ext cx="660365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n-lt"/>
              </a:rPr>
              <a:t>Train Accuracy : 98.29 %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n-lt"/>
              </a:rPr>
              <a:t>Test Accuracy : 96.77 %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n-lt"/>
              </a:rPr>
              <a:t>Precision Score : 96.77 %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n-lt"/>
              </a:rPr>
              <a:t>Recall Score : 96.77 %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Arial" panose="020B0604020202020204" pitchFamily="34" charset="0"/>
              </a:rPr>
              <a:t>Dataset Image count : 87K or 87000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Arial" panose="020B0604020202020204" pitchFamily="34" charset="0"/>
              </a:rPr>
              <a:t>Number of epoch(Iterations) : 15 on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B752FA92-9DD8-1EA0-141B-684199D38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3" y="4017617"/>
            <a:ext cx="10555358"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89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0000"/>
              </a:buClr>
              <a:buSzPct val="100000"/>
              <a:buFont typeface="Calibri"/>
              <a:buNone/>
            </a:pPr>
            <a:r>
              <a:rPr lang="en-IN" b="1" u="sng" dirty="0">
                <a:solidFill>
                  <a:srgbClr val="000000"/>
                </a:solidFill>
                <a:latin typeface="Calibri"/>
                <a:ea typeface="Calibri"/>
                <a:cs typeface="Calibri"/>
                <a:sym typeface="Calibri"/>
              </a:rPr>
              <a:t>What is CNN (Convolutional Neural Networks):</a:t>
            </a:r>
            <a:endParaRPr dirty="0"/>
          </a:p>
        </p:txBody>
      </p:sp>
      <p:sp>
        <p:nvSpPr>
          <p:cNvPr id="209" name="Google Shape;209;p11"/>
          <p:cNvSpPr txBox="1">
            <a:spLocks noGrp="1"/>
          </p:cNvSpPr>
          <p:nvPr>
            <p:ph type="body" idx="1"/>
          </p:nvPr>
        </p:nvSpPr>
        <p:spPr>
          <a:xfrm>
            <a:off x="677334" y="2160589"/>
            <a:ext cx="8596668" cy="4409176"/>
          </a:xfrm>
          <a:prstGeom prst="rect">
            <a:avLst/>
          </a:prstGeom>
          <a:noFill/>
          <a:ln>
            <a:noFill/>
          </a:ln>
        </p:spPr>
        <p:txBody>
          <a:bodyPr spcFirstLastPara="1" wrap="square" lIns="91425" tIns="45700" rIns="91425" bIns="45700" anchor="t" anchorCtr="0">
            <a:normAutofit/>
          </a:bodyPr>
          <a:lstStyle/>
          <a:p>
            <a:pPr marL="285750" marR="167005" indent="-285750" algn="just">
              <a:lnSpc>
                <a:spcPct val="90000"/>
              </a:lnSpc>
              <a:spcBef>
                <a:spcPts val="1365"/>
              </a:spcBef>
              <a:buClr>
                <a:srgbClr val="000000"/>
              </a:buClr>
              <a:buSzPts val="1300"/>
            </a:pPr>
            <a:r>
              <a:rPr lang="en-US" b="1" i="0" dirty="0">
                <a:solidFill>
                  <a:srgbClr val="202122"/>
                </a:solidFill>
                <a:effectLst/>
                <a:latin typeface="Calibri" panose="020F0502020204030204" pitchFamily="34" charset="0"/>
                <a:cs typeface="Calibri" panose="020F0502020204030204" pitchFamily="34" charset="0"/>
              </a:rPr>
              <a:t>It is a class of artificial neural network most commonly applied to analyze visual imagery. CNNs use a mathematical operation called convolution in place of general matrix multiplication in at least one of their layers. </a:t>
            </a:r>
          </a:p>
          <a:p>
            <a:pPr marL="285750" marR="167005" indent="-285750" algn="just">
              <a:lnSpc>
                <a:spcPct val="90000"/>
              </a:lnSpc>
              <a:spcBef>
                <a:spcPts val="1365"/>
              </a:spcBef>
              <a:buClr>
                <a:srgbClr val="000000"/>
              </a:buClr>
              <a:buSzPts val="1300"/>
            </a:pPr>
            <a:r>
              <a:rPr lang="en-US" b="1" i="0" dirty="0">
                <a:solidFill>
                  <a:srgbClr val="202122"/>
                </a:solidFill>
                <a:effectLst/>
                <a:latin typeface="Calibri" panose="020F0502020204030204" pitchFamily="34" charset="0"/>
                <a:cs typeface="Calibri" panose="020F0502020204030204" pitchFamily="34" charset="0"/>
              </a:rPr>
              <a:t>They are specifically designed to process pixel data and are used in image recognition and processing.</a:t>
            </a:r>
          </a:p>
          <a:p>
            <a:pPr marL="285750" marR="167005" indent="-285750" algn="just">
              <a:lnSpc>
                <a:spcPct val="90000"/>
              </a:lnSpc>
              <a:spcBef>
                <a:spcPts val="1365"/>
              </a:spcBef>
              <a:buClr>
                <a:srgbClr val="000000"/>
              </a:buClr>
              <a:buSzPts val="1300"/>
            </a:pPr>
            <a:r>
              <a:rPr lang="en-US" b="0" i="0" dirty="0">
                <a:solidFill>
                  <a:srgbClr val="202122"/>
                </a:solidFill>
                <a:effectLst/>
                <a:latin typeface="Calibri" panose="020F0502020204030204" pitchFamily="34" charset="0"/>
                <a:cs typeface="Calibri" panose="020F0502020204030204" pitchFamily="34" charset="0"/>
              </a:rPr>
              <a:t>CNNs are also known as </a:t>
            </a:r>
            <a:r>
              <a:rPr lang="en-US" b="1" i="0" dirty="0">
                <a:solidFill>
                  <a:srgbClr val="202122"/>
                </a:solidFill>
                <a:effectLst/>
                <a:latin typeface="Calibri" panose="020F0502020204030204" pitchFamily="34" charset="0"/>
                <a:cs typeface="Calibri" panose="020F0502020204030204" pitchFamily="34" charset="0"/>
              </a:rPr>
              <a:t>Shift Invariant</a:t>
            </a:r>
            <a:r>
              <a:rPr lang="en-US" b="0" i="0" dirty="0">
                <a:solidFill>
                  <a:srgbClr val="202122"/>
                </a:solidFill>
                <a:effectLst/>
                <a:latin typeface="Calibri" panose="020F0502020204030204" pitchFamily="34" charset="0"/>
                <a:cs typeface="Calibri" panose="020F0502020204030204" pitchFamily="34" charset="0"/>
              </a:rPr>
              <a:t> or </a:t>
            </a:r>
            <a:r>
              <a:rPr lang="en-US" b="1" i="0" dirty="0">
                <a:solidFill>
                  <a:srgbClr val="202122"/>
                </a:solidFill>
                <a:effectLst/>
                <a:latin typeface="Calibri" panose="020F0502020204030204" pitchFamily="34" charset="0"/>
                <a:cs typeface="Calibri" panose="020F0502020204030204" pitchFamily="34" charset="0"/>
              </a:rPr>
              <a:t>Space Invariant Artificial Neural Networks</a:t>
            </a:r>
            <a:r>
              <a:rPr lang="en-US" b="0" i="0" dirty="0">
                <a:solidFill>
                  <a:srgbClr val="202122"/>
                </a:solidFill>
                <a:effectLst/>
                <a:latin typeface="Calibri" panose="020F0502020204030204" pitchFamily="34" charset="0"/>
                <a:cs typeface="Calibri" panose="020F0502020204030204" pitchFamily="34" charset="0"/>
              </a:rPr>
              <a:t> (</a:t>
            </a:r>
            <a:r>
              <a:rPr lang="en-US" b="1" i="0" dirty="0">
                <a:solidFill>
                  <a:srgbClr val="202122"/>
                </a:solidFill>
                <a:effectLst/>
                <a:latin typeface="Calibri" panose="020F0502020204030204" pitchFamily="34" charset="0"/>
                <a:cs typeface="Calibri" panose="020F0502020204030204" pitchFamily="34" charset="0"/>
              </a:rPr>
              <a:t>SIANN</a:t>
            </a:r>
            <a:r>
              <a:rPr lang="en-US" b="0" i="0" dirty="0">
                <a:solidFill>
                  <a:srgbClr val="202122"/>
                </a:solidFill>
                <a:effectLst/>
                <a:latin typeface="Calibri" panose="020F0502020204030204" pitchFamily="34" charset="0"/>
                <a:cs typeface="Calibri" panose="020F0502020204030204" pitchFamily="34" charset="0"/>
              </a:rPr>
              <a:t>), based on the shared-weight architecture of the convolutional kernels or filters that slide along input features and provide translation-equivalent responses known as feature maps. </a:t>
            </a:r>
          </a:p>
          <a:p>
            <a:pPr marL="285750" marR="167005" indent="-285750" algn="just">
              <a:lnSpc>
                <a:spcPct val="90000"/>
              </a:lnSpc>
              <a:spcBef>
                <a:spcPts val="1365"/>
              </a:spcBef>
              <a:buClr>
                <a:srgbClr val="000000"/>
              </a:buClr>
              <a:buSzPts val="1300"/>
            </a:pPr>
            <a:r>
              <a:rPr lang="en-US" b="0" i="0" dirty="0">
                <a:solidFill>
                  <a:srgbClr val="202122"/>
                </a:solidFill>
                <a:effectLst/>
                <a:latin typeface="Calibri" panose="020F0502020204030204" pitchFamily="34" charset="0"/>
                <a:cs typeface="Calibri" panose="020F0502020204030204" pitchFamily="34" charset="0"/>
              </a:rPr>
              <a:t>Counter-intuitively, most convolutional neural networks are not invariant to translation, due to the down sampling operation they apply to the input.</a:t>
            </a:r>
            <a:endParaRPr b="1"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C85B-CF7A-45EE-ADF6-27DA88C5DEE5}"/>
              </a:ext>
            </a:extLst>
          </p:cNvPr>
          <p:cNvSpPr>
            <a:spLocks noGrp="1"/>
          </p:cNvSpPr>
          <p:nvPr>
            <p:ph type="ctrTitle"/>
          </p:nvPr>
        </p:nvSpPr>
        <p:spPr>
          <a:xfrm>
            <a:off x="1288406" y="159026"/>
            <a:ext cx="7766936" cy="999524"/>
          </a:xfrm>
        </p:spPr>
        <p:txBody>
          <a:bodyPr/>
          <a:lstStyle/>
          <a:p>
            <a:r>
              <a:rPr lang="en-US" dirty="0"/>
              <a:t>What is Convolution?</a:t>
            </a:r>
          </a:p>
        </p:txBody>
      </p:sp>
      <p:sp>
        <p:nvSpPr>
          <p:cNvPr id="3" name="Subtitle 2">
            <a:extLst>
              <a:ext uri="{FF2B5EF4-FFF2-40B4-BE49-F238E27FC236}">
                <a16:creationId xmlns:a16="http://schemas.microsoft.com/office/drawing/2014/main" id="{4C65750C-CC63-407D-E1A0-71DC7877A491}"/>
              </a:ext>
            </a:extLst>
          </p:cNvPr>
          <p:cNvSpPr>
            <a:spLocks noGrp="1"/>
          </p:cNvSpPr>
          <p:nvPr>
            <p:ph type="subTitle" idx="1"/>
          </p:nvPr>
        </p:nvSpPr>
        <p:spPr>
          <a:xfrm>
            <a:off x="1507067" y="1858617"/>
            <a:ext cx="7766936" cy="4055166"/>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It is a mathematical expression of two function         (f and g) that produces third function ( f * g )  which expresses how the shape of one is modified by other. The word convolution refers to the both the result function and the process of computing it. It is defined as the integral of the product of two functions and after one is reflected about the y-axis and shifted. </a:t>
            </a:r>
            <a:r>
              <a:rPr lang="en-US" sz="2400" b="1" dirty="0">
                <a:solidFill>
                  <a:schemeClr val="tx1"/>
                </a:solidFill>
                <a:latin typeface="Calibri" panose="020F0502020204030204" pitchFamily="34" charset="0"/>
                <a:cs typeface="Calibri" panose="020F0502020204030204" pitchFamily="34" charset="0"/>
              </a:rPr>
              <a:t>The choice of which function is reflected and shifted before the integral, does not change the Integral.</a:t>
            </a:r>
          </a:p>
        </p:txBody>
      </p:sp>
    </p:spTree>
    <p:extLst>
      <p:ext uri="{BB962C8B-B14F-4D97-AF65-F5344CB8AC3E}">
        <p14:creationId xmlns:p14="http://schemas.microsoft.com/office/powerpoint/2010/main" val="319305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4000"/>
              <a:buFont typeface="Calibri"/>
              <a:buNone/>
            </a:pPr>
            <a:r>
              <a:rPr lang="en-IN" sz="4000" b="1" u="sng">
                <a:solidFill>
                  <a:srgbClr val="000000"/>
                </a:solidFill>
                <a:latin typeface="Calibri"/>
                <a:ea typeface="Calibri"/>
                <a:cs typeface="Calibri"/>
                <a:sym typeface="Calibri"/>
              </a:rPr>
              <a:t>Future Prospects</a:t>
            </a:r>
            <a:br>
              <a:rPr lang="en-IN" sz="1800" b="1">
                <a:solidFill>
                  <a:srgbClr val="000000"/>
                </a:solidFill>
                <a:latin typeface="Calibri"/>
                <a:ea typeface="Calibri"/>
                <a:cs typeface="Calibri"/>
                <a:sym typeface="Calibri"/>
              </a:rPr>
            </a:br>
            <a:endParaRPr/>
          </a:p>
        </p:txBody>
      </p:sp>
      <p:sp>
        <p:nvSpPr>
          <p:cNvPr id="215" name="Google Shape;215;p13"/>
          <p:cNvSpPr txBox="1">
            <a:spLocks noGrp="1"/>
          </p:cNvSpPr>
          <p:nvPr>
            <p:ph type="body" idx="1"/>
          </p:nvPr>
        </p:nvSpPr>
        <p:spPr>
          <a:xfrm>
            <a:off x="581891" y="1508167"/>
            <a:ext cx="8692111" cy="4533196"/>
          </a:xfrm>
          <a:prstGeom prst="rect">
            <a:avLst/>
          </a:prstGeom>
          <a:noFill/>
          <a:ln>
            <a:noFill/>
          </a:ln>
        </p:spPr>
        <p:txBody>
          <a:bodyPr spcFirstLastPara="1" wrap="square" lIns="91425" tIns="45700" rIns="91425" bIns="45700" anchor="t" anchorCtr="0">
            <a:normAutofit/>
          </a:bodyPr>
          <a:lstStyle/>
          <a:p>
            <a:pPr marL="342900" marR="9525" lvl="0" indent="-342900" algn="just" rtl="0">
              <a:lnSpc>
                <a:spcPct val="90000"/>
              </a:lnSpc>
              <a:spcBef>
                <a:spcPts val="0"/>
              </a:spcBef>
              <a:spcAft>
                <a:spcPts val="0"/>
              </a:spcAft>
              <a:buClr>
                <a:srgbClr val="000000"/>
              </a:buClr>
              <a:buSzPts val="1600"/>
              <a:buChar char="•"/>
            </a:pPr>
            <a:r>
              <a:rPr lang="en-IN" sz="2000" u="none" strike="noStrike" dirty="0">
                <a:solidFill>
                  <a:srgbClr val="000000"/>
                </a:solidFill>
                <a:latin typeface="Calibri"/>
                <a:ea typeface="Calibri"/>
                <a:cs typeface="Calibri"/>
                <a:sym typeface="Calibri"/>
              </a:rPr>
              <a:t>Apart from detecting the plant diseases, Al has a wide range of </a:t>
            </a:r>
            <a:r>
              <a:rPr lang="en-IN" sz="2000" b="1" u="none" strike="noStrike" dirty="0">
                <a:solidFill>
                  <a:srgbClr val="000000"/>
                </a:solidFill>
                <a:latin typeface="Calibri"/>
                <a:ea typeface="Calibri"/>
                <a:cs typeface="Calibri"/>
                <a:sym typeface="Calibri"/>
              </a:rPr>
              <a:t>application in agriculture.</a:t>
            </a:r>
            <a:endParaRPr b="1" dirty="0"/>
          </a:p>
          <a:p>
            <a:pPr marL="342900" marR="9525" lvl="0" indent="-342900" algn="just" rtl="0">
              <a:lnSpc>
                <a:spcPct val="90000"/>
              </a:lnSpc>
              <a:spcBef>
                <a:spcPts val="1455"/>
              </a:spcBef>
              <a:spcAft>
                <a:spcPts val="0"/>
              </a:spcAft>
              <a:buClr>
                <a:srgbClr val="000000"/>
              </a:buClr>
              <a:buSzPts val="1600"/>
              <a:buChar char="•"/>
            </a:pPr>
            <a:r>
              <a:rPr lang="en-IN" sz="2000" u="none" strike="noStrike" dirty="0">
                <a:solidFill>
                  <a:srgbClr val="000000"/>
                </a:solidFill>
                <a:latin typeface="Calibri"/>
                <a:ea typeface="Calibri"/>
                <a:cs typeface="Calibri"/>
                <a:sym typeface="Calibri"/>
              </a:rPr>
              <a:t>Al is useful for the detection of pest damages, weeds, nutrient deficiencies.</a:t>
            </a:r>
            <a:endParaRPr dirty="0"/>
          </a:p>
          <a:p>
            <a:pPr marL="342900" marR="9525" lvl="0" indent="-342900" algn="just" rtl="0">
              <a:lnSpc>
                <a:spcPct val="90000"/>
              </a:lnSpc>
              <a:spcBef>
                <a:spcPts val="1550"/>
              </a:spcBef>
              <a:spcAft>
                <a:spcPts val="0"/>
              </a:spcAft>
              <a:buClr>
                <a:srgbClr val="000000"/>
              </a:buClr>
              <a:buSzPts val="1600"/>
              <a:buChar char="•"/>
            </a:pPr>
            <a:r>
              <a:rPr lang="en-IN" sz="2000" u="none" strike="noStrike" dirty="0">
                <a:solidFill>
                  <a:srgbClr val="000000"/>
                </a:solidFill>
                <a:latin typeface="Calibri"/>
                <a:ea typeface="Calibri"/>
                <a:cs typeface="Calibri"/>
                <a:sym typeface="Calibri"/>
              </a:rPr>
              <a:t>Al powered robots are being developed for performing farm operations and also Al is being Introduced to farm vehicles.</a:t>
            </a:r>
            <a:endParaRPr dirty="0"/>
          </a:p>
          <a:p>
            <a:pPr marL="342900" marR="9525" lvl="0" indent="-342900" algn="just" rtl="0">
              <a:lnSpc>
                <a:spcPct val="90000"/>
              </a:lnSpc>
              <a:spcBef>
                <a:spcPts val="1015"/>
              </a:spcBef>
              <a:spcAft>
                <a:spcPts val="0"/>
              </a:spcAft>
              <a:buClr>
                <a:srgbClr val="000000"/>
              </a:buClr>
              <a:buSzPts val="1600"/>
              <a:buChar char="•"/>
            </a:pPr>
            <a:r>
              <a:rPr lang="en-IN" sz="2000" u="none" strike="noStrike" dirty="0">
                <a:solidFill>
                  <a:srgbClr val="000000"/>
                </a:solidFill>
                <a:latin typeface="Calibri"/>
                <a:ea typeface="Calibri"/>
                <a:cs typeface="Calibri"/>
                <a:sym typeface="Calibri"/>
              </a:rPr>
              <a:t>Al powered sprayers with Al vision are being developed so that the spraying becomes more uniform and aids in targeted application of farm chemicals.</a:t>
            </a:r>
            <a:endParaRPr dirty="0"/>
          </a:p>
          <a:p>
            <a:pPr marL="342900" marR="9525" lvl="0" indent="-342900" algn="just" rtl="0">
              <a:lnSpc>
                <a:spcPct val="90000"/>
              </a:lnSpc>
              <a:spcBef>
                <a:spcPts val="1460"/>
              </a:spcBef>
              <a:spcAft>
                <a:spcPts val="0"/>
              </a:spcAft>
              <a:buClr>
                <a:srgbClr val="000000"/>
              </a:buClr>
              <a:buSzPts val="1600"/>
              <a:buChar char="•"/>
            </a:pPr>
            <a:r>
              <a:rPr lang="en-IN" sz="2000" u="none" strike="noStrike" dirty="0">
                <a:solidFill>
                  <a:srgbClr val="000000"/>
                </a:solidFill>
                <a:latin typeface="Calibri"/>
                <a:ea typeface="Calibri"/>
                <a:cs typeface="Calibri"/>
                <a:sym typeface="Calibri"/>
              </a:rPr>
              <a:t>Al is being used for the prediction of weather parameters to suggest farmers the appropriate measures with respect to crop </a:t>
            </a:r>
            <a:r>
              <a:rPr lang="en-IN" sz="2000" u="none" strike="noStrike" dirty="0" err="1">
                <a:solidFill>
                  <a:srgbClr val="000000"/>
                </a:solidFill>
                <a:latin typeface="Calibri"/>
                <a:ea typeface="Calibri"/>
                <a:cs typeface="Calibri"/>
                <a:sym typeface="Calibri"/>
              </a:rPr>
              <a:t>satety</a:t>
            </a:r>
            <a:r>
              <a:rPr lang="en-IN" sz="2000" u="none" strike="noStrike" dirty="0">
                <a:solidFill>
                  <a:srgbClr val="000000"/>
                </a:solidFill>
                <a:latin typeface="Calibri"/>
                <a:ea typeface="Calibri"/>
                <a:cs typeface="Calibri"/>
                <a:sym typeface="Calibri"/>
              </a:rPr>
              <a:t>.</a:t>
            </a:r>
            <a:endParaRPr dirty="0"/>
          </a:p>
          <a:p>
            <a:pPr marL="342900" marR="9525" lvl="0" indent="-342900" algn="just" rtl="0">
              <a:lnSpc>
                <a:spcPct val="90000"/>
              </a:lnSpc>
              <a:spcBef>
                <a:spcPts val="1015"/>
              </a:spcBef>
              <a:spcAft>
                <a:spcPts val="0"/>
              </a:spcAft>
              <a:buClr>
                <a:srgbClr val="000000"/>
              </a:buClr>
              <a:buSzPts val="1600"/>
              <a:buChar char="•"/>
            </a:pPr>
            <a:r>
              <a:rPr lang="en-IN" sz="2000" u="none" strike="noStrike" dirty="0">
                <a:solidFill>
                  <a:srgbClr val="000000"/>
                </a:solidFill>
                <a:latin typeface="Calibri"/>
                <a:ea typeface="Calibri"/>
                <a:cs typeface="Calibri"/>
                <a:sym typeface="Calibri"/>
              </a:rPr>
              <a:t>There is no wonder to say that in the near future, every aspect of the farming will be done by the machines powered by Al from sowing to harvesting.</a:t>
            </a:r>
            <a:endParaRPr dirty="0"/>
          </a:p>
          <a:p>
            <a:pPr marL="0" lvl="0" indent="0" algn="l" rtl="0">
              <a:spcBef>
                <a:spcPts val="1455"/>
              </a:spcBef>
              <a:spcAft>
                <a:spcPts val="0"/>
              </a:spcAft>
              <a:buSzPts val="1600"/>
              <a:buNone/>
            </a:pP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4400"/>
              <a:buFont typeface="Calibri"/>
              <a:buNone/>
            </a:pPr>
            <a:r>
              <a:rPr lang="en-IN" sz="4400" b="1" u="sng">
                <a:solidFill>
                  <a:srgbClr val="000000"/>
                </a:solidFill>
                <a:latin typeface="Calibri"/>
                <a:ea typeface="Calibri"/>
                <a:cs typeface="Calibri"/>
                <a:sym typeface="Calibri"/>
              </a:rPr>
              <a:t>Conclusion</a:t>
            </a:r>
            <a:br>
              <a:rPr lang="en-IN" sz="1800" b="1">
                <a:solidFill>
                  <a:srgbClr val="000000"/>
                </a:solidFill>
                <a:latin typeface="Calibri"/>
                <a:ea typeface="Calibri"/>
                <a:cs typeface="Calibri"/>
                <a:sym typeface="Calibri"/>
              </a:rPr>
            </a:br>
            <a:endParaRPr/>
          </a:p>
        </p:txBody>
      </p:sp>
      <p:sp>
        <p:nvSpPr>
          <p:cNvPr id="221" name="Google Shape;221;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marR="9525" lvl="0" indent="-342900" algn="just" rtl="0">
              <a:lnSpc>
                <a:spcPct val="90000"/>
              </a:lnSpc>
              <a:spcBef>
                <a:spcPts val="0"/>
              </a:spcBef>
              <a:spcAft>
                <a:spcPts val="0"/>
              </a:spcAft>
              <a:buClr>
                <a:srgbClr val="000000"/>
              </a:buClr>
              <a:buSzPts val="1600"/>
              <a:buChar char="•"/>
            </a:pPr>
            <a:r>
              <a:rPr lang="en-IN" sz="2400" u="none" strike="noStrike" dirty="0">
                <a:solidFill>
                  <a:srgbClr val="000000"/>
                </a:solidFill>
                <a:latin typeface="Calibri"/>
                <a:ea typeface="Calibri"/>
                <a:cs typeface="Calibri"/>
                <a:sym typeface="Calibri"/>
              </a:rPr>
              <a:t>When compared to the conventional methods of plant disease detection, Al based detection systems are highly efficient, requires less time, involves less cost and also don't require trained professionals.</a:t>
            </a:r>
            <a:endParaRPr dirty="0"/>
          </a:p>
          <a:p>
            <a:pPr marL="342900" marR="9525" lvl="0" indent="-342900" algn="just" rtl="0">
              <a:lnSpc>
                <a:spcPct val="90000"/>
              </a:lnSpc>
              <a:spcBef>
                <a:spcPts val="1570"/>
              </a:spcBef>
              <a:spcAft>
                <a:spcPts val="0"/>
              </a:spcAft>
              <a:buClr>
                <a:srgbClr val="000000"/>
              </a:buClr>
              <a:buSzPts val="1600"/>
              <a:buChar char="•"/>
            </a:pPr>
            <a:r>
              <a:rPr lang="en-IN" sz="2400" dirty="0">
                <a:solidFill>
                  <a:srgbClr val="000000"/>
                </a:solidFill>
                <a:latin typeface="Calibri"/>
                <a:ea typeface="Calibri"/>
                <a:cs typeface="Calibri"/>
                <a:sym typeface="Calibri"/>
              </a:rPr>
              <a:t>The major advantage with Al is that it keeps on learning over the time. The best example is differentiating between the plant diseases and nutrient deficiencies, Al can be programmed accordingly so that it learns the changing pattern over time</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936526" y="2595218"/>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4800"/>
              <a:buFont typeface="Trebuchet MS"/>
              <a:buNone/>
            </a:pPr>
            <a:r>
              <a:rPr lang="en-IN" sz="4800" b="1" u="sng"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ctrTitle"/>
          </p:nvPr>
        </p:nvSpPr>
        <p:spPr>
          <a:xfrm>
            <a:off x="1448203" y="1854332"/>
            <a:ext cx="7825800" cy="3293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US" b="1" dirty="0"/>
              <a:t>How can we use Artificial Intelligence in Agriculture to boost, It’s Production, reduce cost and manpower?</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4400"/>
              <a:buFont typeface="Calibri"/>
              <a:buNone/>
            </a:pPr>
            <a:r>
              <a:rPr lang="en-IN" sz="4400" b="1" u="sng" dirty="0">
                <a:solidFill>
                  <a:srgbClr val="000000"/>
                </a:solidFill>
                <a:latin typeface="Calibri"/>
                <a:ea typeface="Calibri"/>
                <a:cs typeface="Calibri"/>
                <a:sym typeface="Calibri"/>
              </a:rPr>
              <a:t>Some Regular terms:</a:t>
            </a:r>
            <a:br>
              <a:rPr lang="en-IN" sz="4400" b="1" u="sng" dirty="0">
                <a:solidFill>
                  <a:srgbClr val="000000"/>
                </a:solidFill>
                <a:latin typeface="Calibri"/>
                <a:ea typeface="Calibri"/>
                <a:cs typeface="Calibri"/>
                <a:sym typeface="Calibri"/>
              </a:rPr>
            </a:br>
            <a:endParaRPr sz="4400" b="1" u="sng" dirty="0"/>
          </a:p>
        </p:txBody>
      </p:sp>
      <p:sp>
        <p:nvSpPr>
          <p:cNvPr id="157" name="Google Shape;157;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marR="266700" lvl="0" indent="0" algn="just" rtl="0">
              <a:lnSpc>
                <a:spcPct val="103000"/>
              </a:lnSpc>
              <a:spcBef>
                <a:spcPts val="0"/>
              </a:spcBef>
              <a:spcAft>
                <a:spcPts val="0"/>
              </a:spcAft>
              <a:buClr>
                <a:srgbClr val="000000"/>
              </a:buClr>
              <a:buSzPts val="1600"/>
              <a:buNone/>
            </a:pPr>
            <a:r>
              <a:rPr lang="en-IN" sz="3200" u="none" strike="noStrike" dirty="0">
                <a:solidFill>
                  <a:srgbClr val="000000"/>
                </a:solidFill>
                <a:latin typeface="Times New Roman"/>
                <a:ea typeface="Times New Roman"/>
                <a:cs typeface="Times New Roman"/>
                <a:sym typeface="Times New Roman"/>
              </a:rPr>
              <a:t>*</a:t>
            </a:r>
            <a:r>
              <a:rPr lang="en-IN" sz="3200" u="none" strike="noStrike" dirty="0">
                <a:solidFill>
                  <a:srgbClr val="000000"/>
                </a:solidFill>
                <a:latin typeface="Calibri" panose="020F0502020204030204" pitchFamily="34" charset="0"/>
                <a:ea typeface="Times New Roman"/>
                <a:cs typeface="Calibri" panose="020F0502020204030204" pitchFamily="34" charset="0"/>
                <a:sym typeface="Times New Roman"/>
              </a:rPr>
              <a:t>	</a:t>
            </a:r>
            <a:r>
              <a:rPr lang="en-IN" sz="3200" b="1" strike="noStrike" dirty="0">
                <a:solidFill>
                  <a:srgbClr val="000000"/>
                </a:solidFill>
                <a:latin typeface="Calibri" panose="020F0502020204030204" pitchFamily="34" charset="0"/>
                <a:ea typeface="Times New Roman"/>
                <a:cs typeface="Calibri" panose="020F0502020204030204" pitchFamily="34" charset="0"/>
                <a:sym typeface="Times New Roman"/>
              </a:rPr>
              <a:t>Detection</a:t>
            </a:r>
            <a:r>
              <a:rPr lang="en-IN" sz="3200" strike="noStrike" dirty="0">
                <a:solidFill>
                  <a:srgbClr val="000000"/>
                </a:solidFill>
                <a:latin typeface="Calibri" panose="020F0502020204030204" pitchFamily="34" charset="0"/>
                <a:ea typeface="Times New Roman"/>
                <a:cs typeface="Calibri" panose="020F0502020204030204" pitchFamily="34" charset="0"/>
                <a:sym typeface="Times New Roman"/>
              </a:rPr>
              <a:t>-</a:t>
            </a:r>
            <a:r>
              <a:rPr lang="en-IN" sz="3200" u="none" strike="noStrike" dirty="0">
                <a:solidFill>
                  <a:srgbClr val="000000"/>
                </a:solidFill>
                <a:latin typeface="Calibri" panose="020F0502020204030204" pitchFamily="34" charset="0"/>
                <a:ea typeface="Times New Roman"/>
                <a:cs typeface="Calibri" panose="020F0502020204030204" pitchFamily="34" charset="0"/>
                <a:sym typeface="Times New Roman"/>
              </a:rPr>
              <a:t> the action or process of identifying the presence of something 	concealed.</a:t>
            </a:r>
            <a:endParaRPr sz="3200" dirty="0">
              <a:latin typeface="Calibri" panose="020F0502020204030204" pitchFamily="34" charset="0"/>
              <a:cs typeface="Calibri" panose="020F0502020204030204" pitchFamily="34" charset="0"/>
            </a:endParaRPr>
          </a:p>
          <a:p>
            <a:pPr marL="0" lvl="0" indent="0" algn="l" rtl="0">
              <a:spcBef>
                <a:spcPts val="1665"/>
              </a:spcBef>
              <a:spcAft>
                <a:spcPts val="0"/>
              </a:spcAft>
              <a:buSzPts val="1600"/>
              <a:buNone/>
            </a:pPr>
            <a:r>
              <a:rPr lang="en-IN" sz="3200" dirty="0">
                <a:solidFill>
                  <a:srgbClr val="000000"/>
                </a:solidFill>
                <a:latin typeface="Calibri" panose="020F0502020204030204" pitchFamily="34" charset="0"/>
                <a:ea typeface="Times New Roman"/>
                <a:cs typeface="Calibri" panose="020F0502020204030204" pitchFamily="34" charset="0"/>
                <a:sym typeface="Times New Roman"/>
              </a:rPr>
              <a:t>*	</a:t>
            </a:r>
            <a:r>
              <a:rPr lang="en-IN" sz="3200" b="1" dirty="0">
                <a:solidFill>
                  <a:srgbClr val="000000"/>
                </a:solidFill>
                <a:latin typeface="Calibri" panose="020F0502020204030204" pitchFamily="34" charset="0"/>
                <a:ea typeface="Times New Roman"/>
                <a:cs typeface="Calibri" panose="020F0502020204030204" pitchFamily="34" charset="0"/>
                <a:sym typeface="Times New Roman"/>
              </a:rPr>
              <a:t>Diagnosis</a:t>
            </a:r>
            <a:r>
              <a:rPr lang="en-IN" sz="3200" dirty="0">
                <a:solidFill>
                  <a:srgbClr val="000000"/>
                </a:solidFill>
                <a:latin typeface="Calibri" panose="020F0502020204030204" pitchFamily="34" charset="0"/>
                <a:ea typeface="Times New Roman"/>
                <a:cs typeface="Calibri" panose="020F0502020204030204" pitchFamily="34" charset="0"/>
                <a:sym typeface="Times New Roman"/>
              </a:rPr>
              <a:t> - the identification of the nature of an illness or other problem by 	examination of the symptoms</a:t>
            </a:r>
            <a:endParaRPr sz="32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600"/>
              <a:buFont typeface="Times New Roman"/>
              <a:buNone/>
            </a:pPr>
            <a:r>
              <a:rPr lang="en-IN" b="1" u="sng">
                <a:solidFill>
                  <a:srgbClr val="000000"/>
                </a:solidFill>
                <a:latin typeface="Times New Roman"/>
                <a:ea typeface="Times New Roman"/>
                <a:cs typeface="Times New Roman"/>
                <a:sym typeface="Times New Roman"/>
              </a:rPr>
              <a:t>WHAT IS THE NEED FOR PLANT DISEASE DETECTION ?</a:t>
            </a:r>
            <a:endParaRPr b="1" u="sng"/>
          </a:p>
        </p:txBody>
      </p:sp>
      <p:sp>
        <p:nvSpPr>
          <p:cNvPr id="163" name="Google Shape;163;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marR="266700" lvl="0" indent="-342900" algn="just" rtl="0">
              <a:lnSpc>
                <a:spcPct val="103000"/>
              </a:lnSpc>
              <a:spcBef>
                <a:spcPts val="0"/>
              </a:spcBef>
              <a:spcAft>
                <a:spcPts val="0"/>
              </a:spcAft>
              <a:buClr>
                <a:srgbClr val="000000"/>
              </a:buClr>
              <a:buSzPct val="86486"/>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Early and accurate detection and diagnosis of plant diseases are key factors for reduction of loses and spreading of diseases.</a:t>
            </a:r>
            <a:endParaRPr dirty="0">
              <a:latin typeface="Calibri" panose="020F0502020204030204" pitchFamily="34" charset="0"/>
              <a:cs typeface="Calibri" panose="020F0502020204030204" pitchFamily="34" charset="0"/>
            </a:endParaRPr>
          </a:p>
          <a:p>
            <a:pPr marL="342900" marR="266700" lvl="0" indent="-342900" algn="just" rtl="0">
              <a:lnSpc>
                <a:spcPct val="103000"/>
              </a:lnSpc>
              <a:spcBef>
                <a:spcPts val="3480"/>
              </a:spcBef>
              <a:spcAft>
                <a:spcPts val="0"/>
              </a:spcAft>
              <a:buClr>
                <a:srgbClr val="000000"/>
              </a:buClr>
              <a:buSzPct val="86486"/>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To assess the effectiveness of application of cultural, physical, chemical, or biological methods of containing the pathogens</a:t>
            </a:r>
            <a:endParaRPr dirty="0">
              <a:latin typeface="Calibri" panose="020F0502020204030204" pitchFamily="34" charset="0"/>
              <a:cs typeface="Calibri" panose="020F0502020204030204" pitchFamily="34" charset="0"/>
            </a:endParaRPr>
          </a:p>
          <a:p>
            <a:pPr marL="342900" marR="266700" lvl="0" indent="-342900" algn="just" rtl="0">
              <a:lnSpc>
                <a:spcPct val="103000"/>
              </a:lnSpc>
              <a:spcBef>
                <a:spcPts val="1295"/>
              </a:spcBef>
              <a:spcAft>
                <a:spcPts val="0"/>
              </a:spcAft>
              <a:buClr>
                <a:srgbClr val="000000"/>
              </a:buClr>
              <a:buSzPct val="86486"/>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To assess pathogen infection in plant materials in breeding programs.</a:t>
            </a:r>
            <a:endParaRPr dirty="0">
              <a:latin typeface="Calibri" panose="020F0502020204030204" pitchFamily="34" charset="0"/>
              <a:cs typeface="Calibri" panose="020F0502020204030204" pitchFamily="34" charset="0"/>
            </a:endParaRPr>
          </a:p>
          <a:p>
            <a:pPr marL="342900" marR="266700" lvl="0" indent="-342900" algn="just" rtl="0">
              <a:lnSpc>
                <a:spcPct val="103000"/>
              </a:lnSpc>
              <a:spcBef>
                <a:spcPts val="3665"/>
              </a:spcBef>
              <a:spcAft>
                <a:spcPts val="0"/>
              </a:spcAft>
              <a:buClr>
                <a:srgbClr val="000000"/>
              </a:buClr>
              <a:buSzPct val="86486"/>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To detect and identify new pathogens rapidly to prevent further spread.</a:t>
            </a:r>
            <a:endParaRPr dirty="0">
              <a:latin typeface="Calibri" panose="020F0502020204030204" pitchFamily="34" charset="0"/>
              <a:cs typeface="Calibri" panose="020F0502020204030204" pitchFamily="34" charset="0"/>
            </a:endParaRPr>
          </a:p>
          <a:p>
            <a:pPr marL="342900" marR="266700" lvl="0" indent="-342900" algn="just" rtl="0">
              <a:lnSpc>
                <a:spcPct val="103000"/>
              </a:lnSpc>
              <a:spcBef>
                <a:spcPts val="3655"/>
              </a:spcBef>
              <a:spcAft>
                <a:spcPts val="0"/>
              </a:spcAft>
              <a:buClr>
                <a:srgbClr val="000000"/>
              </a:buClr>
              <a:buSzPct val="86486"/>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To Study pathogenesis and gene functions.</a:t>
            </a:r>
            <a:endParaRPr dirty="0">
              <a:latin typeface="Calibri" panose="020F0502020204030204" pitchFamily="34" charset="0"/>
              <a:cs typeface="Calibri" panose="020F0502020204030204" pitchFamily="34" charset="0"/>
            </a:endParaRPr>
          </a:p>
          <a:p>
            <a:pPr marL="342900" lvl="0" indent="-258318" algn="l" rtl="0">
              <a:spcBef>
                <a:spcPts val="3705"/>
              </a:spcBef>
              <a:spcAft>
                <a:spcPts val="0"/>
              </a:spcAft>
              <a:buSzPct val="79999"/>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body" idx="1"/>
          </p:nvPr>
        </p:nvSpPr>
        <p:spPr>
          <a:xfrm>
            <a:off x="792866" y="642395"/>
            <a:ext cx="8481136" cy="5398968"/>
          </a:xfrm>
          <a:prstGeom prst="rect">
            <a:avLst/>
          </a:prstGeom>
          <a:noFill/>
          <a:ln>
            <a:noFill/>
          </a:ln>
        </p:spPr>
        <p:txBody>
          <a:bodyPr spcFirstLastPara="1" wrap="square" lIns="91425" tIns="45700" rIns="91425" bIns="45700" anchor="t" anchorCtr="0">
            <a:normAutofit/>
          </a:bodyPr>
          <a:lstStyle/>
          <a:p>
            <a:pPr marL="0" marR="266700" lvl="0" indent="0" algn="just" rtl="0">
              <a:lnSpc>
                <a:spcPct val="103000"/>
              </a:lnSpc>
              <a:spcBef>
                <a:spcPts val="0"/>
              </a:spcBef>
              <a:spcAft>
                <a:spcPts val="0"/>
              </a:spcAft>
              <a:buClr>
                <a:srgbClr val="000000"/>
              </a:buClr>
              <a:buSzPts val="1600"/>
              <a:buNone/>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To resolve the components of complex diseases incited by two or more pathogens. Common</a:t>
            </a: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 methods for the diagnosis and detection of plant diseases include</a:t>
            </a:r>
            <a:endParaRPr sz="2000" dirty="0">
              <a:solidFill>
                <a:srgbClr val="000000"/>
              </a:solidFill>
              <a:latin typeface="Calibri" panose="020F0502020204030204" pitchFamily="34" charset="0"/>
              <a:ea typeface="Calibri"/>
              <a:cs typeface="Calibri" panose="020F0502020204030204" pitchFamily="34" charset="0"/>
              <a:sym typeface="Calibri"/>
            </a:endParaRPr>
          </a:p>
          <a:p>
            <a:pPr marL="0" marR="266700" lvl="0" indent="0" algn="just" rtl="0">
              <a:lnSpc>
                <a:spcPct val="103000"/>
              </a:lnSpc>
              <a:spcBef>
                <a:spcPts val="1295"/>
              </a:spcBef>
              <a:spcAft>
                <a:spcPts val="0"/>
              </a:spcAft>
              <a:buClr>
                <a:srgbClr val="000000"/>
              </a:buClr>
              <a:buSzPts val="1600"/>
              <a:buNone/>
            </a:pPr>
            <a:r>
              <a:rPr lang="en-IN" sz="2000" dirty="0">
                <a:solidFill>
                  <a:srgbClr val="000000"/>
                </a:solidFill>
                <a:latin typeface="Calibri" panose="020F0502020204030204" pitchFamily="34" charset="0"/>
                <a:ea typeface="Calibri"/>
                <a:cs typeface="Calibri" panose="020F0502020204030204" pitchFamily="34" charset="0"/>
                <a:sym typeface="Calibri"/>
              </a:rPr>
              <a:t>1. </a:t>
            </a: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Visual plant disease estimation by human </a:t>
            </a:r>
            <a:r>
              <a:rPr lang="en-IN" sz="2000" dirty="0" err="1">
                <a:solidFill>
                  <a:srgbClr val="000000"/>
                </a:solidFill>
                <a:latin typeface="Calibri" panose="020F0502020204030204" pitchFamily="34" charset="0"/>
                <a:ea typeface="Times New Roman"/>
                <a:cs typeface="Calibri" panose="020F0502020204030204" pitchFamily="34" charset="0"/>
                <a:sym typeface="Times New Roman"/>
              </a:rPr>
              <a:t>raters</a:t>
            </a: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a:t>
            </a:r>
            <a:endParaRPr sz="2000" dirty="0">
              <a:solidFill>
                <a:srgbClr val="000000"/>
              </a:solidFill>
              <a:latin typeface="Calibri" panose="020F0502020204030204" pitchFamily="34" charset="0"/>
              <a:ea typeface="Calibri"/>
              <a:cs typeface="Calibri" panose="020F0502020204030204" pitchFamily="34" charset="0"/>
              <a:sym typeface="Calibri"/>
            </a:endParaRPr>
          </a:p>
          <a:p>
            <a:pPr marL="0" lvl="0" indent="0" algn="l" rtl="0">
              <a:lnSpc>
                <a:spcPct val="110000"/>
              </a:lnSpc>
              <a:spcBef>
                <a:spcPts val="1295"/>
              </a:spcBef>
              <a:spcAft>
                <a:spcPts val="0"/>
              </a:spcAft>
              <a:buClr>
                <a:srgbClr val="000000"/>
              </a:buClr>
              <a:buSzPts val="1300"/>
              <a:buNone/>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2. Microscopic evaluation of morphology features to identify pathogens</a:t>
            </a:r>
            <a:endParaRPr dirty="0">
              <a:latin typeface="Calibri" panose="020F0502020204030204" pitchFamily="34" charset="0"/>
              <a:cs typeface="Calibri" panose="020F0502020204030204" pitchFamily="34" charset="0"/>
            </a:endParaRPr>
          </a:p>
          <a:p>
            <a:pPr marL="0" lvl="0" indent="0" algn="l" rtl="0">
              <a:lnSpc>
                <a:spcPct val="110000"/>
              </a:lnSpc>
              <a:spcBef>
                <a:spcPts val="2745"/>
              </a:spcBef>
              <a:spcAft>
                <a:spcPts val="0"/>
              </a:spcAft>
              <a:buClr>
                <a:srgbClr val="000000"/>
              </a:buClr>
              <a:buSzPts val="1300"/>
              <a:buNone/>
            </a:pP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3. </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Molecular diagnostic techniques</a:t>
            </a:r>
            <a:endParaRPr dirty="0">
              <a:latin typeface="Calibri" panose="020F0502020204030204" pitchFamily="34" charset="0"/>
              <a:cs typeface="Calibri" panose="020F0502020204030204" pitchFamily="34" charset="0"/>
            </a:endParaRPr>
          </a:p>
          <a:p>
            <a:pPr marL="0" lvl="0" indent="0" algn="l" rtl="0">
              <a:lnSpc>
                <a:spcPct val="110000"/>
              </a:lnSpc>
              <a:spcBef>
                <a:spcPts val="2745"/>
              </a:spcBef>
              <a:spcAft>
                <a:spcPts val="0"/>
              </a:spcAft>
              <a:buClr>
                <a:srgbClr val="000000"/>
              </a:buClr>
              <a:buSzPts val="1300"/>
              <a:buNone/>
            </a:pP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4. </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Serological assays</a:t>
            </a:r>
            <a:endParaRPr dirty="0">
              <a:latin typeface="Calibri" panose="020F0502020204030204" pitchFamily="34" charset="0"/>
              <a:cs typeface="Calibri" panose="020F0502020204030204" pitchFamily="34" charset="0"/>
            </a:endParaRPr>
          </a:p>
          <a:p>
            <a:pPr marL="0" lvl="0" indent="0" algn="l" rtl="0">
              <a:lnSpc>
                <a:spcPct val="110000"/>
              </a:lnSpc>
              <a:spcBef>
                <a:spcPts val="2745"/>
              </a:spcBef>
              <a:spcAft>
                <a:spcPts val="0"/>
              </a:spcAft>
              <a:buClr>
                <a:srgbClr val="000000"/>
              </a:buClr>
              <a:buSzPts val="1300"/>
              <a:buNone/>
            </a:pP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5. Microbiological diagnostic techniques</a:t>
            </a:r>
            <a:endParaRPr sz="2000" u="none" strike="noStrike"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10000"/>
              </a:lnSpc>
              <a:spcBef>
                <a:spcPts val="2745"/>
              </a:spcBef>
              <a:spcAft>
                <a:spcPts val="0"/>
              </a:spcAft>
              <a:buClr>
                <a:srgbClr val="000000"/>
              </a:buClr>
              <a:buSzPts val="1300"/>
              <a:buNone/>
            </a:pPr>
            <a:endParaRPr sz="1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700644" y="558141"/>
            <a:ext cx="8573358" cy="5483222"/>
          </a:xfrm>
          <a:prstGeom prst="rect">
            <a:avLst/>
          </a:prstGeom>
          <a:noFill/>
          <a:ln>
            <a:noFill/>
          </a:ln>
        </p:spPr>
        <p:txBody>
          <a:bodyPr spcFirstLastPara="1" wrap="square" lIns="91425" tIns="45700" rIns="91425" bIns="45700" anchor="t" anchorCtr="0">
            <a:normAutofit/>
          </a:bodyPr>
          <a:lstStyle/>
          <a:p>
            <a:pPr marL="342900" marR="257175" lvl="0" indent="-342900" algn="just" rtl="0">
              <a:lnSpc>
                <a:spcPct val="97000"/>
              </a:lnSpc>
              <a:spcBef>
                <a:spcPts val="0"/>
              </a:spcBef>
              <a:spcAft>
                <a:spcPts val="0"/>
              </a:spcAft>
              <a:buClr>
                <a:srgbClr val="000000"/>
              </a:buClr>
              <a:buSzPts val="1500"/>
              <a:buFont typeface="Arial"/>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Traditional, visual estimates identify a disease based on characteristic plant disease symptoms (e.g., lesions, blight, galls, </a:t>
            </a:r>
            <a:r>
              <a:rPr lang="en-IN" sz="2000" u="none" strike="noStrike" dirty="0" err="1">
                <a:solidFill>
                  <a:srgbClr val="000000"/>
                </a:solidFill>
                <a:latin typeface="Calibri" panose="020F0502020204030204" pitchFamily="34" charset="0"/>
                <a:ea typeface="Times New Roman"/>
                <a:cs typeface="Calibri" panose="020F0502020204030204" pitchFamily="34" charset="0"/>
                <a:sym typeface="Times New Roman"/>
              </a:rPr>
              <a:t>tumors</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 cankers, wilts, rots, or damping-off) or visible signs of a pathogen (e.g., </a:t>
            </a:r>
            <a:r>
              <a:rPr lang="en-IN" sz="2000" u="none" strike="noStrike" dirty="0" err="1">
                <a:solidFill>
                  <a:srgbClr val="000000"/>
                </a:solidFill>
                <a:latin typeface="Calibri" panose="020F0502020204030204" pitchFamily="34" charset="0"/>
                <a:ea typeface="Times New Roman"/>
                <a:cs typeface="Calibri" panose="020F0502020204030204" pitchFamily="34" charset="0"/>
                <a:sym typeface="Times New Roman"/>
              </a:rPr>
              <a:t>uredinospores</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 of </a:t>
            </a:r>
            <a:r>
              <a:rPr lang="en-IN" sz="2000" u="none" strike="noStrike" dirty="0" err="1">
                <a:solidFill>
                  <a:srgbClr val="000000"/>
                </a:solidFill>
                <a:latin typeface="Calibri" panose="020F0502020204030204" pitchFamily="34" charset="0"/>
                <a:ea typeface="Times New Roman"/>
                <a:cs typeface="Calibri" panose="020F0502020204030204" pitchFamily="34" charset="0"/>
                <a:sym typeface="Times New Roman"/>
              </a:rPr>
              <a:t>Pucciniales</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 mycelium or conidia of </a:t>
            </a:r>
            <a:r>
              <a:rPr lang="en-IN" sz="2000" u="none" strike="noStrike" dirty="0" err="1">
                <a:solidFill>
                  <a:srgbClr val="000000"/>
                </a:solidFill>
                <a:latin typeface="Calibri" panose="020F0502020204030204" pitchFamily="34" charset="0"/>
                <a:ea typeface="Times New Roman"/>
                <a:cs typeface="Calibri" panose="020F0502020204030204" pitchFamily="34" charset="0"/>
                <a:sym typeface="Times New Roman"/>
              </a:rPr>
              <a:t>Erysiphales</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a:t>
            </a:r>
            <a:endParaRPr dirty="0">
              <a:latin typeface="Calibri" panose="020F0502020204030204" pitchFamily="34" charset="0"/>
              <a:cs typeface="Calibri" panose="020F0502020204030204" pitchFamily="34" charset="0"/>
            </a:endParaRPr>
          </a:p>
          <a:p>
            <a:pPr marL="342900" marR="257175" lvl="0" indent="-342900" algn="just" rtl="0">
              <a:lnSpc>
                <a:spcPct val="97000"/>
              </a:lnSpc>
              <a:spcBef>
                <a:spcPts val="3815"/>
              </a:spcBef>
              <a:spcAft>
                <a:spcPts val="0"/>
              </a:spcAft>
              <a:buClr>
                <a:srgbClr val="000000"/>
              </a:buClr>
              <a:buSzPts val="1500"/>
              <a:buFont typeface="Arial"/>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Visual estimation is performed by trained experts and has been the subject of intensive research and investigation.</a:t>
            </a:r>
            <a:endParaRPr dirty="0">
              <a:latin typeface="Calibri" panose="020F0502020204030204" pitchFamily="34" charset="0"/>
              <a:cs typeface="Calibri" panose="020F0502020204030204" pitchFamily="34" charset="0"/>
            </a:endParaRPr>
          </a:p>
          <a:p>
            <a:pPr marL="342900" marR="257175" lvl="0" indent="-342900" algn="just" rtl="0">
              <a:lnSpc>
                <a:spcPct val="97000"/>
              </a:lnSpc>
              <a:spcBef>
                <a:spcPts val="3900"/>
              </a:spcBef>
              <a:spcAft>
                <a:spcPts val="0"/>
              </a:spcAft>
              <a:buClr>
                <a:srgbClr val="000000"/>
              </a:buClr>
              <a:buSzPts val="1500"/>
              <a:buFont typeface="Arial"/>
              <a:buChar char="•"/>
            </a:pP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Visual estimation has become more accurate and reliable due to the availability of detailed guidelines and standards used for assessment training</a:t>
            </a:r>
            <a:endParaRPr sz="2000" dirty="0">
              <a:latin typeface="Calibri" panose="020F0502020204030204" pitchFamily="34" charset="0"/>
              <a:cs typeface="Calibri" panose="020F0502020204030204" pitchFamily="34" charset="0"/>
            </a:endParaRPr>
          </a:p>
          <a:p>
            <a:pPr marL="342900" lvl="0" indent="-241300" algn="l" rtl="0">
              <a:spcBef>
                <a:spcPts val="3900"/>
              </a:spcBef>
              <a:spcAft>
                <a:spcPts val="0"/>
              </a:spcAft>
              <a:buSzPts val="1600"/>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000000"/>
              </a:buClr>
              <a:buSzPct val="100000"/>
              <a:buFont typeface="Calibri"/>
              <a:buNone/>
            </a:pPr>
            <a:r>
              <a:rPr lang="en-IN" b="1" u="sng">
                <a:solidFill>
                  <a:srgbClr val="000000"/>
                </a:solidFill>
                <a:latin typeface="Calibri"/>
                <a:ea typeface="Calibri"/>
                <a:cs typeface="Calibri"/>
                <a:sym typeface="Calibri"/>
              </a:rPr>
              <a:t>Conventional methods of plant disease detection</a:t>
            </a:r>
            <a:br>
              <a:rPr lang="en-IN" sz="1800" b="1">
                <a:solidFill>
                  <a:srgbClr val="000000"/>
                </a:solidFill>
                <a:latin typeface="Calibri"/>
                <a:ea typeface="Calibri"/>
                <a:cs typeface="Calibri"/>
                <a:sym typeface="Calibri"/>
              </a:rPr>
            </a:br>
            <a:endParaRPr/>
          </a:p>
        </p:txBody>
      </p:sp>
      <p:sp>
        <p:nvSpPr>
          <p:cNvPr id="179" name="Google Shape;179;p7"/>
          <p:cNvSpPr txBox="1">
            <a:spLocks noGrp="1"/>
          </p:cNvSpPr>
          <p:nvPr>
            <p:ph type="body" idx="1"/>
          </p:nvPr>
        </p:nvSpPr>
        <p:spPr>
          <a:xfrm>
            <a:off x="677334" y="1567543"/>
            <a:ext cx="8596668" cy="4473819"/>
          </a:xfrm>
          <a:prstGeom prst="rect">
            <a:avLst/>
          </a:prstGeom>
          <a:noFill/>
          <a:ln>
            <a:noFill/>
          </a:ln>
        </p:spPr>
        <p:txBody>
          <a:bodyPr spcFirstLastPara="1" wrap="square" lIns="91425" tIns="45700" rIns="91425" bIns="45700" anchor="t" anchorCtr="0">
            <a:normAutofit/>
          </a:bodyPr>
          <a:lstStyle/>
          <a:p>
            <a:pPr marL="342900" marR="266700" lvl="0" indent="-342900" algn="just" rtl="0">
              <a:lnSpc>
                <a:spcPct val="103000"/>
              </a:lnSpc>
              <a:spcBef>
                <a:spcPts val="0"/>
              </a:spcBef>
              <a:spcAft>
                <a:spcPts val="0"/>
              </a:spcAft>
              <a:buClr>
                <a:srgbClr val="000000"/>
              </a:buClr>
              <a:buSzPts val="1500"/>
              <a:buFont typeface="Arial"/>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Conventional methods of plant disease detection include molecular and serological methods that could be used for </a:t>
            </a:r>
            <a:r>
              <a:rPr lang="en-IN" sz="2000" u="none" strike="noStrike" dirty="0" err="1">
                <a:solidFill>
                  <a:srgbClr val="000000"/>
                </a:solidFill>
                <a:latin typeface="Calibri" panose="020F0502020204030204" pitchFamily="34" charset="0"/>
                <a:ea typeface="Times New Roman"/>
                <a:cs typeface="Calibri" panose="020F0502020204030204" pitchFamily="34" charset="0"/>
                <a:sym typeface="Times New Roman"/>
              </a:rPr>
              <a:t>highthroughput</a:t>
            </a: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 analysis when large numbers of samples need to be analysed.</a:t>
            </a:r>
            <a:endParaRPr dirty="0">
              <a:latin typeface="Calibri" panose="020F0502020204030204" pitchFamily="34" charset="0"/>
              <a:cs typeface="Calibri" panose="020F0502020204030204" pitchFamily="34" charset="0"/>
            </a:endParaRPr>
          </a:p>
          <a:p>
            <a:pPr marL="342900" marR="266700" lvl="0" indent="-342900" algn="just" rtl="0">
              <a:lnSpc>
                <a:spcPct val="103000"/>
              </a:lnSpc>
              <a:spcBef>
                <a:spcPts val="1420"/>
              </a:spcBef>
              <a:spcAft>
                <a:spcPts val="0"/>
              </a:spcAft>
              <a:buClr>
                <a:srgbClr val="000000"/>
              </a:buClr>
              <a:buSzPts val="1500"/>
              <a:buFont typeface="Arial"/>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In these methods, the disease causing pathogens such as bacteria, fungi and viruses are directly detected to provide accurate identification of the disease/pathogen.</a:t>
            </a:r>
            <a:endParaRPr dirty="0">
              <a:latin typeface="Calibri" panose="020F0502020204030204" pitchFamily="34" charset="0"/>
              <a:cs typeface="Calibri" panose="020F0502020204030204" pitchFamily="34" charset="0"/>
            </a:endParaRPr>
          </a:p>
          <a:p>
            <a:pPr marL="342900" marR="266700" lvl="0" indent="-342900" algn="just" rtl="0">
              <a:lnSpc>
                <a:spcPct val="97000"/>
              </a:lnSpc>
              <a:spcBef>
                <a:spcPts val="1295"/>
              </a:spcBef>
              <a:spcAft>
                <a:spcPts val="0"/>
              </a:spcAft>
              <a:buClr>
                <a:srgbClr val="000000"/>
              </a:buClr>
              <a:buSzPts val="1500"/>
              <a:buFont typeface="Arial"/>
              <a:buChar char="•"/>
            </a:pPr>
            <a:r>
              <a:rPr lang="en-IN" sz="2000" u="none" strike="noStrike" dirty="0">
                <a:solidFill>
                  <a:srgbClr val="000000"/>
                </a:solidFill>
                <a:latin typeface="Calibri" panose="020F0502020204030204" pitchFamily="34" charset="0"/>
                <a:ea typeface="Times New Roman"/>
                <a:cs typeface="Calibri" panose="020F0502020204030204" pitchFamily="34" charset="0"/>
                <a:sym typeface="Times New Roman"/>
              </a:rPr>
              <a:t>All of these methods are time consuming and also require highly sophisticated laboratories and highly skilled people.</a:t>
            </a:r>
            <a:endParaRPr dirty="0">
              <a:latin typeface="Calibri" panose="020F0502020204030204" pitchFamily="34" charset="0"/>
              <a:cs typeface="Calibri" panose="020F0502020204030204" pitchFamily="34" charset="0"/>
            </a:endParaRPr>
          </a:p>
          <a:p>
            <a:pPr marL="342900" marR="266700" lvl="0" indent="-342900" algn="just" rtl="0">
              <a:lnSpc>
                <a:spcPct val="97000"/>
              </a:lnSpc>
              <a:spcBef>
                <a:spcPts val="1220"/>
              </a:spcBef>
              <a:spcAft>
                <a:spcPts val="0"/>
              </a:spcAft>
              <a:buClr>
                <a:srgbClr val="000000"/>
              </a:buClr>
              <a:buSzPts val="1500"/>
              <a:buFont typeface="Arial"/>
              <a:buChar char="•"/>
            </a:pP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These methods cannot be applied on a large scale and also they are not cost effective</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4000"/>
              <a:buFont typeface="Calibri"/>
              <a:buNone/>
            </a:pPr>
            <a:r>
              <a:rPr lang="en-IN" sz="4000" b="1" u="sng">
                <a:solidFill>
                  <a:srgbClr val="000000"/>
                </a:solidFill>
                <a:latin typeface="Calibri"/>
                <a:ea typeface="Calibri"/>
                <a:cs typeface="Calibri"/>
                <a:sym typeface="Calibri"/>
              </a:rPr>
              <a:t>Scope of Al in agriculture</a:t>
            </a:r>
            <a:br>
              <a:rPr lang="en-IN" sz="1800" b="1">
                <a:solidFill>
                  <a:srgbClr val="000000"/>
                </a:solidFill>
                <a:latin typeface="Calibri"/>
                <a:ea typeface="Calibri"/>
                <a:cs typeface="Calibri"/>
                <a:sym typeface="Calibri"/>
              </a:rPr>
            </a:br>
            <a:endParaRPr/>
          </a:p>
        </p:txBody>
      </p:sp>
      <p:sp>
        <p:nvSpPr>
          <p:cNvPr id="185" name="Google Shape;185;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marR="266700" lvl="0" indent="-342900" algn="just" rtl="0">
              <a:lnSpc>
                <a:spcPct val="90000"/>
              </a:lnSpc>
              <a:spcBef>
                <a:spcPts val="0"/>
              </a:spcBef>
              <a:spcAft>
                <a:spcPts val="0"/>
              </a:spcAft>
              <a:buClr>
                <a:srgbClr val="000000"/>
              </a:buClr>
              <a:buSzPts val="1700"/>
              <a:buChar char="•"/>
            </a:pPr>
            <a:r>
              <a:rPr lang="en-IN" sz="2400" u="none" strike="noStrike" dirty="0">
                <a:solidFill>
                  <a:srgbClr val="000000"/>
                </a:solidFill>
                <a:latin typeface="Calibri" panose="020F0502020204030204" pitchFamily="34" charset="0"/>
                <a:ea typeface="Calibri"/>
                <a:cs typeface="Calibri" panose="020F0502020204030204" pitchFamily="34" charset="0"/>
                <a:sym typeface="Calibri"/>
              </a:rPr>
              <a:t>Agriculture is seeing rapid adoption of Artificial Intelligence (Al) in terms of agricultural products and in-field farming techniques.</a:t>
            </a:r>
            <a:endParaRPr dirty="0">
              <a:latin typeface="Calibri" panose="020F0502020204030204" pitchFamily="34" charset="0"/>
              <a:cs typeface="Calibri" panose="020F0502020204030204" pitchFamily="34" charset="0"/>
            </a:endParaRPr>
          </a:p>
          <a:p>
            <a:pPr marL="342900" marR="266700" lvl="0" indent="-342900" algn="just" rtl="0">
              <a:lnSpc>
                <a:spcPct val="90000"/>
              </a:lnSpc>
              <a:spcBef>
                <a:spcPts val="1680"/>
              </a:spcBef>
              <a:spcAft>
                <a:spcPts val="0"/>
              </a:spcAft>
              <a:buClr>
                <a:srgbClr val="000000"/>
              </a:buClr>
              <a:buSzPts val="1700"/>
              <a:buChar char="•"/>
            </a:pPr>
            <a:r>
              <a:rPr lang="en-IN" sz="2400" dirty="0">
                <a:solidFill>
                  <a:srgbClr val="000000"/>
                </a:solidFill>
                <a:latin typeface="Calibri" panose="020F0502020204030204" pitchFamily="34" charset="0"/>
                <a:ea typeface="Calibri"/>
                <a:cs typeface="Calibri" panose="020F0502020204030204" pitchFamily="34" charset="0"/>
                <a:sym typeface="Calibri"/>
              </a:rPr>
              <a:t>Cognitive computing in particular is all set to become the most disruptive technology in agriculture services as it can understand, learn, and respond to different situations (based on learning) to increase efficiency</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4000"/>
              <a:buFont typeface="Calibri"/>
              <a:buNone/>
            </a:pPr>
            <a:r>
              <a:rPr lang="en-IN" sz="4000" b="1" u="sng">
                <a:solidFill>
                  <a:srgbClr val="000000"/>
                </a:solidFill>
                <a:latin typeface="Calibri"/>
                <a:ea typeface="Calibri"/>
                <a:cs typeface="Calibri"/>
                <a:sym typeface="Calibri"/>
              </a:rPr>
              <a:t>Image based insight generation</a:t>
            </a:r>
            <a:endParaRPr sz="4000" b="1" u="sng"/>
          </a:p>
        </p:txBody>
      </p:sp>
      <p:sp>
        <p:nvSpPr>
          <p:cNvPr id="191" name="Google Shape;191;p9"/>
          <p:cNvSpPr txBox="1">
            <a:spLocks noGrp="1"/>
          </p:cNvSpPr>
          <p:nvPr>
            <p:ph type="body" idx="1"/>
          </p:nvPr>
        </p:nvSpPr>
        <p:spPr>
          <a:xfrm>
            <a:off x="677334" y="1663633"/>
            <a:ext cx="8596668" cy="3880773"/>
          </a:xfrm>
          <a:prstGeom prst="rect">
            <a:avLst/>
          </a:prstGeom>
          <a:noFill/>
          <a:ln>
            <a:noFill/>
          </a:ln>
        </p:spPr>
        <p:txBody>
          <a:bodyPr spcFirstLastPara="1" wrap="square" lIns="91425" tIns="45700" rIns="91425" bIns="45700" anchor="t" anchorCtr="0">
            <a:normAutofit/>
          </a:bodyPr>
          <a:lstStyle/>
          <a:p>
            <a:pPr marL="342900" marR="266700" lvl="0" indent="-228600" algn="just" rtl="0">
              <a:lnSpc>
                <a:spcPct val="90000"/>
              </a:lnSpc>
              <a:spcBef>
                <a:spcPts val="0"/>
              </a:spcBef>
              <a:spcAft>
                <a:spcPts val="0"/>
              </a:spcAft>
              <a:buClr>
                <a:srgbClr val="000000"/>
              </a:buClr>
              <a:buSzPts val="1800"/>
              <a:buNone/>
            </a:pPr>
            <a:endParaRPr sz="1800" u="none" strike="noStrike" dirty="0">
              <a:solidFill>
                <a:srgbClr val="000000"/>
              </a:solidFill>
              <a:latin typeface="Calibri"/>
              <a:ea typeface="Calibri"/>
              <a:cs typeface="Calibri"/>
              <a:sym typeface="Calibri"/>
            </a:endParaRPr>
          </a:p>
          <a:p>
            <a:pPr marL="342900" marR="266700" lvl="0" indent="-342900" algn="just" rtl="0">
              <a:lnSpc>
                <a:spcPct val="90000"/>
              </a:lnSpc>
              <a:spcBef>
                <a:spcPts val="1105"/>
              </a:spcBef>
              <a:spcAft>
                <a:spcPts val="0"/>
              </a:spcAft>
              <a:buClr>
                <a:srgbClr val="000000"/>
              </a:buClr>
              <a:buSzPts val="1800"/>
              <a:buChar char="•"/>
            </a:pPr>
            <a:r>
              <a:rPr lang="en-IN" sz="2000" dirty="0">
                <a:latin typeface="Calibri" panose="020F0502020204030204" pitchFamily="34" charset="0"/>
                <a:cs typeface="Calibri" panose="020F0502020204030204" pitchFamily="34" charset="0"/>
              </a:rPr>
              <a:t>Images can help in in-depth field analysis, crop monitoring, scanning of fields and so on. Computer vision technology</a:t>
            </a:r>
            <a:endParaRPr sz="2000" u="none" strike="noStrike" dirty="0">
              <a:solidFill>
                <a:srgbClr val="000000"/>
              </a:solidFill>
              <a:latin typeface="Calibri" panose="020F0502020204030204" pitchFamily="34" charset="0"/>
              <a:ea typeface="Calibri"/>
              <a:cs typeface="Calibri" panose="020F0502020204030204" pitchFamily="34" charset="0"/>
              <a:sym typeface="Calibri"/>
            </a:endParaRPr>
          </a:p>
          <a:p>
            <a:pPr marL="342900" marR="266700" lvl="0" indent="-342900" algn="just" rtl="0">
              <a:lnSpc>
                <a:spcPct val="90000"/>
              </a:lnSpc>
              <a:spcBef>
                <a:spcPts val="1105"/>
              </a:spcBef>
              <a:spcAft>
                <a:spcPts val="0"/>
              </a:spcAft>
              <a:buClr>
                <a:srgbClr val="000000"/>
              </a:buClr>
              <a:buSzPts val="1800"/>
              <a:buChar char="•"/>
            </a:pPr>
            <a:r>
              <a:rPr lang="en-IN" sz="2000" u="none" strike="noStrike" dirty="0">
                <a:solidFill>
                  <a:srgbClr val="000000"/>
                </a:solidFill>
                <a:latin typeface="Calibri" panose="020F0502020204030204" pitchFamily="34" charset="0"/>
                <a:ea typeface="Calibri"/>
                <a:cs typeface="Calibri" panose="020F0502020204030204" pitchFamily="34" charset="0"/>
                <a:sym typeface="Calibri"/>
              </a:rPr>
              <a:t>Feeds from image data can generate alerts in real time to accelerate precision farming which aids in the following</a:t>
            </a:r>
            <a:endParaRPr dirty="0">
              <a:latin typeface="Calibri" panose="020F0502020204030204" pitchFamily="34" charset="0"/>
              <a:cs typeface="Calibri" panose="020F0502020204030204" pitchFamily="34" charset="0"/>
            </a:endParaRPr>
          </a:p>
          <a:p>
            <a:pPr marL="0" marR="266700" lvl="0" indent="0" algn="just" rtl="0">
              <a:lnSpc>
                <a:spcPct val="90000"/>
              </a:lnSpc>
              <a:spcBef>
                <a:spcPts val="1105"/>
              </a:spcBef>
              <a:spcAft>
                <a:spcPts val="0"/>
              </a:spcAft>
              <a:buClr>
                <a:srgbClr val="000000"/>
              </a:buClr>
              <a:buSzPts val="1800"/>
              <a:buNone/>
            </a:pPr>
            <a:r>
              <a:rPr lang="en-IN" sz="2000" u="none" strike="noStrike" dirty="0">
                <a:solidFill>
                  <a:srgbClr val="000000"/>
                </a:solidFill>
                <a:latin typeface="Calibri" panose="020F0502020204030204" pitchFamily="34" charset="0"/>
                <a:ea typeface="Calibri"/>
                <a:cs typeface="Calibri" panose="020F0502020204030204" pitchFamily="34" charset="0"/>
                <a:sym typeface="Calibri"/>
              </a:rPr>
              <a:t>	a. Disease detection</a:t>
            </a:r>
            <a:endParaRPr dirty="0">
              <a:latin typeface="Calibri" panose="020F0502020204030204" pitchFamily="34" charset="0"/>
              <a:cs typeface="Calibri" panose="020F0502020204030204" pitchFamily="34" charset="0"/>
            </a:endParaRPr>
          </a:p>
          <a:p>
            <a:pPr marL="0" marR="266700" lvl="0" indent="0" algn="just" rtl="0">
              <a:lnSpc>
                <a:spcPct val="90000"/>
              </a:lnSpc>
              <a:spcBef>
                <a:spcPts val="1305"/>
              </a:spcBef>
              <a:spcAft>
                <a:spcPts val="0"/>
              </a:spcAft>
              <a:buClr>
                <a:srgbClr val="000000"/>
              </a:buClr>
              <a:buSzPts val="1800"/>
              <a:buNone/>
            </a:pPr>
            <a:r>
              <a:rPr lang="en-IN" sz="2000" u="none" strike="noStrike" dirty="0">
                <a:solidFill>
                  <a:srgbClr val="000000"/>
                </a:solidFill>
                <a:latin typeface="Calibri" panose="020F0502020204030204" pitchFamily="34" charset="0"/>
                <a:ea typeface="Calibri"/>
                <a:cs typeface="Calibri" panose="020F0502020204030204" pitchFamily="34" charset="0"/>
                <a:sym typeface="Calibri"/>
              </a:rPr>
              <a:t>	b. Crop readiness identification and</a:t>
            </a:r>
            <a:endParaRPr dirty="0">
              <a:latin typeface="Calibri" panose="020F0502020204030204" pitchFamily="34" charset="0"/>
              <a:cs typeface="Calibri" panose="020F0502020204030204" pitchFamily="34" charset="0"/>
            </a:endParaRPr>
          </a:p>
          <a:p>
            <a:pPr marL="0" marR="266700" lvl="0" indent="0" algn="just" rtl="0">
              <a:lnSpc>
                <a:spcPct val="90000"/>
              </a:lnSpc>
              <a:spcBef>
                <a:spcPts val="1295"/>
              </a:spcBef>
              <a:spcAft>
                <a:spcPts val="0"/>
              </a:spcAft>
              <a:buClr>
                <a:srgbClr val="000000"/>
              </a:buClr>
              <a:buSzPts val="1800"/>
              <a:buNone/>
            </a:pPr>
            <a:r>
              <a:rPr lang="en-IN" sz="2000" u="none" strike="noStrike" dirty="0">
                <a:solidFill>
                  <a:srgbClr val="000000"/>
                </a:solidFill>
                <a:latin typeface="Calibri" panose="020F0502020204030204" pitchFamily="34" charset="0"/>
                <a:ea typeface="Calibri"/>
                <a:cs typeface="Calibri" panose="020F0502020204030204" pitchFamily="34" charset="0"/>
                <a:sym typeface="Calibri"/>
              </a:rPr>
              <a:t>	c. Field management</a:t>
            </a:r>
            <a:endParaRPr dirty="0">
              <a:latin typeface="Calibri" panose="020F0502020204030204" pitchFamily="34" charset="0"/>
              <a:cs typeface="Calibri" panose="020F0502020204030204" pitchFamily="34" charset="0"/>
            </a:endParaRPr>
          </a:p>
          <a:p>
            <a:pPr marL="342900" lvl="0" indent="-251459" algn="l" rtl="0">
              <a:spcBef>
                <a:spcPts val="1305"/>
              </a:spcBef>
              <a:spcAft>
                <a:spcPts val="0"/>
              </a:spcAft>
              <a:buSzPts val="1440"/>
              <a:buFont typeface="Arial"/>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Widescreen</PresentationFormat>
  <Paragraphs>81</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Noto Sans Symbols</vt:lpstr>
      <vt:lpstr>Times New Roman</vt:lpstr>
      <vt:lpstr>Trebuchet MS</vt:lpstr>
      <vt:lpstr>Facet</vt:lpstr>
      <vt:lpstr>PowerPoint Presentation</vt:lpstr>
      <vt:lpstr>How can we use Artificial Intelligence in Agriculture to boost, It’s Production, reduce cost and manpower?</vt:lpstr>
      <vt:lpstr>Some Regular terms: </vt:lpstr>
      <vt:lpstr>WHAT IS THE NEED FOR PLANT DISEASE DETECTION ?</vt:lpstr>
      <vt:lpstr>PowerPoint Presentation</vt:lpstr>
      <vt:lpstr>PowerPoint Presentation</vt:lpstr>
      <vt:lpstr>Conventional methods of plant disease detection </vt:lpstr>
      <vt:lpstr>Scope of Al in agriculture </vt:lpstr>
      <vt:lpstr>Image based insight generation</vt:lpstr>
      <vt:lpstr>Image Processing based detection of Plant Diseases </vt:lpstr>
      <vt:lpstr>About Model:</vt:lpstr>
      <vt:lpstr>CONTd.</vt:lpstr>
      <vt:lpstr>What is CNN (Convolutional Neural Networks):</vt:lpstr>
      <vt:lpstr>What is Convolution?</vt:lpstr>
      <vt:lpstr>Future Prospects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Hridhanu Bose</dc:creator>
  <cp:lastModifiedBy>Tushar Goyal</cp:lastModifiedBy>
  <cp:revision>1</cp:revision>
  <dcterms:created xsi:type="dcterms:W3CDTF">2023-04-10T15:34:53Z</dcterms:created>
  <dcterms:modified xsi:type="dcterms:W3CDTF">2023-04-18T17:43:41Z</dcterms:modified>
</cp:coreProperties>
</file>