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yKf701m5e6Vlj0PJTJA50zZ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A7177F-B7B3-4D8F-BA22-1C94793E34E6}">
  <a:tblStyle styleId="{CBA7177F-B7B3-4D8F-BA22-1C94793E34E6}"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7F3F4"/>
          </a:solidFill>
        </a:fill>
      </a:tcStyle>
    </a:wholeTbl>
    <a:band1H>
      <a:tcTxStyle b="off" i="off"/>
    </a:band1H>
    <a:band2H>
      <a:tcTxStyle b="off" i="off"/>
      <a:tcStyle>
        <a:fill>
          <a:solidFill>
            <a:srgbClr val="F3F9FA"/>
          </a:solidFill>
        </a:fill>
      </a:tcStyle>
    </a:band2H>
    <a:band1V>
      <a:tcTxStyle b="off" i="off"/>
    </a:band1V>
    <a:band2V>
      <a:tcTxStyle b="off" i="off"/>
    </a:band2V>
    <a:lastCol>
      <a:tcTxStyle b="off" i="off"/>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b="off" i="off"/>
    </a:seCell>
    <a:swCell>
      <a:tcTxStyle b="off" i="off"/>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 styleId="{7D14F0A3-5005-4C7B-B611-2256CACBFB82}"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00000"/>
              </a:lnSpc>
              <a:spcBef>
                <a:spcPts val="4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77" name="Google Shape;7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e0b6c9dd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e0b6c9dda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96" name="Google Shape;9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03" name="Google Shape;10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00"/>
              </a:spcBef>
              <a:spcAft>
                <a:spcPts val="0"/>
              </a:spcAft>
              <a:buSzPts val="1400"/>
              <a:buNone/>
            </a:pPr>
            <a:r>
              <a:t/>
            </a:r>
            <a:endParaRPr/>
          </a:p>
        </p:txBody>
      </p:sp>
      <p:sp>
        <p:nvSpPr>
          <p:cNvPr id="155" name="Google Shape;1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type="tx">
  <p:cSld name="TITLE_AND_BODY">
    <p:spTree>
      <p:nvGrpSpPr>
        <p:cNvPr id="12" name="Shape 12"/>
        <p:cNvGrpSpPr/>
        <p:nvPr/>
      </p:nvGrpSpPr>
      <p:grpSpPr>
        <a:xfrm>
          <a:off x="0" y="0"/>
          <a:ext cx="0" cy="0"/>
          <a:chOff x="0" y="0"/>
          <a:chExt cx="0" cy="0"/>
        </a:xfrm>
      </p:grpSpPr>
      <p:sp>
        <p:nvSpPr>
          <p:cNvPr id="13" name="Google Shape;13;p12"/>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2"/>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9">
    <p:spTree>
      <p:nvGrpSpPr>
        <p:cNvPr id="68" name="Shape 68"/>
        <p:cNvGrpSpPr/>
        <p:nvPr/>
      </p:nvGrpSpPr>
      <p:grpSpPr>
        <a:xfrm>
          <a:off x="0" y="0"/>
          <a:ext cx="0" cy="0"/>
          <a:chOff x="0" y="0"/>
          <a:chExt cx="0" cy="0"/>
        </a:xfrm>
      </p:grpSpPr>
      <p:sp>
        <p:nvSpPr>
          <p:cNvPr id="69" name="Google Shape;69;p2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70" name="Google Shape;70;p21"/>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71" name="Google Shape;71;p2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2" name="Google Shape;72;p21"/>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73" name="Google Shape;73;p21"/>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74" name="Google Shape;74;p2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p:spTree>
      <p:nvGrpSpPr>
        <p:cNvPr id="15" name="Shape 15"/>
        <p:cNvGrpSpPr/>
        <p:nvPr/>
      </p:nvGrpSpPr>
      <p:grpSpPr>
        <a:xfrm>
          <a:off x="0" y="0"/>
          <a:ext cx="0" cy="0"/>
          <a:chOff x="0" y="0"/>
          <a:chExt cx="0" cy="0"/>
        </a:xfrm>
      </p:grpSpPr>
      <p:sp>
        <p:nvSpPr>
          <p:cNvPr id="16" name="Google Shape;16;p13"/>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17" name="Google Shape;17;p13"/>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18" name="Google Shape;18;p13"/>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2">
    <p:spTree>
      <p:nvGrpSpPr>
        <p:cNvPr id="19" name="Shape 19"/>
        <p:cNvGrpSpPr/>
        <p:nvPr/>
      </p:nvGrpSpPr>
      <p:grpSpPr>
        <a:xfrm>
          <a:off x="0" y="0"/>
          <a:ext cx="0" cy="0"/>
          <a:chOff x="0" y="0"/>
          <a:chExt cx="0" cy="0"/>
        </a:xfrm>
      </p:grpSpPr>
      <p:sp>
        <p:nvSpPr>
          <p:cNvPr id="20" name="Google Shape;20;p14"/>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1" name="Google Shape;21;p14"/>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2" name="Google Shape;22;p14"/>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3" name="Google Shape;23;p1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24" name="Google Shape;24;p14"/>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25" name="Google Shape;25;p14"/>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3">
    <p:spTree>
      <p:nvGrpSpPr>
        <p:cNvPr id="26" name="Shape 26"/>
        <p:cNvGrpSpPr/>
        <p:nvPr/>
      </p:nvGrpSpPr>
      <p:grpSpPr>
        <a:xfrm>
          <a:off x="0" y="0"/>
          <a:ext cx="0" cy="0"/>
          <a:chOff x="0" y="0"/>
          <a:chExt cx="0" cy="0"/>
        </a:xfrm>
      </p:grpSpPr>
      <p:sp>
        <p:nvSpPr>
          <p:cNvPr id="27" name="Google Shape;27;p15"/>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28" name="Google Shape;28;p15"/>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29" name="Google Shape;29;p15"/>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0" name="Google Shape;30;p15"/>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1" name="Google Shape;31;p15"/>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2" name="Google Shape;32;p15"/>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4">
    <p:spTree>
      <p:nvGrpSpPr>
        <p:cNvPr id="33" name="Shape 33"/>
        <p:cNvGrpSpPr/>
        <p:nvPr/>
      </p:nvGrpSpPr>
      <p:grpSpPr>
        <a:xfrm>
          <a:off x="0" y="0"/>
          <a:ext cx="0" cy="0"/>
          <a:chOff x="0" y="0"/>
          <a:chExt cx="0" cy="0"/>
        </a:xfrm>
      </p:grpSpPr>
      <p:sp>
        <p:nvSpPr>
          <p:cNvPr id="34" name="Google Shape;34;p16"/>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35" name="Google Shape;35;p16"/>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36" name="Google Shape;36;p16"/>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38" name="Google Shape;38;p16"/>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39" name="Google Shape;39;p16"/>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5">
    <p:spTree>
      <p:nvGrpSpPr>
        <p:cNvPr id="40" name="Shape 40"/>
        <p:cNvGrpSpPr/>
        <p:nvPr/>
      </p:nvGrpSpPr>
      <p:grpSpPr>
        <a:xfrm>
          <a:off x="0" y="0"/>
          <a:ext cx="0" cy="0"/>
          <a:chOff x="0" y="0"/>
          <a:chExt cx="0" cy="0"/>
        </a:xfrm>
      </p:grpSpPr>
      <p:sp>
        <p:nvSpPr>
          <p:cNvPr id="41" name="Google Shape;41;p17"/>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2" name="Google Shape;42;p17"/>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43" name="Google Shape;43;p17"/>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44" name="Google Shape;44;p17"/>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45" name="Google Shape;45;p17"/>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46" name="Google Shape;46;p17"/>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6">
    <p:spTree>
      <p:nvGrpSpPr>
        <p:cNvPr id="47" name="Shape 47"/>
        <p:cNvGrpSpPr/>
        <p:nvPr/>
      </p:nvGrpSpPr>
      <p:grpSpPr>
        <a:xfrm>
          <a:off x="0" y="0"/>
          <a:ext cx="0" cy="0"/>
          <a:chOff x="0" y="0"/>
          <a:chExt cx="0" cy="0"/>
        </a:xfrm>
      </p:grpSpPr>
      <p:sp>
        <p:nvSpPr>
          <p:cNvPr id="48" name="Google Shape;48;p18"/>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49" name="Google Shape;49;p18"/>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0" name="Google Shape;50;p18"/>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8"/>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2" name="Google Shape;52;p18"/>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53" name="Google Shape;53;p18"/>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7">
    <p:spTree>
      <p:nvGrpSpPr>
        <p:cNvPr id="54" name="Shape 54"/>
        <p:cNvGrpSpPr/>
        <p:nvPr/>
      </p:nvGrpSpPr>
      <p:grpSpPr>
        <a:xfrm>
          <a:off x="0" y="0"/>
          <a:ext cx="0" cy="0"/>
          <a:chOff x="0" y="0"/>
          <a:chExt cx="0" cy="0"/>
        </a:xfrm>
      </p:grpSpPr>
      <p:sp>
        <p:nvSpPr>
          <p:cNvPr id="55" name="Google Shape;55;p19"/>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56" name="Google Shape;56;p19"/>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57" name="Google Shape;57;p19"/>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9"/>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59" name="Google Shape;59;p19"/>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0" name="Google Shape;60;p19"/>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howMasterSp="0">
  <p:cSld name="Default 8">
    <p:spTree>
      <p:nvGrpSpPr>
        <p:cNvPr id="61" name="Shape 61"/>
        <p:cNvGrpSpPr/>
        <p:nvPr/>
      </p:nvGrpSpPr>
      <p:grpSpPr>
        <a:xfrm>
          <a:off x="0" y="0"/>
          <a:ext cx="0" cy="0"/>
          <a:chOff x="0" y="0"/>
          <a:chExt cx="0" cy="0"/>
        </a:xfrm>
      </p:grpSpPr>
      <p:sp>
        <p:nvSpPr>
          <p:cNvPr id="62" name="Google Shape;62;p20"/>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collegelogo" id="63" name="Google Shape;63;p20"/>
          <p:cNvPicPr preferRelativeResize="0"/>
          <p:nvPr/>
        </p:nvPicPr>
        <p:blipFill rotWithShape="1">
          <a:blip r:embed="rId2">
            <a:alphaModFix/>
          </a:blip>
          <a:srcRect b="0" l="0" r="0" t="0"/>
          <a:stretch/>
        </p:blipFill>
        <p:spPr>
          <a:xfrm>
            <a:off x="381000" y="76200"/>
            <a:ext cx="792163" cy="914400"/>
          </a:xfrm>
          <a:prstGeom prst="rect">
            <a:avLst/>
          </a:prstGeom>
          <a:noFill/>
          <a:ln>
            <a:noFill/>
          </a:ln>
        </p:spPr>
      </p:pic>
      <p:sp>
        <p:nvSpPr>
          <p:cNvPr id="64" name="Google Shape;64;p20"/>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20"/>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lvl1pPr lvl="0" algn="ctr">
              <a:lnSpc>
                <a:spcPct val="100000"/>
              </a:lnSpc>
              <a:spcBef>
                <a:spcPts val="0"/>
              </a:spcBef>
              <a:spcAft>
                <a:spcPts val="0"/>
              </a:spcAft>
              <a:buClr>
                <a:srgbClr val="000000"/>
              </a:buClr>
              <a:buSzPts val="1800"/>
              <a:buNone/>
              <a:defRPr/>
            </a:lvl1pPr>
            <a:lvl2pPr lvl="1" algn="ctr">
              <a:lnSpc>
                <a:spcPct val="100000"/>
              </a:lnSpc>
              <a:spcBef>
                <a:spcPts val="0"/>
              </a:spcBef>
              <a:spcAft>
                <a:spcPts val="0"/>
              </a:spcAft>
              <a:buClr>
                <a:srgbClr val="000000"/>
              </a:buClr>
              <a:buSzPts val="1800"/>
              <a:buNone/>
              <a:defRPr/>
            </a:lvl2pPr>
            <a:lvl3pPr lvl="2" algn="ctr">
              <a:lnSpc>
                <a:spcPct val="100000"/>
              </a:lnSpc>
              <a:spcBef>
                <a:spcPts val="0"/>
              </a:spcBef>
              <a:spcAft>
                <a:spcPts val="0"/>
              </a:spcAft>
              <a:buClr>
                <a:srgbClr val="000000"/>
              </a:buClr>
              <a:buSzPts val="1800"/>
              <a:buNone/>
              <a:defRPr/>
            </a:lvl3pPr>
            <a:lvl4pPr lvl="3" algn="ctr">
              <a:lnSpc>
                <a:spcPct val="100000"/>
              </a:lnSpc>
              <a:spcBef>
                <a:spcPts val="0"/>
              </a:spcBef>
              <a:spcAft>
                <a:spcPts val="0"/>
              </a:spcAft>
              <a:buClr>
                <a:srgbClr val="000000"/>
              </a:buClr>
              <a:buSzPts val="1800"/>
              <a:buNone/>
              <a:defRPr/>
            </a:lvl4pPr>
            <a:lvl5pPr lvl="4" algn="ctr">
              <a:lnSpc>
                <a:spcPct val="100000"/>
              </a:lnSpc>
              <a:spcBef>
                <a:spcPts val="0"/>
              </a:spcBef>
              <a:spcAft>
                <a:spcPts val="0"/>
              </a:spcAft>
              <a:buClr>
                <a:srgbClr val="000000"/>
              </a:buClr>
              <a:buSzPts val="1800"/>
              <a:buNone/>
              <a:defRPr/>
            </a:lvl5pPr>
            <a:lvl6pPr lvl="5" algn="ctr">
              <a:lnSpc>
                <a:spcPct val="100000"/>
              </a:lnSpc>
              <a:spcBef>
                <a:spcPts val="0"/>
              </a:spcBef>
              <a:spcAft>
                <a:spcPts val="0"/>
              </a:spcAft>
              <a:buClr>
                <a:srgbClr val="000000"/>
              </a:buClr>
              <a:buSzPts val="1800"/>
              <a:buNone/>
              <a:defRPr/>
            </a:lvl6pPr>
            <a:lvl7pPr lvl="6" algn="ctr">
              <a:lnSpc>
                <a:spcPct val="100000"/>
              </a:lnSpc>
              <a:spcBef>
                <a:spcPts val="0"/>
              </a:spcBef>
              <a:spcAft>
                <a:spcPts val="0"/>
              </a:spcAft>
              <a:buClr>
                <a:srgbClr val="000000"/>
              </a:buClr>
              <a:buSzPts val="1800"/>
              <a:buNone/>
              <a:defRPr/>
            </a:lvl7pPr>
            <a:lvl8pPr lvl="7" algn="ctr">
              <a:lnSpc>
                <a:spcPct val="100000"/>
              </a:lnSpc>
              <a:spcBef>
                <a:spcPts val="0"/>
              </a:spcBef>
              <a:spcAft>
                <a:spcPts val="0"/>
              </a:spcAft>
              <a:buClr>
                <a:srgbClr val="000000"/>
              </a:buClr>
              <a:buSzPts val="1800"/>
              <a:buNone/>
              <a:defRPr/>
            </a:lvl8pPr>
            <a:lvl9pPr lvl="8" algn="ctr">
              <a:lnSpc>
                <a:spcPct val="100000"/>
              </a:lnSpc>
              <a:spcBef>
                <a:spcPts val="0"/>
              </a:spcBef>
              <a:spcAft>
                <a:spcPts val="0"/>
              </a:spcAft>
              <a:buClr>
                <a:srgbClr val="000000"/>
              </a:buClr>
              <a:buSzPts val="1800"/>
              <a:buNone/>
              <a:defRPr/>
            </a:lvl9pPr>
          </a:lstStyle>
          <a:p/>
        </p:txBody>
      </p:sp>
      <p:sp>
        <p:nvSpPr>
          <p:cNvPr id="66" name="Google Shape;66;p20"/>
          <p:cNvSpPr txBox="1"/>
          <p:nvPr>
            <p:ph idx="1" type="body"/>
          </p:nvPr>
        </p:nvSpPr>
        <p:spPr>
          <a:xfrm>
            <a:off x="914400" y="2362200"/>
            <a:ext cx="7315200" cy="3763963"/>
          </a:xfrm>
          <a:prstGeom prst="rect">
            <a:avLst/>
          </a:prstGeom>
          <a:solidFill>
            <a:srgbClr val="FFFFFF"/>
          </a:solidFill>
          <a:ln>
            <a:noFill/>
          </a:ln>
        </p:spPr>
        <p:txBody>
          <a:bodyPr anchorCtr="0" anchor="t" bIns="45700" lIns="45700" spcFirstLastPara="1" rIns="45700" wrap="square" tIns="45700">
            <a:normAutofit/>
          </a:bodyPr>
          <a:lstStyle>
            <a:lvl1pPr indent="-342900" lvl="0" marL="457200" algn="l">
              <a:lnSpc>
                <a:spcPct val="100000"/>
              </a:lnSpc>
              <a:spcBef>
                <a:spcPts val="400"/>
              </a:spcBef>
              <a:spcAft>
                <a:spcPts val="0"/>
              </a:spcAft>
              <a:buClr>
                <a:srgbClr val="000000"/>
              </a:buClr>
              <a:buSzPts val="1800"/>
              <a:buChar char="»"/>
              <a:defRPr/>
            </a:lvl1pPr>
            <a:lvl2pPr indent="-342900" lvl="1" marL="914400" algn="l">
              <a:lnSpc>
                <a:spcPct val="100000"/>
              </a:lnSpc>
              <a:spcBef>
                <a:spcPts val="400"/>
              </a:spcBef>
              <a:spcAft>
                <a:spcPts val="0"/>
              </a:spcAft>
              <a:buClr>
                <a:srgbClr val="000000"/>
              </a:buClr>
              <a:buSzPts val="1800"/>
              <a:buChar char="–"/>
              <a:defRPr/>
            </a:lvl2pPr>
            <a:lvl3pPr indent="-342900" lvl="2" marL="1371600" algn="l">
              <a:lnSpc>
                <a:spcPct val="100000"/>
              </a:lnSpc>
              <a:spcBef>
                <a:spcPts val="400"/>
              </a:spcBef>
              <a:spcAft>
                <a:spcPts val="0"/>
              </a:spcAft>
              <a:buClr>
                <a:srgbClr val="000000"/>
              </a:buClr>
              <a:buSzPts val="1800"/>
              <a:buChar char="•"/>
              <a:defRPr/>
            </a:lvl3pPr>
            <a:lvl4pPr indent="-342900" lvl="3" marL="1828800" algn="l">
              <a:lnSpc>
                <a:spcPct val="100000"/>
              </a:lnSpc>
              <a:spcBef>
                <a:spcPts val="400"/>
              </a:spcBef>
              <a:spcAft>
                <a:spcPts val="0"/>
              </a:spcAft>
              <a:buClr>
                <a:srgbClr val="000000"/>
              </a:buClr>
              <a:buSzPts val="1800"/>
              <a:buChar char="–"/>
              <a:defRPr/>
            </a:lvl4pPr>
            <a:lvl5pPr indent="-342900" lvl="4" marL="2286000" algn="l">
              <a:lnSpc>
                <a:spcPct val="100000"/>
              </a:lnSpc>
              <a:spcBef>
                <a:spcPts val="400"/>
              </a:spcBef>
              <a:spcAft>
                <a:spcPts val="0"/>
              </a:spcAft>
              <a:buClr>
                <a:srgbClr val="000000"/>
              </a:buClr>
              <a:buSzPts val="1800"/>
              <a:buChar char="»"/>
              <a:defRPr/>
            </a:lvl5pPr>
            <a:lvl6pPr indent="-342900" lvl="5" marL="2743200" algn="l">
              <a:lnSpc>
                <a:spcPct val="100000"/>
              </a:lnSpc>
              <a:spcBef>
                <a:spcPts val="400"/>
              </a:spcBef>
              <a:spcAft>
                <a:spcPts val="0"/>
              </a:spcAft>
              <a:buClr>
                <a:srgbClr val="000000"/>
              </a:buClr>
              <a:buSzPts val="1800"/>
              <a:buChar char="●"/>
              <a:defRPr/>
            </a:lvl6pPr>
            <a:lvl7pPr indent="-342900" lvl="6" marL="3200400" algn="l">
              <a:lnSpc>
                <a:spcPct val="100000"/>
              </a:lnSpc>
              <a:spcBef>
                <a:spcPts val="400"/>
              </a:spcBef>
              <a:spcAft>
                <a:spcPts val="0"/>
              </a:spcAft>
              <a:buClr>
                <a:srgbClr val="000000"/>
              </a:buClr>
              <a:buSzPts val="1800"/>
              <a:buChar char="●"/>
              <a:defRPr/>
            </a:lvl7pPr>
            <a:lvl8pPr indent="-342900" lvl="7" marL="3657600" algn="l">
              <a:lnSpc>
                <a:spcPct val="100000"/>
              </a:lnSpc>
              <a:spcBef>
                <a:spcPts val="400"/>
              </a:spcBef>
              <a:spcAft>
                <a:spcPts val="0"/>
              </a:spcAft>
              <a:buClr>
                <a:srgbClr val="000000"/>
              </a:buClr>
              <a:buSzPts val="1800"/>
              <a:buChar char="●"/>
              <a:defRPr/>
            </a:lvl8pPr>
            <a:lvl9pPr indent="-342900" lvl="8" marL="4114800" algn="l">
              <a:lnSpc>
                <a:spcPct val="100000"/>
              </a:lnSpc>
              <a:spcBef>
                <a:spcPts val="400"/>
              </a:spcBef>
              <a:spcAft>
                <a:spcPts val="0"/>
              </a:spcAft>
              <a:buClr>
                <a:srgbClr val="000000"/>
              </a:buClr>
              <a:buSzPts val="1800"/>
              <a:buChar char="●"/>
              <a:defRPr/>
            </a:lvl9pPr>
          </a:lstStyle>
          <a:p/>
        </p:txBody>
      </p:sp>
      <p:sp>
        <p:nvSpPr>
          <p:cNvPr id="67" name="Google Shape;67;p20"/>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1"/>
          <p:cNvSpPr/>
          <p:nvPr/>
        </p:nvSpPr>
        <p:spPr>
          <a:xfrm>
            <a:off x="381000" y="1143000"/>
            <a:ext cx="8458200" cy="5181600"/>
          </a:xfrm>
          <a:prstGeom prst="roundRect">
            <a:avLst>
              <a:gd fmla="val 16667" name="adj"/>
            </a:avLst>
          </a:prstGeom>
          <a:solidFill>
            <a:srgbClr val="FFFFFF"/>
          </a:solidFill>
          <a:ln cap="flat" cmpd="sng" w="28575">
            <a:solidFill>
              <a:srgbClr val="6699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FF"/>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7" name="Google Shape;7;p11"/>
          <p:cNvSpPr txBox="1"/>
          <p:nvPr/>
        </p:nvSpPr>
        <p:spPr>
          <a:xfrm>
            <a:off x="1264919" y="304800"/>
            <a:ext cx="6918961" cy="350662"/>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image.png" id="8" name="Google Shape;8;p11"/>
          <p:cNvPicPr preferRelativeResize="0"/>
          <p:nvPr/>
        </p:nvPicPr>
        <p:blipFill rotWithShape="1">
          <a:blip r:embed="rId1">
            <a:alphaModFix/>
          </a:blip>
          <a:srcRect b="0" l="0" r="0" t="0"/>
          <a:stretch/>
        </p:blipFill>
        <p:spPr>
          <a:xfrm>
            <a:off x="0" y="38100"/>
            <a:ext cx="1104900" cy="1104900"/>
          </a:xfrm>
          <a:prstGeom prst="rect">
            <a:avLst/>
          </a:prstGeom>
          <a:noFill/>
          <a:ln>
            <a:noFill/>
          </a:ln>
        </p:spPr>
      </p:pic>
      <p:sp>
        <p:nvSpPr>
          <p:cNvPr id="9" name="Google Shape;9;p11"/>
          <p:cNvSpPr txBox="1"/>
          <p:nvPr>
            <p:ph idx="12" type="sldNum"/>
          </p:nvPr>
        </p:nvSpPr>
        <p:spPr>
          <a:xfrm>
            <a:off x="8308692" y="381000"/>
            <a:ext cx="301909" cy="288824"/>
          </a:xfrm>
          <a:prstGeom prst="rect">
            <a:avLst/>
          </a:prstGeom>
          <a:noFill/>
          <a:ln>
            <a:noFill/>
          </a:ln>
        </p:spPr>
        <p:txBody>
          <a:bodyPr anchorCtr="0" anchor="t" bIns="45700" lIns="45700" spcFirstLastPara="1" rIns="45700" wrap="square" tIns="45700">
            <a:sp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0" name="Google Shape;10;p11"/>
          <p:cNvSpPr txBox="1"/>
          <p:nvPr>
            <p:ph type="title"/>
          </p:nvPr>
        </p:nvSpPr>
        <p:spPr>
          <a:xfrm>
            <a:off x="457200" y="92074"/>
            <a:ext cx="8229600" cy="1508126"/>
          </a:xfrm>
          <a:prstGeom prst="rect">
            <a:avLst/>
          </a:prstGeom>
          <a:noFill/>
          <a:ln>
            <a:noFill/>
          </a:ln>
        </p:spPr>
        <p:txBody>
          <a:bodyPr anchorCtr="0" anchor="ctr" bIns="45700" lIns="45700" spcFirstLastPara="1" rIns="45700" wrap="square" tIns="45700">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solidFill>
            <a:srgbClr val="FFFFFF"/>
          </a:solidFill>
          <a:ln>
            <a:noFill/>
          </a:ln>
        </p:spPr>
        <p:txBody>
          <a:bodyPr anchorCtr="0" anchor="t" bIns="45700" lIns="45700" spcFirstLastPara="1" rIns="45700" wrap="square" tIns="45700">
            <a:noAutofit/>
          </a:bodyPr>
          <a:lstStyle>
            <a:lvl1pPr indent="-355600" lvl="0" marL="457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1pPr>
            <a:lvl2pPr indent="-355600" lvl="1" marL="914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2pPr>
            <a:lvl3pPr indent="-355600" lvl="2" marL="1371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55600" lvl="3" marL="1828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4pPr>
            <a:lvl5pPr indent="-355600" lvl="4" marL="22860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5pPr>
            <a:lvl6pPr indent="-355600" lvl="5" marL="27432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6pPr>
            <a:lvl7pPr indent="-355600" lvl="6" marL="32004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7pPr>
            <a:lvl8pPr indent="-355600" lvl="7" marL="36576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8pPr>
            <a:lvl9pPr indent="-355600" lvl="8" marL="4114800" marR="0" rtl="0" algn="l">
              <a:lnSpc>
                <a:spcPct val="100000"/>
              </a:lnSpc>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space.library.uu.nl/handle/1874/350754" TargetMode="External"/><Relationship Id="rId4" Type="http://schemas.openxmlformats.org/officeDocument/2006/relationships/hyperlink" Target="https://drive.google.com/file/d/128tzNk-jj13iP06x_s_Tsau376dG-mrU/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s://www.kaggle.com/praveengovi/emotions-dataset-for-nlp/code"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medium.com/analytics-vidhya/connecting-a-machine-learning-model-to-a-web-dashboard-using-flask-and-react-3552c1cfc78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80" name="Google Shape;80;p1"/>
          <p:cNvSpPr txBox="1"/>
          <p:nvPr>
            <p:ph type="title"/>
          </p:nvPr>
        </p:nvSpPr>
        <p:spPr>
          <a:xfrm>
            <a:off x="762000" y="990600"/>
            <a:ext cx="7696200" cy="9144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4000"/>
              <a:buFont typeface="Times New Roman"/>
              <a:buNone/>
            </a:pPr>
            <a:r>
              <a:rPr lang="en-US"/>
              <a:t> </a:t>
            </a:r>
            <a:r>
              <a:rPr lang="en-US" sz="3200"/>
              <a:t>Smart diary </a:t>
            </a:r>
            <a:endParaRPr b="0" sz="3600"/>
          </a:p>
        </p:txBody>
      </p:sp>
      <p:sp>
        <p:nvSpPr>
          <p:cNvPr id="81" name="Google Shape;81;p1"/>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nvGrpSpPr>
          <p:cNvPr id="82" name="Google Shape;82;p1"/>
          <p:cNvGrpSpPr/>
          <p:nvPr/>
        </p:nvGrpSpPr>
        <p:grpSpPr>
          <a:xfrm>
            <a:off x="457200" y="1981200"/>
            <a:ext cx="8097815" cy="3788887"/>
            <a:chOff x="0" y="0"/>
            <a:chExt cx="8097814" cy="3788886"/>
          </a:xfrm>
        </p:grpSpPr>
        <p:sp>
          <p:nvSpPr>
            <p:cNvPr id="83" name="Google Shape;83;p1"/>
            <p:cNvSpPr/>
            <p:nvPr/>
          </p:nvSpPr>
          <p:spPr>
            <a:xfrm>
              <a:off x="0" y="0"/>
              <a:ext cx="8097814" cy="3788886"/>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ctr">
                <a:lnSpc>
                  <a:spcPct val="8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84" name="Google Shape;84;p1"/>
            <p:cNvSpPr txBox="1"/>
            <p:nvPr/>
          </p:nvSpPr>
          <p:spPr>
            <a:xfrm>
              <a:off x="44575" y="0"/>
              <a:ext cx="8008664" cy="3543538"/>
            </a:xfrm>
            <a:prstGeom prst="rect">
              <a:avLst/>
            </a:prstGeom>
            <a:noFill/>
            <a:ln>
              <a:noFill/>
            </a:ln>
          </p:spPr>
          <p:txBody>
            <a:bodyPr anchorCtr="0" anchor="t" bIns="45700" lIns="45700" spcFirstLastPara="1" rIns="45700" wrap="square" tIns="45700">
              <a:noAutofit/>
            </a:bodyPr>
            <a:lstStyle/>
            <a:p>
              <a:pPr indent="0" lvl="0" marL="0" marR="0" rtl="0" algn="l">
                <a:lnSpc>
                  <a:spcPct val="8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Team Members	 			Panel Number: 7</a:t>
              </a:r>
              <a:r>
                <a:rPr b="0" i="0" lang="en-US" sz="20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80000"/>
                </a:lnSpc>
                <a:spcBef>
                  <a:spcPts val="40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 </a:t>
              </a:r>
              <a:endParaRPr b="1" i="0" sz="20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80000"/>
                </a:lnSpc>
                <a:spcBef>
                  <a:spcPts val="400"/>
                </a:spcBef>
                <a:spcAft>
                  <a:spcPts val="0"/>
                </a:spcAft>
                <a:buClr>
                  <a:srgbClr val="000000"/>
                </a:buClr>
                <a:buSzPts val="2000"/>
                <a:buFont typeface="Arial"/>
                <a:buNone/>
              </a:pPr>
              <a:r>
                <a:rPr b="1" i="0" lang="en-US" sz="1800" u="none" cap="none" strike="noStrike">
                  <a:solidFill>
                    <a:srgbClr val="000000"/>
                  </a:solidFill>
                  <a:latin typeface="Arial"/>
                  <a:ea typeface="Arial"/>
                  <a:cs typeface="Arial"/>
                  <a:sym typeface="Arial"/>
                </a:rPr>
                <a:t> Project  Advisor:  Dr.Bagavathi Sivakumar P / Associate Professor/ CSE</a:t>
              </a:r>
              <a:endParaRPr b="0" i="0" sz="1200" u="none" cap="none" strike="noStrike">
                <a:solidFill>
                  <a:srgbClr val="000000"/>
                </a:solidFill>
                <a:latin typeface="Arial"/>
                <a:ea typeface="Arial"/>
                <a:cs typeface="Arial"/>
                <a:sym typeface="Arial"/>
              </a:endParaRPr>
            </a:p>
          </p:txBody>
        </p:sp>
      </p:grpSp>
      <p:graphicFrame>
        <p:nvGraphicFramePr>
          <p:cNvPr id="85" name="Google Shape;85;p1"/>
          <p:cNvGraphicFramePr/>
          <p:nvPr/>
        </p:nvGraphicFramePr>
        <p:xfrm>
          <a:off x="1295400" y="2917706"/>
          <a:ext cx="3000000" cy="3000000"/>
        </p:xfrm>
        <a:graphic>
          <a:graphicData uri="http://schemas.openxmlformats.org/drawingml/2006/table">
            <a:tbl>
              <a:tblPr>
                <a:noFill/>
                <a:tableStyleId>{CBA7177F-B7B3-4D8F-BA22-1C94793E34E6}</a:tableStyleId>
              </a:tblPr>
              <a:tblGrid>
                <a:gridCol w="631150"/>
                <a:gridCol w="1855850"/>
                <a:gridCol w="3076675"/>
                <a:gridCol w="981850"/>
              </a:tblGrid>
              <a:tr h="250075">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S.No</a:t>
                      </a:r>
                      <a:endParaRPr sz="14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Reg.No</a:t>
                      </a:r>
                      <a:endParaRPr sz="14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Name of the Student</a:t>
                      </a:r>
                      <a:endParaRPr sz="14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lang="en-US" sz="1600" u="none" cap="none" strike="noStrike">
                          <a:latin typeface="Times New Roman"/>
                          <a:ea typeface="Times New Roman"/>
                          <a:cs typeface="Times New Roman"/>
                          <a:sym typeface="Times New Roman"/>
                        </a:rPr>
                        <a:t>Section</a:t>
                      </a:r>
                      <a:endParaRPr sz="1400" u="none" cap="none" strike="noStrike"/>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200">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1</a:t>
                      </a:r>
                      <a:endParaRPr sz="1400" u="none" cap="none" strike="noStrike"/>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CB.EN.U4CSE18042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Parvana J Kuruppal</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latin typeface="Times New Roman"/>
                          <a:ea typeface="Times New Roman"/>
                          <a:cs typeface="Times New Roman"/>
                          <a:sym typeface="Times New Roman"/>
                        </a:rPr>
                        <a:t> CSE A</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2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solidFill>
                            <a:schemeClr val="dk1"/>
                          </a:solidFill>
                          <a:latin typeface="Times New Roman"/>
                          <a:ea typeface="Times New Roman"/>
                          <a:cs typeface="Times New Roman"/>
                          <a:sym typeface="Times New Roman"/>
                        </a:rPr>
                        <a:t> CB.EN.U4CSE18466</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Vidya R Menon</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CSE E</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3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solidFill>
                            <a:schemeClr val="dk1"/>
                          </a:solidFill>
                          <a:latin typeface="Times New Roman"/>
                          <a:ea typeface="Times New Roman"/>
                          <a:cs typeface="Times New Roman"/>
                          <a:sym typeface="Times New Roman"/>
                        </a:rPr>
                        <a:t> CB.EN.U4CSE18414</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Bommineni sahasra </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CSE E</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392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4</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400"/>
                        <a:buFont typeface="Times New Roman"/>
                        <a:buNone/>
                      </a:pPr>
                      <a:r>
                        <a:rPr lang="en-US" sz="1400" u="none" cap="none" strike="noStrike">
                          <a:solidFill>
                            <a:schemeClr val="dk1"/>
                          </a:solidFill>
                          <a:latin typeface="Times New Roman"/>
                          <a:ea typeface="Times New Roman"/>
                          <a:cs typeface="Times New Roman"/>
                          <a:sym typeface="Times New Roman"/>
                        </a:rPr>
                        <a:t> CB.EN.U4CSE18502</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Hridhi sethi</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 CSE A</a:t>
                      </a:r>
                      <a:endParaRPr sz="14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391886" y="2809149"/>
            <a:ext cx="8229600" cy="150812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ee0b6c9dda_0_0"/>
          <p:cNvSpPr txBox="1"/>
          <p:nvPr>
            <p:ph type="title"/>
          </p:nvPr>
        </p:nvSpPr>
        <p:spPr>
          <a:xfrm>
            <a:off x="457200" y="92074"/>
            <a:ext cx="8229600" cy="1508100"/>
          </a:xfrm>
          <a:prstGeom prst="rect">
            <a:avLst/>
          </a:prstGeom>
        </p:spPr>
        <p:txBody>
          <a:bodyPr anchorCtr="0" anchor="ctr" bIns="45700" lIns="45700" spcFirstLastPara="1" rIns="45700" wrap="square" tIns="45700">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91" name="Google Shape;91;p2"/>
          <p:cNvSpPr txBox="1"/>
          <p:nvPr>
            <p:ph type="title"/>
          </p:nvPr>
        </p:nvSpPr>
        <p:spPr>
          <a:xfrm>
            <a:off x="609600" y="1371600"/>
            <a:ext cx="7772400" cy="6858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Problem definition</a:t>
            </a:r>
            <a:endParaRPr b="0" i="0" sz="3200" u="none" cap="none" strike="noStrike">
              <a:solidFill>
                <a:srgbClr val="000000"/>
              </a:solidFill>
              <a:latin typeface="Times New Roman"/>
              <a:ea typeface="Times New Roman"/>
              <a:cs typeface="Times New Roman"/>
              <a:sym typeface="Times New Roman"/>
            </a:endParaRPr>
          </a:p>
        </p:txBody>
      </p:sp>
      <p:sp>
        <p:nvSpPr>
          <p:cNvPr id="92" name="Google Shape;92;p2"/>
          <p:cNvSpPr/>
          <p:nvPr/>
        </p:nvSpPr>
        <p:spPr>
          <a:xfrm>
            <a:off x="1295400" y="304800"/>
            <a:ext cx="6858000" cy="45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3" name="Google Shape;93;p2"/>
          <p:cNvSpPr/>
          <p:nvPr/>
        </p:nvSpPr>
        <p:spPr>
          <a:xfrm>
            <a:off x="929639" y="2867093"/>
            <a:ext cx="7680961" cy="1836398"/>
          </a:xfrm>
          <a:custGeom>
            <a:rect b="b" l="l" r="r" t="t"/>
            <a:pathLst>
              <a:path extrusionOk="0" h="120000" w="21600">
                <a:moveTo>
                  <a:pt x="0" y="0"/>
                </a:moveTo>
                <a:lnTo>
                  <a:pt x="21600" y="0"/>
                </a:lnTo>
                <a:lnTo>
                  <a:pt x="21600" y="0"/>
                </a:lnTo>
                <a:lnTo>
                  <a:pt x="0" y="0"/>
                </a:lnTo>
                <a:close/>
              </a:path>
            </a:pathLst>
          </a:custGeom>
          <a:noFill/>
          <a:ln>
            <a:noFill/>
          </a:ln>
        </p:spPr>
        <p:txBody>
          <a:bodyPr anchorCtr="0" anchor="t" bIns="45700" lIns="45700" spcFirstLastPara="1" rIns="45700" wrap="square" tIns="45700">
            <a:spAutoFit/>
          </a:bodyPr>
          <a:lstStyle/>
          <a:p>
            <a:pPr indent="0" lvl="0" marL="0" marR="0" rtl="0" algn="l">
              <a:lnSpc>
                <a:spcPct val="107916"/>
              </a:lnSpc>
              <a:spcBef>
                <a:spcPts val="0"/>
              </a:spcBef>
              <a:spcAft>
                <a:spcPts val="0"/>
              </a:spcAft>
              <a:buClr>
                <a:schemeClr val="dk1"/>
              </a:buClr>
              <a:buSzPts val="1100"/>
              <a:buFont typeface="Arial"/>
              <a:buNone/>
            </a:pPr>
            <a:r>
              <a:rPr b="0" i="0" lang="en-US" sz="2100" u="none" cap="none" strike="noStrike">
                <a:solidFill>
                  <a:schemeClr val="dk1"/>
                </a:solidFill>
                <a:latin typeface="Times New Roman"/>
                <a:ea typeface="Times New Roman"/>
                <a:cs typeface="Times New Roman"/>
                <a:sym typeface="Times New Roman"/>
              </a:rPr>
              <a:t>To develop a smart Diary that aims at tracking, analysing and dealing with various aspects of a user’s mental health</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400"/>
              <a:buFont typeface="Times New Roman"/>
              <a:buNone/>
            </a:pPr>
            <a:r>
              <a:t/>
            </a:r>
            <a:endParaRPr b="0" i="0" sz="27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990600" y="1371600"/>
            <a:ext cx="6858000" cy="808038"/>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Justification for the proposed problem</a:t>
            </a:r>
            <a:endParaRPr b="0" i="0" sz="3200" u="none" cap="none" strike="noStrike">
              <a:solidFill>
                <a:srgbClr val="000000"/>
              </a:solidFill>
              <a:latin typeface="Times New Roman"/>
              <a:ea typeface="Times New Roman"/>
              <a:cs typeface="Times New Roman"/>
              <a:sym typeface="Times New Roman"/>
            </a:endParaRPr>
          </a:p>
        </p:txBody>
      </p:sp>
      <p:sp>
        <p:nvSpPr>
          <p:cNvPr id="99" name="Google Shape;99;p4"/>
          <p:cNvSpPr/>
          <p:nvPr/>
        </p:nvSpPr>
        <p:spPr>
          <a:xfrm>
            <a:off x="685800" y="2249287"/>
            <a:ext cx="7772400" cy="3810001"/>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sng" cap="none" strike="noStrike">
                <a:solidFill>
                  <a:srgbClr val="000000"/>
                </a:solidFill>
                <a:latin typeface="Times New Roman"/>
                <a:ea typeface="Times New Roman"/>
                <a:cs typeface="Times New Roman"/>
                <a:sym typeface="Times New Roman"/>
              </a:rPr>
              <a:t>Motivation and Need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7916"/>
              </a:lnSpc>
              <a:spcBef>
                <a:spcPts val="0"/>
              </a:spcBef>
              <a:spcAft>
                <a:spcPts val="0"/>
              </a:spcAft>
              <a:buClr>
                <a:schemeClr val="dk1"/>
              </a:buClr>
              <a:buSzPts val="1100"/>
              <a:buFont typeface="Arial"/>
              <a:buNone/>
            </a:pPr>
            <a:r>
              <a:rPr b="0" i="0" lang="en-US" sz="1600" u="none" cap="none" strike="noStrike">
                <a:solidFill>
                  <a:schemeClr val="dk1"/>
                </a:solidFill>
                <a:latin typeface="Times New Roman"/>
                <a:ea typeface="Times New Roman"/>
                <a:cs typeface="Times New Roman"/>
                <a:sym typeface="Times New Roman"/>
              </a:rPr>
              <a:t>Dealing with mental health remotely has become absolutely crucial in today’s world with the ongoing pandemic and lack of social interactions. The first step towards a healthy stress-free lifestyle is expressing emotions but not everyone likes sharing their emotions with others. It may be due to privacy issues or lack of emotional support, so making a platform available where the user can express these suppressed emotions without human intervention can prove to be useful in such situations. As a diary is something used frequently, getting in touch with one’s emotions would be done on a daily basis and this can help take off a lot of stress if used efficiently and get in touch with the inner self.</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Clr>
                <a:srgbClr val="000000"/>
              </a:buClr>
              <a:buSzPts val="1800"/>
              <a:buFont typeface="Times New Roman"/>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100" name="Google Shape;100;p4"/>
          <p:cNvSpPr txBox="1"/>
          <p:nvPr>
            <p:ph idx="12" type="sldNum"/>
          </p:nvPr>
        </p:nvSpPr>
        <p:spPr>
          <a:xfrm>
            <a:off x="8418883" y="381000"/>
            <a:ext cx="191717"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106" name="Google Shape;106;p3"/>
          <p:cNvSpPr txBox="1"/>
          <p:nvPr>
            <p:ph type="title"/>
          </p:nvPr>
        </p:nvSpPr>
        <p:spPr>
          <a:xfrm>
            <a:off x="990600" y="1122450"/>
            <a:ext cx="6858000" cy="807900"/>
          </a:xfrm>
          <a:prstGeom prst="rect">
            <a:avLst/>
          </a:prstGeom>
          <a:noFill/>
          <a:ln>
            <a:noFill/>
          </a:ln>
        </p:spPr>
        <p:txBody>
          <a:bodyPr anchorCtr="0" anchor="ctr" bIns="45700" lIns="45700" spcFirstLastPara="1" rIns="45700" wrap="square" tIns="45700">
            <a:normAutofit/>
          </a:bodyPr>
          <a:lstStyle/>
          <a:p>
            <a:pPr indent="0" lvl="0" marL="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Literature survey (Existing system)</a:t>
            </a:r>
            <a:endParaRPr b="0" i="0" sz="3200" u="none" cap="none" strike="noStrike">
              <a:solidFill>
                <a:srgbClr val="000000"/>
              </a:solidFill>
              <a:latin typeface="Times New Roman"/>
              <a:ea typeface="Times New Roman"/>
              <a:cs typeface="Times New Roman"/>
              <a:sym typeface="Times New Roman"/>
            </a:endParaRPr>
          </a:p>
        </p:txBody>
      </p:sp>
      <p:sp>
        <p:nvSpPr>
          <p:cNvPr id="107" name="Google Shape;107;p3"/>
          <p:cNvSpPr/>
          <p:nvPr/>
        </p:nvSpPr>
        <p:spPr>
          <a:xfrm>
            <a:off x="685800" y="2035712"/>
            <a:ext cx="7772400" cy="3810000"/>
          </a:xfrm>
          <a:prstGeom prst="rect">
            <a:avLst/>
          </a:prstGeom>
          <a:solidFill>
            <a:srgbClr val="FFFFFF"/>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a:t>
            </a:r>
            <a:endParaRPr b="0" i="0" sz="1800" u="none" cap="none" strike="noStrike">
              <a:solidFill>
                <a:srgbClr val="000000"/>
              </a:solidFill>
              <a:latin typeface="Times New Roman"/>
              <a:ea typeface="Times New Roman"/>
              <a:cs typeface="Times New Roman"/>
              <a:sym typeface="Times New Roman"/>
            </a:endParaRPr>
          </a:p>
        </p:txBody>
      </p:sp>
      <p:graphicFrame>
        <p:nvGraphicFramePr>
          <p:cNvPr id="108" name="Google Shape;108;p3"/>
          <p:cNvGraphicFramePr/>
          <p:nvPr/>
        </p:nvGraphicFramePr>
        <p:xfrm>
          <a:off x="899100" y="1851795"/>
          <a:ext cx="3000000" cy="3000000"/>
        </p:xfrm>
        <a:graphic>
          <a:graphicData uri="http://schemas.openxmlformats.org/drawingml/2006/table">
            <a:tbl>
              <a:tblPr>
                <a:noFill/>
                <a:tableStyleId>{7D14F0A3-5005-4C7B-B611-2256CACBFB82}</a:tableStyleId>
              </a:tblPr>
              <a:tblGrid>
                <a:gridCol w="1527050"/>
                <a:gridCol w="1527050"/>
                <a:gridCol w="1610100"/>
                <a:gridCol w="1396550"/>
                <a:gridCol w="1574500"/>
              </a:tblGrid>
              <a:tr h="13097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S.No</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699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Authors name (or) s</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699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Full title of the paper with year </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699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Inference from the paper (based on methodology, technology) </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699FF"/>
                    </a:solidFill>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Open problem ( for your proposed work)</a:t>
                      </a:r>
                      <a:endParaRPr sz="1400" u="none" cap="none" strike="noStrike"/>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6699FF"/>
                    </a:solidFill>
                  </a:tcPr>
                </a:tc>
              </a:tr>
              <a:tr h="172282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dk1"/>
                          </a:solidFill>
                          <a:highlight>
                            <a:srgbClr val="FFFFFF"/>
                          </a:highlight>
                        </a:rPr>
                        <a:t>Vries, M.J. de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hlinkClick r:id="rId3"/>
                        </a:rPr>
                        <a:t>Machine Learning for Sentiment Analysis of Children's Diaries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2017</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Insight into sentimental analysis and its working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Understanding sentiments from text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rgbClr val="9E9E9E"/>
                      </a:solidFill>
                      <a:prstDash val="solid"/>
                      <a:round/>
                      <a:headEnd len="sm" w="sm" type="none"/>
                      <a:tailEnd len="sm" w="sm" type="none"/>
                    </a:lnB>
                  </a:tcPr>
                </a:tc>
              </a:tr>
              <a:tr h="13656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2</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Renata L Rosa, Demsteneso Z, Graca Bressan </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hlinkClick r:id="rId4"/>
                        </a:rPr>
                        <a:t>Music recommendation system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en-US" sz="1400" u="none" cap="none" strike="noStrike"/>
                        <a:t>2015</a:t>
                      </a:r>
                      <a:endParaRPr sz="1400" u="none" cap="none" strike="noStrike"/>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050"/>
                        <a:buFont typeface="Arial"/>
                        <a:buNone/>
                      </a:pPr>
                      <a:r>
                        <a:rPr lang="en-US" sz="1050" u="none" cap="none" strike="noStrike">
                          <a:solidFill>
                            <a:schemeClr val="dk1"/>
                          </a:solidFill>
                          <a:highlight>
                            <a:srgbClr val="FFFFFF"/>
                          </a:highlight>
                        </a:rPr>
                        <a:t>The subjective tests results highlight the importance of considering the user's profile in a sentiment metric to recommend music </a:t>
                      </a:r>
                      <a:endParaRPr sz="1300" u="none" cap="none" strike="noStrike">
                        <a:solidFill>
                          <a:schemeClr val="dk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Music recommendation according to users mood </a:t>
                      </a:r>
                      <a:endParaRPr sz="1400" u="none" cap="none" strike="noStrike"/>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953589" y="1333045"/>
            <a:ext cx="7315200" cy="887641"/>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Software/Tools Requirements</a:t>
            </a:r>
            <a:endParaRPr sz="3200">
              <a:latin typeface="Times New Roman"/>
              <a:ea typeface="Times New Roman"/>
              <a:cs typeface="Times New Roman"/>
              <a:sym typeface="Times New Roman"/>
            </a:endParaRPr>
          </a:p>
        </p:txBody>
      </p:sp>
      <p:sp>
        <p:nvSpPr>
          <p:cNvPr id="114" name="Google Shape;114;p5"/>
          <p:cNvSpPr txBox="1"/>
          <p:nvPr/>
        </p:nvSpPr>
        <p:spPr>
          <a:xfrm>
            <a:off x="640080" y="2220686"/>
            <a:ext cx="7968300" cy="2247300"/>
          </a:xfrm>
          <a:prstGeom prst="rect">
            <a:avLst/>
          </a:prstGeom>
          <a:noFill/>
          <a:ln>
            <a:noFill/>
          </a:ln>
        </p:spPr>
        <p:txBody>
          <a:bodyPr anchorCtr="0" anchor="t" bIns="45700" lIns="45700" spcFirstLastPara="1" rIns="45700" wrap="square" tIns="45700">
            <a:spAutoFit/>
          </a:bodyPr>
          <a:lstStyle/>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React - Front End</a:t>
            </a:r>
            <a:endParaRPr b="0" i="0" sz="1800" u="none" cap="none" strike="noStrike">
              <a:solidFill>
                <a:srgbClr val="000000"/>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Python -Machine Learning Models</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Flask -Backend</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rgbClr val="000000"/>
              </a:buClr>
              <a:buSzPts val="1800"/>
              <a:buFont typeface="Times New Roman"/>
              <a:buChar char="●"/>
            </a:pPr>
            <a:r>
              <a:rPr b="0" i="0" lang="en-US" sz="1800" u="none" cap="none" strike="noStrike">
                <a:solidFill>
                  <a:srgbClr val="000000"/>
                </a:solidFill>
                <a:latin typeface="Times New Roman"/>
                <a:ea typeface="Times New Roman"/>
                <a:cs typeface="Times New Roman"/>
                <a:sym typeface="Times New Roman"/>
              </a:rPr>
              <a:t>Firebase- Database</a:t>
            </a:r>
            <a:endParaRPr b="0" i="0" sz="1800" u="none" cap="none" strike="noStrike">
              <a:solidFill>
                <a:srgbClr val="000000"/>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nvSpPr>
        <p:spPr>
          <a:xfrm>
            <a:off x="953589" y="1333045"/>
            <a:ext cx="7315200" cy="887641"/>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3200"/>
              <a:buFont typeface="Times New Roman"/>
              <a:buNone/>
            </a:pPr>
            <a:r>
              <a:rPr b="0" i="0" lang="en-US" sz="3200" u="none" cap="none" strike="noStrike">
                <a:solidFill>
                  <a:srgbClr val="000000"/>
                </a:solidFill>
                <a:latin typeface="Times New Roman"/>
                <a:ea typeface="Times New Roman"/>
                <a:cs typeface="Times New Roman"/>
                <a:sym typeface="Times New Roman"/>
              </a:rPr>
              <a:t>Data Set </a:t>
            </a:r>
            <a:endParaRPr b="0" i="0" sz="1400" u="none" cap="none" strike="noStrike">
              <a:solidFill>
                <a:srgbClr val="000000"/>
              </a:solidFill>
              <a:latin typeface="Arial"/>
              <a:ea typeface="Arial"/>
              <a:cs typeface="Arial"/>
              <a:sym typeface="Arial"/>
            </a:endParaRPr>
          </a:p>
        </p:txBody>
      </p:sp>
      <p:sp>
        <p:nvSpPr>
          <p:cNvPr id="121" name="Google Shape;121;p6"/>
          <p:cNvSpPr txBox="1"/>
          <p:nvPr/>
        </p:nvSpPr>
        <p:spPr>
          <a:xfrm>
            <a:off x="640080" y="2220686"/>
            <a:ext cx="7968300" cy="35403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0" i="0" lang="en-US" sz="1400" u="none" cap="none" strike="noStrike">
                <a:solidFill>
                  <a:srgbClr val="000000"/>
                </a:solidFill>
                <a:latin typeface="Times New Roman"/>
                <a:ea typeface="Times New Roman"/>
                <a:cs typeface="Times New Roman"/>
                <a:sym typeface="Times New Roman"/>
              </a:rPr>
              <a:t>Source of data set: Kaggle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1400" u="none" cap="none" strike="noStrike">
                <a:solidFill>
                  <a:srgbClr val="000000"/>
                </a:solidFill>
                <a:latin typeface="Times New Roman"/>
                <a:ea typeface="Times New Roman"/>
                <a:cs typeface="Times New Roman"/>
                <a:sym typeface="Times New Roman"/>
              </a:rPr>
              <a:t>Link : </a:t>
            </a:r>
            <a:r>
              <a:rPr b="0" i="0" lang="en-US" sz="1400" u="sng" cap="none" strike="noStrike">
                <a:solidFill>
                  <a:schemeClr val="hlink"/>
                </a:solidFill>
                <a:latin typeface="Times New Roman"/>
                <a:ea typeface="Times New Roman"/>
                <a:cs typeface="Times New Roman"/>
                <a:sym typeface="Times New Roman"/>
                <a:hlinkClick r:id="rId3"/>
              </a:rPr>
              <a:t>Emotions dataset for NLP</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US" sz="1400" u="none" cap="none" strike="noStrike">
                <a:solidFill>
                  <a:srgbClr val="000000"/>
                </a:solidFill>
                <a:latin typeface="Times New Roman"/>
                <a:ea typeface="Times New Roman"/>
                <a:cs typeface="Times New Roman"/>
                <a:sym typeface="Times New Roman"/>
              </a:rPr>
              <a:t>Sample data set</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1800"/>
              <a:buFont typeface="Times New Roman"/>
              <a:buNone/>
            </a:pPr>
            <a:r>
              <a:rPr b="0" i="0" lang="en-US" sz="1400" u="none" cap="none" strike="noStrike">
                <a:solidFill>
                  <a:srgbClr val="000000"/>
                </a:solidFill>
                <a:latin typeface="Times New Roman"/>
                <a:ea typeface="Times New Roman"/>
                <a:cs typeface="Times New Roman"/>
                <a:sym typeface="Times New Roman"/>
              </a:rPr>
              <a:t>Justification : The dataset consists of text which is informal and communicates daily happenings in lives of different users involved which is very similar to data that would be entered in personal diaries.</a:t>
            </a:r>
            <a:endParaRPr b="0" i="0" sz="1400" u="none" cap="none" strike="noStrike">
              <a:solidFill>
                <a:srgbClr val="000000"/>
              </a:solidFill>
              <a:latin typeface="Times New Roman"/>
              <a:ea typeface="Times New Roman"/>
              <a:cs typeface="Times New Roman"/>
              <a:sym typeface="Times New Roman"/>
            </a:endParaRPr>
          </a:p>
        </p:txBody>
      </p:sp>
      <p:sp>
        <p:nvSpPr>
          <p:cNvPr id="122" name="Google Shape;122;p6"/>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14</a:t>
            </a:r>
            <a:endParaRPr/>
          </a:p>
        </p:txBody>
      </p:sp>
      <p:pic>
        <p:nvPicPr>
          <p:cNvPr id="123" name="Google Shape;123;p6"/>
          <p:cNvPicPr preferRelativeResize="0"/>
          <p:nvPr/>
        </p:nvPicPr>
        <p:blipFill rotWithShape="1">
          <a:blip r:embed="rId4">
            <a:alphaModFix/>
          </a:blip>
          <a:srcRect b="0" l="0" r="0" t="0"/>
          <a:stretch/>
        </p:blipFill>
        <p:spPr>
          <a:xfrm>
            <a:off x="640075" y="3183650"/>
            <a:ext cx="7573574" cy="184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p:nvPr/>
        </p:nvSpPr>
        <p:spPr>
          <a:xfrm>
            <a:off x="822962" y="2657587"/>
            <a:ext cx="1815737" cy="854144"/>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29" name="Google Shape;129;p7"/>
          <p:cNvSpPr txBox="1"/>
          <p:nvPr/>
        </p:nvSpPr>
        <p:spPr>
          <a:xfrm>
            <a:off x="878024" y="2717100"/>
            <a:ext cx="1741200" cy="954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Making user friendly interface record daily diary entries</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400"/>
              <a:buFont typeface="Times New Roman"/>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0" name="Google Shape;130;p7"/>
          <p:cNvSpPr txBox="1"/>
          <p:nvPr>
            <p:ph type="title"/>
          </p:nvPr>
        </p:nvSpPr>
        <p:spPr>
          <a:xfrm>
            <a:off x="936171" y="1354816"/>
            <a:ext cx="7380515" cy="1135835"/>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3200"/>
              <a:buFont typeface="Times New Roman"/>
              <a:buNone/>
            </a:pPr>
            <a:r>
              <a:rPr lang="en-US" sz="3200">
                <a:latin typeface="Times New Roman"/>
                <a:ea typeface="Times New Roman"/>
                <a:cs typeface="Times New Roman"/>
                <a:sym typeface="Times New Roman"/>
              </a:rPr>
              <a:t>Work Plan </a:t>
            </a:r>
            <a:endParaRPr sz="3200">
              <a:latin typeface="Times New Roman"/>
              <a:ea typeface="Times New Roman"/>
              <a:cs typeface="Times New Roman"/>
              <a:sym typeface="Times New Roman"/>
            </a:endParaRPr>
          </a:p>
        </p:txBody>
      </p:sp>
      <p:sp>
        <p:nvSpPr>
          <p:cNvPr id="131" name="Google Shape;131;p7"/>
          <p:cNvSpPr/>
          <p:nvPr/>
        </p:nvSpPr>
        <p:spPr>
          <a:xfrm>
            <a:off x="3644538" y="2651760"/>
            <a:ext cx="1881051" cy="923328"/>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1400" u="none" cap="none" strike="noStrike">
              <a:solidFill>
                <a:srgbClr val="000000"/>
              </a:solidFill>
              <a:latin typeface="Arial"/>
              <a:ea typeface="Arial"/>
              <a:cs typeface="Arial"/>
              <a:sym typeface="Arial"/>
            </a:endParaRPr>
          </a:p>
        </p:txBody>
      </p:sp>
      <p:sp>
        <p:nvSpPr>
          <p:cNvPr id="132" name="Google Shape;132;p7"/>
          <p:cNvSpPr txBox="1"/>
          <p:nvPr/>
        </p:nvSpPr>
        <p:spPr>
          <a:xfrm>
            <a:off x="3670675" y="2756100"/>
            <a:ext cx="1828800" cy="7389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To train model to classify sentiment according to dataset</a:t>
            </a:r>
            <a:endParaRPr b="0" i="0" sz="1400" u="none" cap="none" strike="noStrike">
              <a:solidFill>
                <a:srgbClr val="000000"/>
              </a:solidFill>
              <a:latin typeface="Times New Roman"/>
              <a:ea typeface="Times New Roman"/>
              <a:cs typeface="Times New Roman"/>
              <a:sym typeface="Times New Roman"/>
            </a:endParaRPr>
          </a:p>
        </p:txBody>
      </p:sp>
      <p:sp>
        <p:nvSpPr>
          <p:cNvPr id="133" name="Google Shape;133;p7"/>
          <p:cNvSpPr/>
          <p:nvPr/>
        </p:nvSpPr>
        <p:spPr>
          <a:xfrm>
            <a:off x="6622875" y="2651750"/>
            <a:ext cx="1881000" cy="923400"/>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34" name="Google Shape;134;p7"/>
          <p:cNvSpPr txBox="1"/>
          <p:nvPr/>
        </p:nvSpPr>
        <p:spPr>
          <a:xfrm>
            <a:off x="6733950" y="2614525"/>
            <a:ext cx="1815600" cy="1015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200" u="none" cap="none" strike="noStrike">
                <a:solidFill>
                  <a:srgbClr val="000000"/>
                </a:solidFill>
                <a:latin typeface="Times New Roman"/>
                <a:ea typeface="Times New Roman"/>
                <a:cs typeface="Times New Roman"/>
                <a:sym typeface="Times New Roman"/>
              </a:rPr>
              <a:t>To create a recommendation system which recommends music, text depending on their mood </a:t>
            </a:r>
            <a:endParaRPr b="0" i="0" sz="1200" u="none" cap="none" strike="noStrike">
              <a:solidFill>
                <a:srgbClr val="000000"/>
              </a:solidFill>
              <a:latin typeface="Times New Roman"/>
              <a:ea typeface="Times New Roman"/>
              <a:cs typeface="Times New Roman"/>
              <a:sym typeface="Times New Roman"/>
            </a:endParaRPr>
          </a:p>
        </p:txBody>
      </p:sp>
      <p:sp>
        <p:nvSpPr>
          <p:cNvPr id="135" name="Google Shape;135;p7"/>
          <p:cNvSpPr/>
          <p:nvPr/>
        </p:nvSpPr>
        <p:spPr>
          <a:xfrm>
            <a:off x="6701250" y="4532800"/>
            <a:ext cx="1815900" cy="1015800"/>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36" name="Google Shape;136;p7"/>
          <p:cNvSpPr txBox="1"/>
          <p:nvPr/>
        </p:nvSpPr>
        <p:spPr>
          <a:xfrm>
            <a:off x="6733875" y="4532800"/>
            <a:ext cx="1632900" cy="9543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cap="none" strike="noStrike">
                <a:solidFill>
                  <a:schemeClr val="dk1"/>
                </a:solidFill>
                <a:latin typeface="Times New Roman"/>
                <a:ea typeface="Times New Roman"/>
                <a:cs typeface="Times New Roman"/>
                <a:sym typeface="Times New Roman"/>
              </a:rPr>
              <a:t>To detect underlying sentiment from user data using above generated model</a:t>
            </a:r>
            <a:endParaRPr b="0" i="0" sz="1400" u="none" cap="none" strike="noStrike">
              <a:solidFill>
                <a:srgbClr val="000000"/>
              </a:solidFill>
              <a:latin typeface="Times New Roman"/>
              <a:ea typeface="Times New Roman"/>
              <a:cs typeface="Times New Roman"/>
              <a:sym typeface="Times New Roman"/>
            </a:endParaRPr>
          </a:p>
        </p:txBody>
      </p:sp>
      <p:sp>
        <p:nvSpPr>
          <p:cNvPr id="137" name="Google Shape;137;p7"/>
          <p:cNvSpPr/>
          <p:nvPr/>
        </p:nvSpPr>
        <p:spPr>
          <a:xfrm>
            <a:off x="3696788" y="4532811"/>
            <a:ext cx="1828801" cy="954105"/>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sp>
        <p:nvSpPr>
          <p:cNvPr id="138" name="Google Shape;138;p7"/>
          <p:cNvSpPr txBox="1"/>
          <p:nvPr/>
        </p:nvSpPr>
        <p:spPr>
          <a:xfrm>
            <a:off x="3849125" y="4602400"/>
            <a:ext cx="1467000" cy="892800"/>
          </a:xfrm>
          <a:prstGeom prst="rect">
            <a:avLst/>
          </a:prstGeom>
          <a:noFill/>
          <a:ln cap="flat" cmpd="sng" w="12700">
            <a:solidFill>
              <a:schemeClr val="lt1"/>
            </a:solidFill>
            <a:prstDash val="solid"/>
            <a:miter lim="400000"/>
            <a:headEnd len="sm" w="sm" type="none"/>
            <a:tailEnd len="sm" w="sm" type="none"/>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400"/>
              <a:buFont typeface="Times New Roman"/>
              <a:buNone/>
            </a:pPr>
            <a:r>
              <a:rPr b="0" i="0" lang="en-US" sz="1300" u="none" cap="none" strike="noStrike">
                <a:solidFill>
                  <a:srgbClr val="000000"/>
                </a:solidFill>
                <a:latin typeface="Times New Roman"/>
                <a:ea typeface="Times New Roman"/>
                <a:cs typeface="Times New Roman"/>
                <a:sym typeface="Times New Roman"/>
              </a:rPr>
              <a:t>Recommending music/ text according to the users needs </a:t>
            </a:r>
            <a:endParaRPr b="0" i="0" sz="1300" u="none" cap="none" strike="noStrike">
              <a:solidFill>
                <a:srgbClr val="000000"/>
              </a:solidFill>
              <a:latin typeface="Times New Roman"/>
              <a:ea typeface="Times New Roman"/>
              <a:cs typeface="Times New Roman"/>
              <a:sym typeface="Times New Roman"/>
            </a:endParaRPr>
          </a:p>
        </p:txBody>
      </p:sp>
      <p:cxnSp>
        <p:nvCxnSpPr>
          <p:cNvPr id="139" name="Google Shape;139;p7"/>
          <p:cNvCxnSpPr/>
          <p:nvPr/>
        </p:nvCxnSpPr>
        <p:spPr>
          <a:xfrm>
            <a:off x="2788922" y="3113424"/>
            <a:ext cx="711924" cy="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254"/>
              </a:srgbClr>
            </a:outerShdw>
          </a:effectLst>
        </p:spPr>
      </p:cxnSp>
      <p:cxnSp>
        <p:nvCxnSpPr>
          <p:cNvPr id="140" name="Google Shape;140;p7"/>
          <p:cNvCxnSpPr/>
          <p:nvPr/>
        </p:nvCxnSpPr>
        <p:spPr>
          <a:xfrm>
            <a:off x="5695406" y="3113424"/>
            <a:ext cx="783771" cy="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254"/>
              </a:srgbClr>
            </a:outerShdw>
          </a:effectLst>
        </p:spPr>
      </p:cxnSp>
      <p:cxnSp>
        <p:nvCxnSpPr>
          <p:cNvPr id="141" name="Google Shape;141;p7"/>
          <p:cNvCxnSpPr/>
          <p:nvPr/>
        </p:nvCxnSpPr>
        <p:spPr>
          <a:xfrm>
            <a:off x="7393575" y="3754208"/>
            <a:ext cx="1" cy="599482"/>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254"/>
              </a:srgbClr>
            </a:outerShdw>
          </a:effectLst>
        </p:spPr>
      </p:cxnSp>
      <p:cxnSp>
        <p:nvCxnSpPr>
          <p:cNvPr id="142" name="Google Shape;142;p7"/>
          <p:cNvCxnSpPr/>
          <p:nvPr/>
        </p:nvCxnSpPr>
        <p:spPr>
          <a:xfrm rot="10800000">
            <a:off x="5695407" y="5009863"/>
            <a:ext cx="868677" cy="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254"/>
              </a:srgbClr>
            </a:outerShdw>
          </a:effectLst>
        </p:spPr>
      </p:cxnSp>
      <p:sp>
        <p:nvSpPr>
          <p:cNvPr id="143" name="Google Shape;143;p7"/>
          <p:cNvSpPr txBox="1"/>
          <p:nvPr>
            <p:ph idx="12" type="sldNum"/>
          </p:nvPr>
        </p:nvSpPr>
        <p:spPr>
          <a:xfrm>
            <a:off x="8319496" y="381000"/>
            <a:ext cx="291104" cy="307777"/>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r>
              <a:rPr lang="en-US"/>
              <a:t>10</a:t>
            </a:r>
            <a:endParaRPr/>
          </a:p>
        </p:txBody>
      </p:sp>
      <p:sp>
        <p:nvSpPr>
          <p:cNvPr id="144" name="Google Shape;144;p7"/>
          <p:cNvSpPr/>
          <p:nvPr/>
        </p:nvSpPr>
        <p:spPr>
          <a:xfrm>
            <a:off x="692338" y="4532873"/>
            <a:ext cx="1828800" cy="954000"/>
          </a:xfrm>
          <a:prstGeom prst="rect">
            <a:avLst/>
          </a:prstGeom>
          <a:solidFill>
            <a:srgbClr val="FFFFFF"/>
          </a:solidFill>
          <a:ln cap="flat" cmpd="sng" w="25400">
            <a:solidFill>
              <a:schemeClr val="dk1"/>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3200"/>
              <a:buFont typeface="Times New Roman"/>
              <a:buNone/>
            </a:pPr>
            <a:r>
              <a:t/>
            </a:r>
            <a:endParaRPr b="0" i="0" sz="3200" u="none" cap="none" strike="noStrike">
              <a:solidFill>
                <a:srgbClr val="000000"/>
              </a:solidFill>
              <a:latin typeface="Arial"/>
              <a:ea typeface="Arial"/>
              <a:cs typeface="Arial"/>
              <a:sym typeface="Arial"/>
            </a:endParaRPr>
          </a:p>
        </p:txBody>
      </p:sp>
      <p:cxnSp>
        <p:nvCxnSpPr>
          <p:cNvPr id="145" name="Google Shape;145;p7"/>
          <p:cNvCxnSpPr/>
          <p:nvPr/>
        </p:nvCxnSpPr>
        <p:spPr>
          <a:xfrm rot="10800000">
            <a:off x="2674572" y="5009863"/>
            <a:ext cx="868800" cy="0"/>
          </a:xfrm>
          <a:prstGeom prst="straightConnector1">
            <a:avLst/>
          </a:prstGeom>
          <a:noFill/>
          <a:ln cap="flat" cmpd="sng" w="25400">
            <a:solidFill>
              <a:schemeClr val="dk1"/>
            </a:solidFill>
            <a:prstDash val="solid"/>
            <a:round/>
            <a:headEnd len="sm" w="sm" type="none"/>
            <a:tailEnd len="med" w="med" type="triangle"/>
          </a:ln>
          <a:effectLst>
            <a:outerShdw blurRad="38100" rotWithShape="0" dir="5400000" dist="20000">
              <a:srgbClr val="000000">
                <a:alpha val="37647"/>
              </a:srgbClr>
            </a:outerShdw>
          </a:effectLst>
        </p:spPr>
      </p:cxnSp>
      <p:sp>
        <p:nvSpPr>
          <p:cNvPr id="146" name="Google Shape;146;p7"/>
          <p:cNvSpPr txBox="1"/>
          <p:nvPr/>
        </p:nvSpPr>
        <p:spPr>
          <a:xfrm>
            <a:off x="901825" y="4663600"/>
            <a:ext cx="1467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000000"/>
                </a:solidFill>
                <a:latin typeface="Arial"/>
                <a:ea typeface="Arial"/>
                <a:cs typeface="Arial"/>
                <a:sym typeface="Arial"/>
              </a:rPr>
              <a:t>Displaying the analysis chart of the user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444137" y="1137103"/>
            <a:ext cx="8229600" cy="1005206"/>
          </a:xfrm>
          <a:prstGeom prst="rect">
            <a:avLst/>
          </a:prstGeom>
          <a:noFill/>
          <a:ln>
            <a:noFill/>
          </a:ln>
        </p:spPr>
        <p:txBody>
          <a:bodyPr anchorCtr="0" anchor="ctr" bIns="45700" lIns="45700" spcFirstLastPara="1" rIns="45700"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2" name="Google Shape;152;p8"/>
          <p:cNvSpPr txBox="1"/>
          <p:nvPr/>
        </p:nvSpPr>
        <p:spPr>
          <a:xfrm>
            <a:off x="775975" y="2548150"/>
            <a:ext cx="7644600" cy="1231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Arial"/>
                <a:ea typeface="Arial"/>
                <a:cs typeface="Arial"/>
                <a:sym typeface="Arial"/>
              </a:rPr>
              <a:t>By using different concepts like NLP, recommendation system, sentimental analysis we intent to develop a self care journal that keeps track of the user emotions, activities, suggest opinions, and with the help of analysis charts this helps the user become more productive.</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idx="12" type="sldNum"/>
          </p:nvPr>
        </p:nvSpPr>
        <p:spPr>
          <a:xfrm>
            <a:off x="8407576" y="381000"/>
            <a:ext cx="203024" cy="288824"/>
          </a:xfrm>
          <a:prstGeom prst="rect">
            <a:avLst/>
          </a:prstGeom>
          <a:noFill/>
          <a:ln>
            <a:noFill/>
          </a:ln>
        </p:spPr>
        <p:txBody>
          <a:bodyPr anchorCtr="0" anchor="t" bIns="45700" lIns="45700" spcFirstLastPara="1" rIns="45700" wrap="square" tIns="45700">
            <a:sp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latin typeface="Arial"/>
                <a:ea typeface="Arial"/>
                <a:cs typeface="Arial"/>
                <a:sym typeface="Arial"/>
              </a:rPr>
              <a:t>‹#›</a:t>
            </a:fld>
            <a:endParaRPr/>
          </a:p>
        </p:txBody>
      </p:sp>
      <p:sp>
        <p:nvSpPr>
          <p:cNvPr id="158" name="Google Shape;158;p9"/>
          <p:cNvSpPr txBox="1"/>
          <p:nvPr>
            <p:ph type="title"/>
          </p:nvPr>
        </p:nvSpPr>
        <p:spPr>
          <a:xfrm>
            <a:off x="947057" y="3586480"/>
            <a:ext cx="6858000" cy="808038"/>
          </a:xfrm>
          <a:prstGeom prst="rect">
            <a:avLst/>
          </a:prstGeom>
          <a:noFill/>
          <a:ln>
            <a:noFill/>
          </a:ln>
        </p:spPr>
        <p:txBody>
          <a:bodyPr anchorCtr="0" anchor="ctr" bIns="45700" lIns="45700" spcFirstLastPara="1" rIns="45700" wrap="square" tIns="45700">
            <a:normAutofit fontScale="90000"/>
          </a:bodyPr>
          <a:lstStyle/>
          <a:p>
            <a:pPr indent="0" lvl="0" marL="0" rtl="0" algn="ctr">
              <a:lnSpc>
                <a:spcPct val="100000"/>
              </a:lnSpc>
              <a:spcBef>
                <a:spcPts val="0"/>
              </a:spcBef>
              <a:spcAft>
                <a:spcPts val="0"/>
              </a:spcAft>
              <a:buClr>
                <a:srgbClr val="000000"/>
              </a:buClr>
              <a:buSzPct val="100000"/>
              <a:buNone/>
            </a:pPr>
            <a:r>
              <a:rPr b="1" lang="en-US" sz="2000"/>
              <a:t>References</a:t>
            </a:r>
            <a:br>
              <a:rPr b="1" lang="en-US" sz="2000"/>
            </a:br>
            <a:br>
              <a:rPr lang="en-US" sz="1800"/>
            </a:br>
            <a:r>
              <a:rPr lang="en-US" sz="1800"/>
              <a:t>Abdelbadie, O. (n.d.). Connecting a Machine Learning Model to a Web Dashboard using Flask and React. Retrieved from </a:t>
            </a:r>
            <a:r>
              <a:rPr lang="en-US" sz="1800" u="sng">
                <a:solidFill>
                  <a:schemeClr val="hlink"/>
                </a:solidFill>
                <a:hlinkClick r:id="rId3"/>
              </a:rPr>
              <a:t>https://medium.com/analytics-vidhya/connecting-a-machine-learning-model-to-a-web-dashboard-using-flask-and-react-3552c1cfc780</a:t>
            </a:r>
            <a:br>
              <a:rPr lang="en-US" sz="1800"/>
            </a:br>
            <a:br>
              <a:rPr lang="en-US" sz="1800"/>
            </a:br>
            <a:r>
              <a:rPr i="1" lang="en-US" sz="1800"/>
              <a:t>bot.py at master · srbhklkrn/depression-therapist-chatbot</a:t>
            </a:r>
            <a:r>
              <a:rPr lang="en-US" sz="1800"/>
              <a:t>. (n.d.).</a:t>
            </a:r>
            <a:br>
              <a:rPr lang="en-US" sz="1800"/>
            </a:br>
            <a:r>
              <a:rPr lang="en-US" sz="1800"/>
              <a:t>Caldeira, C., Chen, Y., Chan, L., Pham, V., Chen, Y., &amp; Zheng, K. (2017).</a:t>
            </a:r>
            <a:br>
              <a:rPr lang="en-US" sz="1800"/>
            </a:br>
            <a:br>
              <a:rPr lang="en-US" sz="1800"/>
            </a:br>
            <a:r>
              <a:rPr lang="en-US" sz="1800"/>
              <a:t> Mobile apps for mood tracking: an analysis of features and user reviews. </a:t>
            </a:r>
            <a:r>
              <a:rPr i="1" lang="en-US" sz="1800"/>
              <a:t>AMIA Annual Symposium Proceedings</a:t>
            </a:r>
            <a:r>
              <a:rPr lang="en-US" sz="1800"/>
              <a:t>, </a:t>
            </a:r>
            <a:r>
              <a:rPr i="1" lang="en-US" sz="1800"/>
              <a:t>2017</a:t>
            </a:r>
            <a:r>
              <a:rPr lang="en-US" sz="1800"/>
              <a:t>, 495–504.</a:t>
            </a:r>
            <a:br>
              <a:rPr lang="en-US" sz="1800"/>
            </a:br>
            <a:br>
              <a:rPr lang="en-US" sz="1800"/>
            </a:br>
            <a:r>
              <a:rPr lang="en-US" sz="1800"/>
              <a:t>Cardorelle, S. (n.d.). Predicting my mood using my Spotify data</a:t>
            </a:r>
            <a:br>
              <a:rPr lang="en-US" sz="1800"/>
            </a:br>
            <a:r>
              <a:rPr lang="en-US" sz="1800"/>
              <a:t>.</a:t>
            </a:r>
            <a:br>
              <a:rPr lang="en-US" sz="1800"/>
            </a:br>
            <a:r>
              <a:rPr lang="en-US" sz="1800"/>
              <a:t>Kumar, A., &amp; Sebastian, T. M. (2012). Sentiment analysis: A perspective on its past, present and future. </a:t>
            </a:r>
            <a:r>
              <a:rPr i="1" lang="en-US" sz="1800"/>
              <a:t>International Journal of Intelligent Systems and Applications</a:t>
            </a:r>
            <a:r>
              <a:rPr lang="en-US" sz="1800"/>
              <a:t>, </a:t>
            </a:r>
            <a:r>
              <a:rPr i="1" lang="en-US" sz="1800"/>
              <a:t>4</a:t>
            </a:r>
            <a:r>
              <a:rPr lang="en-US" sz="1800"/>
              <a:t>(10), 1–14.</a:t>
            </a:r>
            <a:br>
              <a:rPr lang="en-US" sz="1800"/>
            </a:br>
            <a:endParaRPr/>
          </a:p>
        </p:txBody>
      </p:sp>
    </p:spTree>
  </p:cSld>
  <p:clrMapOvr>
    <a:masterClrMapping/>
  </p:clrMapOvr>
</p:sld>
</file>

<file path=ppt/theme/theme1.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sundar rathinavel</dc:creator>
</cp:coreProperties>
</file>