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34b309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34b309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34b309d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34b309d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34b309d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34b309d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34b309de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34b309de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c815778d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c815778d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c815778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c815778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c815778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c815778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34f6c2a1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34f6c2a1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34f6c2a1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34f6c2a1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d1139389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d1139389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d1139389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d1139389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d1139389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d1139389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d11393893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d11393893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d11393893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d11393893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d113938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d11393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d11393893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d11393893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d1139389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d1139389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Automatic tagging system</a:t>
            </a:r>
            <a:endParaRPr b="1"/>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rPr>
              <a:t>Group - 10</a:t>
            </a:r>
            <a:endParaRPr sz="2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11275" y="20906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t>Model Building </a:t>
            </a:r>
            <a:endParaRPr b="1" sz="3600"/>
          </a:p>
        </p:txBody>
      </p:sp>
      <p:sp>
        <p:nvSpPr>
          <p:cNvPr id="126" name="Google Shape;126;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b="1" lang="en" sz="1600">
                <a:solidFill>
                  <a:srgbClr val="000000"/>
                </a:solidFill>
              </a:rPr>
              <a:t>Data Preparation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Data Cleaning </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Data Transformation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Modelling </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Results.</a:t>
            </a:r>
            <a:endParaRPr b="1" sz="1600">
              <a:solidFill>
                <a:srgbClr val="000000"/>
              </a:solidFill>
            </a:endParaRPr>
          </a:p>
          <a:p>
            <a:pPr indent="0" lvl="0" marL="457200" rtl="0" algn="l">
              <a:spcBef>
                <a:spcPts val="1200"/>
              </a:spcBef>
              <a:spcAft>
                <a:spcPts val="1200"/>
              </a:spcAft>
              <a:buNone/>
            </a:pPr>
            <a:r>
              <a:t/>
            </a:r>
            <a:endParaRPr b="1"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a:t>
            </a:r>
            <a:endParaRPr/>
          </a:p>
        </p:txBody>
      </p:sp>
      <p:sp>
        <p:nvSpPr>
          <p:cNvPr id="132" name="Google Shape;132;p23"/>
          <p:cNvSpPr txBox="1"/>
          <p:nvPr>
            <p:ph idx="1" type="body"/>
          </p:nvPr>
        </p:nvSpPr>
        <p:spPr>
          <a:xfrm>
            <a:off x="4644675" y="500925"/>
            <a:ext cx="4166400" cy="4393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b="1" lang="en" sz="1600">
                <a:solidFill>
                  <a:srgbClr val="000000"/>
                </a:solidFill>
              </a:rPr>
              <a:t>loading the datasets</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checking for null values in the dataset, no null values were found in the dataset.</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The tag are converted into string data type. Then tags are grouped based on their id.</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From the questions dataset OwnerUserId, CreationDate, ClosedDate are dropped. </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Then the questions dataset is merged with tags dataset.</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A new dataset is formed by excluding all the rows </a:t>
            </a:r>
            <a:r>
              <a:rPr b="1" lang="en" sz="1600">
                <a:solidFill>
                  <a:srgbClr val="000000"/>
                </a:solidFill>
              </a:rPr>
              <a:t>whose</a:t>
            </a:r>
            <a:r>
              <a:rPr b="1" lang="en" sz="1600">
                <a:solidFill>
                  <a:srgbClr val="000000"/>
                </a:solidFill>
              </a:rPr>
              <a:t> score is less than 5.</a:t>
            </a:r>
            <a:endParaRPr b="1"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38" name="Google Shape;138;p24"/>
          <p:cNvSpPr txBox="1"/>
          <p:nvPr>
            <p:ph idx="1" type="body"/>
          </p:nvPr>
        </p:nvSpPr>
        <p:spPr>
          <a:xfrm>
            <a:off x="4644675" y="185675"/>
            <a:ext cx="4166400" cy="47919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chemeClr val="dk1"/>
              </a:buClr>
              <a:buSzPts val="1450"/>
              <a:buChar char="●"/>
            </a:pPr>
            <a:r>
              <a:rPr b="1" lang="en" sz="1450">
                <a:solidFill>
                  <a:schemeClr val="dk1"/>
                </a:solidFill>
              </a:rPr>
              <a:t>We are checking for the null and duplicate values in the new dataset. </a:t>
            </a:r>
            <a:endParaRPr b="1"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Id and score are dropped from the new dataset.</a:t>
            </a:r>
            <a:endParaRPr b="1"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the tags are then split into and stored in array format for a </a:t>
            </a:r>
            <a:r>
              <a:rPr b="1" lang="en" sz="1450">
                <a:solidFill>
                  <a:schemeClr val="dk1"/>
                </a:solidFill>
              </a:rPr>
              <a:t>particular</a:t>
            </a:r>
            <a:r>
              <a:rPr b="1" lang="en" sz="1450">
                <a:solidFill>
                  <a:schemeClr val="dk1"/>
                </a:solidFill>
              </a:rPr>
              <a:t> row.</a:t>
            </a:r>
            <a:endParaRPr b="1"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Two new lists of frequent and unique tags are created. </a:t>
            </a:r>
            <a:endParaRPr b="1"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In the new dataset we are retaining the most common tags and then if any tag value is null they are dropped. </a:t>
            </a:r>
            <a:endParaRPr b="1"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Then beautiful soup is used to extract HTML text in the body column. </a:t>
            </a:r>
            <a:endParaRPr b="1"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The abbreviations in the body column are expanded. </a:t>
            </a:r>
            <a:endParaRPr b="1"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The </a:t>
            </a:r>
            <a:r>
              <a:rPr b="1" lang="en" sz="1450">
                <a:solidFill>
                  <a:schemeClr val="dk1"/>
                </a:solidFill>
              </a:rPr>
              <a:t>punctuations</a:t>
            </a:r>
            <a:r>
              <a:rPr b="1" lang="en" sz="1450">
                <a:solidFill>
                  <a:schemeClr val="dk1"/>
                </a:solidFill>
              </a:rPr>
              <a:t> are filtered out from body.</a:t>
            </a:r>
            <a:endParaRPr b="1"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Then lemmatization is </a:t>
            </a:r>
            <a:r>
              <a:rPr b="1" lang="en" sz="1450">
                <a:solidFill>
                  <a:schemeClr val="dk1"/>
                </a:solidFill>
              </a:rPr>
              <a:t>performed</a:t>
            </a:r>
            <a:r>
              <a:rPr b="1" lang="en" sz="1450">
                <a:solidFill>
                  <a:schemeClr val="dk1"/>
                </a:solidFill>
              </a:rPr>
              <a:t> and stop words are removed.</a:t>
            </a:r>
            <a:endParaRPr b="1" sz="14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82950" y="500925"/>
            <a:ext cx="39354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Transformation</a:t>
            </a:r>
            <a:endParaRPr/>
          </a:p>
        </p:txBody>
      </p:sp>
      <p:sp>
        <p:nvSpPr>
          <p:cNvPr id="144" name="Google Shape;144;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Using Term Frequency Inverse Document Frequency we are forming the vector representation of the given text.</a:t>
            </a:r>
            <a:endParaRPr b="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Then LDA is performed to pick important words from the sentence.</a:t>
            </a:r>
            <a:endParaRPr b="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These important words are segregated into 20 topics with 10 words in each topic. </a:t>
            </a:r>
            <a:endParaRPr b="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TFIDF </a:t>
            </a:r>
            <a:r>
              <a:rPr b="1" lang="en" sz="1600">
                <a:solidFill>
                  <a:srgbClr val="000000"/>
                </a:solidFill>
                <a:latin typeface="Arial"/>
                <a:ea typeface="Arial"/>
                <a:cs typeface="Arial"/>
                <a:sym typeface="Arial"/>
              </a:rPr>
              <a:t>vectorizer</a:t>
            </a:r>
            <a:r>
              <a:rPr b="1" lang="en" sz="1600">
                <a:solidFill>
                  <a:srgbClr val="000000"/>
                </a:solidFill>
                <a:latin typeface="Arial"/>
                <a:ea typeface="Arial"/>
                <a:cs typeface="Arial"/>
                <a:sym typeface="Arial"/>
              </a:rPr>
              <a:t> is applied on body and tittle to avoid deletion of words like c# or .net</a:t>
            </a:r>
            <a:endParaRPr b="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Now these vectorized values are combined and are split into test and train datasets.</a:t>
            </a:r>
            <a:endParaRPr b="1" sz="16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150" name="Google Shape;150;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b="1" lang="en">
                <a:solidFill>
                  <a:schemeClr val="dk1"/>
                </a:solidFill>
              </a:rPr>
              <a:t>We are using different </a:t>
            </a:r>
            <a:r>
              <a:rPr b="1" lang="en">
                <a:solidFill>
                  <a:schemeClr val="dk1"/>
                </a:solidFill>
              </a:rPr>
              <a:t>classifiers</a:t>
            </a:r>
            <a:r>
              <a:rPr b="1" lang="en">
                <a:solidFill>
                  <a:schemeClr val="dk1"/>
                </a:solidFill>
              </a:rPr>
              <a:t> to calculate the </a:t>
            </a:r>
            <a:r>
              <a:rPr b="1" lang="en">
                <a:solidFill>
                  <a:schemeClr val="dk1"/>
                </a:solidFill>
              </a:rPr>
              <a:t>jaccard</a:t>
            </a:r>
            <a:r>
              <a:rPr b="1" lang="en">
                <a:solidFill>
                  <a:schemeClr val="dk1"/>
                </a:solidFill>
              </a:rPr>
              <a:t> score and hamming loss to </a:t>
            </a:r>
            <a:r>
              <a:rPr b="1" lang="en">
                <a:solidFill>
                  <a:schemeClr val="dk1"/>
                </a:solidFill>
              </a:rPr>
              <a:t>analyse</a:t>
            </a:r>
            <a:r>
              <a:rPr b="1" lang="en">
                <a:solidFill>
                  <a:schemeClr val="dk1"/>
                </a:solidFill>
              </a:rPr>
              <a:t> the performance.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pic>
        <p:nvPicPr>
          <p:cNvPr id="151" name="Google Shape;151;p26"/>
          <p:cNvPicPr preferRelativeResize="0"/>
          <p:nvPr/>
        </p:nvPicPr>
        <p:blipFill>
          <a:blip r:embed="rId3">
            <a:alphaModFix/>
          </a:blip>
          <a:stretch>
            <a:fillRect/>
          </a:stretch>
        </p:blipFill>
        <p:spPr>
          <a:xfrm>
            <a:off x="4644675" y="1443550"/>
            <a:ext cx="4166399" cy="3155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Modelling(cont..)</a:t>
            </a:r>
            <a:endParaRPr/>
          </a:p>
        </p:txBody>
      </p:sp>
      <p:sp>
        <p:nvSpPr>
          <p:cNvPr id="157" name="Google Shape;157;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4644675" y="500925"/>
            <a:ext cx="4038600" cy="1219200"/>
          </a:xfrm>
          <a:prstGeom prst="rect">
            <a:avLst/>
          </a:prstGeom>
          <a:noFill/>
          <a:ln>
            <a:noFill/>
          </a:ln>
        </p:spPr>
      </p:pic>
      <p:pic>
        <p:nvPicPr>
          <p:cNvPr id="159" name="Google Shape;159;p27"/>
          <p:cNvPicPr preferRelativeResize="0"/>
          <p:nvPr/>
        </p:nvPicPr>
        <p:blipFill>
          <a:blip r:embed="rId4">
            <a:alphaModFix/>
          </a:blip>
          <a:stretch>
            <a:fillRect/>
          </a:stretch>
        </p:blipFill>
        <p:spPr>
          <a:xfrm>
            <a:off x="4668488" y="1819200"/>
            <a:ext cx="3990975" cy="1190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br>
              <a:rPr lang="en"/>
            </a:br>
            <a:endParaRPr/>
          </a:p>
        </p:txBody>
      </p:sp>
      <p:sp>
        <p:nvSpPr>
          <p:cNvPr id="165" name="Google Shape;165;p28"/>
          <p:cNvSpPr txBox="1"/>
          <p:nvPr>
            <p:ph idx="1" type="body"/>
          </p:nvPr>
        </p:nvSpPr>
        <p:spPr>
          <a:xfrm>
            <a:off x="4572000" y="0"/>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b="1" lang="en" sz="1600">
                <a:solidFill>
                  <a:schemeClr val="dk1"/>
                </a:solidFill>
              </a:rPr>
              <a:t>Finally we are </a:t>
            </a:r>
            <a:r>
              <a:rPr b="1" lang="en" sz="1600">
                <a:solidFill>
                  <a:schemeClr val="dk1"/>
                </a:solidFill>
              </a:rPr>
              <a:t>selecting </a:t>
            </a:r>
            <a:r>
              <a:rPr b="1" lang="en" sz="1600">
                <a:solidFill>
                  <a:srgbClr val="000000"/>
                </a:solidFill>
                <a:highlight>
                  <a:srgbClr val="FFFFFE"/>
                </a:highlight>
                <a:latin typeface="Arial"/>
                <a:ea typeface="Arial"/>
                <a:cs typeface="Arial"/>
                <a:sym typeface="Arial"/>
              </a:rPr>
              <a:t>OneVsRestClassifier </a:t>
            </a:r>
            <a:r>
              <a:rPr b="1" lang="en" sz="1600">
                <a:solidFill>
                  <a:schemeClr val="dk1"/>
                </a:solidFill>
              </a:rPr>
              <a:t>classifier. </a:t>
            </a:r>
            <a:endParaRPr b="1" sz="1600">
              <a:solidFill>
                <a:schemeClr val="dk1"/>
              </a:solidFill>
            </a:endParaRPr>
          </a:p>
          <a:p>
            <a:pPr indent="-336550" lvl="0" marL="457200" rtl="0" algn="l">
              <a:spcBef>
                <a:spcPts val="0"/>
              </a:spcBef>
              <a:spcAft>
                <a:spcPts val="0"/>
              </a:spcAft>
              <a:buClr>
                <a:schemeClr val="dk1"/>
              </a:buClr>
              <a:buSzPts val="1700"/>
              <a:buFont typeface="Arial"/>
              <a:buChar char="●"/>
            </a:pPr>
            <a:r>
              <a:rPr b="1" lang="en" sz="1600">
                <a:solidFill>
                  <a:srgbClr val="212121"/>
                </a:solidFill>
                <a:highlight>
                  <a:srgbClr val="FFFFFF"/>
                </a:highlight>
                <a:latin typeface="Arial"/>
                <a:ea typeface="Arial"/>
                <a:cs typeface="Arial"/>
                <a:sym typeface="Arial"/>
              </a:rPr>
              <a:t>GridSearch CV is applied on </a:t>
            </a:r>
            <a:r>
              <a:rPr b="1" lang="en" sz="1600">
                <a:solidFill>
                  <a:srgbClr val="000000"/>
                </a:solidFill>
                <a:highlight>
                  <a:srgbClr val="FFFFFE"/>
                </a:highlight>
                <a:latin typeface="Arial"/>
                <a:ea typeface="Arial"/>
                <a:cs typeface="Arial"/>
                <a:sym typeface="Arial"/>
              </a:rPr>
              <a:t>OneVsRestClassifier. </a:t>
            </a:r>
            <a:endParaRPr b="1" sz="1600">
              <a:solidFill>
                <a:srgbClr val="000000"/>
              </a:solidFill>
              <a:highlight>
                <a:srgbClr val="FFFFFE"/>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highlight>
                  <a:srgbClr val="FFFFFE"/>
                </a:highlight>
                <a:latin typeface="Arial"/>
                <a:ea typeface="Arial"/>
                <a:cs typeface="Arial"/>
                <a:sym typeface="Arial"/>
              </a:rPr>
              <a:t>A confusion matrix is generated to get an account of all the tags that are predicted correctly. </a:t>
            </a:r>
            <a:endParaRPr b="1" sz="1600">
              <a:solidFill>
                <a:srgbClr val="000000"/>
              </a:solidFill>
              <a:highlight>
                <a:srgbClr val="FFFFFE"/>
              </a:highlight>
              <a:latin typeface="Arial"/>
              <a:ea typeface="Arial"/>
              <a:cs typeface="Arial"/>
              <a:sym typeface="Arial"/>
            </a:endParaRPr>
          </a:p>
          <a:p>
            <a:pPr indent="0" lvl="0" marL="457200" rtl="0" algn="l">
              <a:spcBef>
                <a:spcPts val="700"/>
              </a:spcBef>
              <a:spcAft>
                <a:spcPts val="0"/>
              </a:spcAft>
              <a:buNone/>
            </a:pPr>
            <a:r>
              <a:t/>
            </a:r>
            <a:endParaRPr b="1" sz="1600">
              <a:solidFill>
                <a:srgbClr val="000000"/>
              </a:solidFill>
              <a:highlight>
                <a:srgbClr val="FFFFFE"/>
              </a:highlight>
              <a:latin typeface="Arial"/>
              <a:ea typeface="Arial"/>
              <a:cs typeface="Arial"/>
              <a:sym typeface="Arial"/>
            </a:endParaRPr>
          </a:p>
          <a:p>
            <a:pPr indent="0" lvl="0" marL="457200" rtl="0" algn="l">
              <a:spcBef>
                <a:spcPts val="700"/>
              </a:spcBef>
              <a:spcAft>
                <a:spcPts val="700"/>
              </a:spcAft>
              <a:buNone/>
            </a:pPr>
            <a:r>
              <a:t/>
            </a:r>
            <a:endParaRPr b="1" sz="1600">
              <a:solidFill>
                <a:srgbClr val="000000"/>
              </a:solidFill>
              <a:highlight>
                <a:srgbClr val="FFFFFE"/>
              </a:highlight>
              <a:latin typeface="Arial"/>
              <a:ea typeface="Arial"/>
              <a:cs typeface="Arial"/>
              <a:sym typeface="Arial"/>
            </a:endParaRPr>
          </a:p>
        </p:txBody>
      </p:sp>
      <p:pic>
        <p:nvPicPr>
          <p:cNvPr id="166" name="Google Shape;166;p28"/>
          <p:cNvPicPr preferRelativeResize="0"/>
          <p:nvPr/>
        </p:nvPicPr>
        <p:blipFill rotWithShape="1">
          <a:blip r:embed="rId3">
            <a:alphaModFix/>
          </a:blip>
          <a:srcRect b="9537" l="0" r="0" t="31332"/>
          <a:stretch/>
        </p:blipFill>
        <p:spPr>
          <a:xfrm>
            <a:off x="5715600" y="2102250"/>
            <a:ext cx="1879200" cy="3041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(cont..)</a:t>
            </a:r>
            <a:endParaRPr/>
          </a:p>
        </p:txBody>
      </p:sp>
      <p:sp>
        <p:nvSpPr>
          <p:cNvPr id="172" name="Google Shape;172;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b="1" lang="en" sz="1600">
                <a:solidFill>
                  <a:schemeClr val="dk1"/>
                </a:solidFill>
              </a:rPr>
              <a:t>Extracting</a:t>
            </a:r>
            <a:r>
              <a:rPr b="1" lang="en" sz="1600">
                <a:solidFill>
                  <a:schemeClr val="dk1"/>
                </a:solidFill>
              </a:rPr>
              <a:t> feature importance of all tags. </a:t>
            </a:r>
            <a:endParaRPr b="1" sz="1600">
              <a:solidFill>
                <a:schemeClr val="dk1"/>
              </a:solidFill>
            </a:endParaRPr>
          </a:p>
        </p:txBody>
      </p:sp>
      <p:pic>
        <p:nvPicPr>
          <p:cNvPr id="173" name="Google Shape;173;p29"/>
          <p:cNvPicPr preferRelativeResize="0"/>
          <p:nvPr/>
        </p:nvPicPr>
        <p:blipFill>
          <a:blip r:embed="rId3">
            <a:alphaModFix/>
          </a:blip>
          <a:stretch>
            <a:fillRect/>
          </a:stretch>
        </p:blipFill>
        <p:spPr>
          <a:xfrm>
            <a:off x="4344650" y="1908300"/>
            <a:ext cx="4803924" cy="110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79" name="Google Shape;179;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definition </a:t>
            </a:r>
            <a:endParaRPr/>
          </a:p>
        </p:txBody>
      </p:sp>
      <p:sp>
        <p:nvSpPr>
          <p:cNvPr id="71" name="Google Shape;71;p14"/>
          <p:cNvSpPr txBox="1"/>
          <p:nvPr>
            <p:ph idx="1" type="body"/>
          </p:nvPr>
        </p:nvSpPr>
        <p:spPr>
          <a:xfrm>
            <a:off x="4686725" y="1383875"/>
            <a:ext cx="4166400" cy="148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Designing an automatic question tagging system that can automatically identify correct and relevant tags for a question submitted by the user.</a:t>
            </a:r>
            <a:br>
              <a:rPr b="1" lang="en" sz="1600">
                <a:solidFill>
                  <a:srgbClr val="000000"/>
                </a:solidFill>
                <a:latin typeface="Arial"/>
                <a:ea typeface="Arial"/>
                <a:cs typeface="Arial"/>
                <a:sym typeface="Arial"/>
              </a:rPr>
            </a:b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Objective</a:t>
            </a:r>
            <a:endParaRPr/>
          </a:p>
        </p:txBody>
      </p:sp>
      <p:sp>
        <p:nvSpPr>
          <p:cNvPr id="77" name="Google Shape;77;p15"/>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Sites that are specifically designed to have questions and answers for their users like Quora and Stackoverflow often request their users to submit five words along with the question so that they can be categorized easily.  But, sometimes users provide wrong tags which makes it difficult for other users to navigate through.That is why we propose to design a question tagging system.</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3306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Abstract</a:t>
            </a:r>
            <a:endParaRPr b="1"/>
          </a:p>
        </p:txBody>
      </p:sp>
      <p:sp>
        <p:nvSpPr>
          <p:cNvPr id="83" name="Google Shape;83;p16"/>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lang="en" sz="1600">
                <a:solidFill>
                  <a:schemeClr val="dk1"/>
                </a:solidFill>
                <a:highlight>
                  <a:schemeClr val="lt1"/>
                </a:highlight>
              </a:rPr>
              <a:t>Online question and answer forums such as Stack Exchange and Quora are becoming an increasingly popular resource for education. Central to the functionality of many of these forums is the notion of tagging, whereby a user labels his/her post with an appropriate set of topics that describe the post, such that it is more easily retrieved and organized. We propose a multi-label classification system that automatically tags users questions to enhance user experience.</a:t>
            </a:r>
            <a:endParaRPr sz="16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
        <p:nvSpPr>
          <p:cNvPr id="89" name="Google Shape;89;p17"/>
          <p:cNvSpPr txBox="1"/>
          <p:nvPr>
            <p:ph idx="1" type="body"/>
          </p:nvPr>
        </p:nvSpPr>
        <p:spPr>
          <a:xfrm>
            <a:off x="4572000" y="192600"/>
            <a:ext cx="4166400" cy="40986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600">
                <a:solidFill>
                  <a:srgbClr val="000000"/>
                </a:solidFill>
                <a:latin typeface="Arial"/>
                <a:ea typeface="Arial"/>
                <a:cs typeface="Arial"/>
                <a:sym typeface="Arial"/>
              </a:rPr>
              <a:t>Questions contain the title, body, creation date, closed date (if applicable), score, and owner ID for all non-deleted Stack Overflow questions whose Id is a multiple of 10.</a:t>
            </a:r>
            <a:endParaRPr sz="1600">
              <a:solidFill>
                <a:srgbClr val="000000"/>
              </a:solidFill>
              <a:latin typeface="Arial"/>
              <a:ea typeface="Arial"/>
              <a:cs typeface="Arial"/>
              <a:sym typeface="Arial"/>
            </a:endParaRPr>
          </a:p>
          <a:p>
            <a:pPr indent="0" lvl="0" marL="0" rtl="0" algn="l">
              <a:spcBef>
                <a:spcPts val="2700"/>
              </a:spcBef>
              <a:spcAft>
                <a:spcPts val="0"/>
              </a:spcAft>
              <a:buNone/>
            </a:pPr>
            <a:r>
              <a:t/>
            </a:r>
            <a:endParaRPr sz="1100">
              <a:solidFill>
                <a:srgbClr val="000000"/>
              </a:solidFill>
              <a:latin typeface="Arial"/>
              <a:ea typeface="Arial"/>
              <a:cs typeface="Arial"/>
              <a:sym typeface="Arial"/>
            </a:endParaRPr>
          </a:p>
          <a:p>
            <a:pPr indent="0" lvl="0" marL="45720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270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4784975" y="1476700"/>
            <a:ext cx="2793174" cy="1648649"/>
          </a:xfrm>
          <a:prstGeom prst="rect">
            <a:avLst/>
          </a:prstGeom>
          <a:noFill/>
          <a:ln>
            <a:noFill/>
          </a:ln>
        </p:spPr>
      </p:pic>
      <p:pic>
        <p:nvPicPr>
          <p:cNvPr id="91" name="Google Shape;91;p17"/>
          <p:cNvPicPr preferRelativeResize="0"/>
          <p:nvPr/>
        </p:nvPicPr>
        <p:blipFill>
          <a:blip r:embed="rId4">
            <a:alphaModFix/>
          </a:blip>
          <a:stretch>
            <a:fillRect/>
          </a:stretch>
        </p:blipFill>
        <p:spPr>
          <a:xfrm>
            <a:off x="4784975" y="3293525"/>
            <a:ext cx="2793176" cy="1517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cont…</a:t>
            </a:r>
            <a:endParaRPr/>
          </a:p>
        </p:txBody>
      </p:sp>
      <p:pic>
        <p:nvPicPr>
          <p:cNvPr id="98" name="Google Shape;98;p18"/>
          <p:cNvPicPr preferRelativeResize="0"/>
          <p:nvPr/>
        </p:nvPicPr>
        <p:blipFill>
          <a:blip r:embed="rId3">
            <a:alphaModFix/>
          </a:blip>
          <a:stretch>
            <a:fillRect/>
          </a:stretch>
        </p:blipFill>
        <p:spPr>
          <a:xfrm>
            <a:off x="4644675" y="1062550"/>
            <a:ext cx="3329848" cy="2081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
        <p:nvSpPr>
          <p:cNvPr id="104" name="Google Shape;104;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300"/>
              </a:spcBef>
              <a:spcAft>
                <a:spcPts val="0"/>
              </a:spcAft>
              <a:buClr>
                <a:srgbClr val="000000"/>
              </a:buClr>
              <a:buSzPts val="1600"/>
              <a:buFont typeface="Arial"/>
              <a:buChar char="●"/>
            </a:pPr>
            <a:r>
              <a:rPr lang="en" sz="1600">
                <a:solidFill>
                  <a:srgbClr val="000000"/>
                </a:solidFill>
                <a:latin typeface="Arial"/>
                <a:ea typeface="Arial"/>
                <a:cs typeface="Arial"/>
                <a:sym typeface="Arial"/>
              </a:rPr>
              <a:t>Tags contains the tags on each of these questions</a:t>
            </a:r>
            <a:endParaRPr sz="1600">
              <a:solidFill>
                <a:srgbClr val="000000"/>
              </a:solidFill>
              <a:latin typeface="Arial"/>
              <a:ea typeface="Arial"/>
              <a:cs typeface="Arial"/>
              <a:sym typeface="Arial"/>
            </a:endParaRPr>
          </a:p>
          <a:p>
            <a:pPr indent="0" lvl="0" marL="0" rtl="0" algn="l">
              <a:spcBef>
                <a:spcPts val="270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4882950" y="1464575"/>
            <a:ext cx="3427924" cy="2321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
        <p:nvSpPr>
          <p:cNvPr id="111" name="Google Shape;111;p20"/>
          <p:cNvSpPr txBox="1"/>
          <p:nvPr>
            <p:ph idx="1" type="body"/>
          </p:nvPr>
        </p:nvSpPr>
        <p:spPr>
          <a:xfrm>
            <a:off x="4644675" y="80475"/>
            <a:ext cx="4166400" cy="4098600"/>
          </a:xfrm>
          <a:prstGeom prst="rect">
            <a:avLst/>
          </a:prstGeom>
        </p:spPr>
        <p:txBody>
          <a:bodyPr anchorCtr="0" anchor="t" bIns="91425" lIns="91425" spcFirstLastPara="1" rIns="91425" wrap="square" tIns="91425">
            <a:normAutofit/>
          </a:bodyPr>
          <a:lstStyle/>
          <a:p>
            <a:pPr indent="0" lvl="0" marL="0" rtl="0" algn="l">
              <a:spcBef>
                <a:spcPts val="300"/>
              </a:spcBef>
              <a:spcAft>
                <a:spcPts val="2700"/>
              </a:spcAft>
              <a:buNone/>
            </a:pPr>
            <a:r>
              <a:rPr lang="en" sz="1600">
                <a:solidFill>
                  <a:srgbClr val="000000"/>
                </a:solidFill>
                <a:latin typeface="Arial"/>
                <a:ea typeface="Arial"/>
                <a:cs typeface="Arial"/>
                <a:sym typeface="Arial"/>
              </a:rPr>
              <a:t>Answers contain the body, creation date, score, and owner ID for each of the answers to these questions. The ParentId column links back to the Questions table</a:t>
            </a:r>
            <a:endParaRPr sz="1600"/>
          </a:p>
        </p:txBody>
      </p:sp>
      <p:pic>
        <p:nvPicPr>
          <p:cNvPr id="112" name="Google Shape;112;p20"/>
          <p:cNvPicPr preferRelativeResize="0"/>
          <p:nvPr/>
        </p:nvPicPr>
        <p:blipFill>
          <a:blip r:embed="rId3">
            <a:alphaModFix/>
          </a:blip>
          <a:stretch>
            <a:fillRect/>
          </a:stretch>
        </p:blipFill>
        <p:spPr>
          <a:xfrm>
            <a:off x="4644675" y="1298225"/>
            <a:ext cx="3035551" cy="1711599"/>
          </a:xfrm>
          <a:prstGeom prst="rect">
            <a:avLst/>
          </a:prstGeom>
          <a:noFill/>
          <a:ln>
            <a:noFill/>
          </a:ln>
        </p:spPr>
      </p:pic>
      <p:pic>
        <p:nvPicPr>
          <p:cNvPr id="113" name="Google Shape;113;p20"/>
          <p:cNvPicPr preferRelativeResize="0"/>
          <p:nvPr/>
        </p:nvPicPr>
        <p:blipFill>
          <a:blip r:embed="rId4">
            <a:alphaModFix/>
          </a:blip>
          <a:stretch>
            <a:fillRect/>
          </a:stretch>
        </p:blipFill>
        <p:spPr>
          <a:xfrm>
            <a:off x="4644675" y="3009825"/>
            <a:ext cx="3035550" cy="2117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
        <p:nvSpPr>
          <p:cNvPr id="119" name="Google Shape;119;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cont…</a:t>
            </a:r>
            <a:endParaRPr/>
          </a:p>
        </p:txBody>
      </p:sp>
      <p:pic>
        <p:nvPicPr>
          <p:cNvPr id="120" name="Google Shape;120;p21"/>
          <p:cNvPicPr preferRelativeResize="0"/>
          <p:nvPr/>
        </p:nvPicPr>
        <p:blipFill>
          <a:blip r:embed="rId3">
            <a:alphaModFix/>
          </a:blip>
          <a:stretch>
            <a:fillRect/>
          </a:stretch>
        </p:blipFill>
        <p:spPr>
          <a:xfrm>
            <a:off x="4644675" y="949394"/>
            <a:ext cx="3899525" cy="195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