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59" r:id="rId6"/>
    <p:sldId id="260" r:id="rId7"/>
    <p:sldId id="261" r:id="rId8"/>
    <p:sldId id="262" r:id="rId9"/>
    <p:sldId id="263" r:id="rId10"/>
    <p:sldId id="278" r:id="rId11"/>
    <p:sldId id="279" r:id="rId12"/>
    <p:sldId id="264" r:id="rId13"/>
    <p:sldId id="265" r:id="rId14"/>
    <p:sldId id="266" r:id="rId15"/>
    <p:sldId id="267" r:id="rId16"/>
    <p:sldId id="280" r:id="rId17"/>
    <p:sldId id="284" r:id="rId18"/>
    <p:sldId id="281" r:id="rId19"/>
    <p:sldId id="268" r:id="rId20"/>
    <p:sldId id="269" r:id="rId21"/>
    <p:sldId id="270" r:id="rId22"/>
    <p:sldId id="282" r:id="rId23"/>
    <p:sldId id="285" r:id="rId24"/>
    <p:sldId id="271" r:id="rId25"/>
    <p:sldId id="272" r:id="rId26"/>
    <p:sldId id="273" r:id="rId27"/>
    <p:sldId id="274" r:id="rId28"/>
    <p:sldId id="275" r:id="rId29"/>
    <p:sldId id="276" r:id="rId30"/>
    <p:sldId id="277" r:id="rId31"/>
  </p:sldIdLst>
  <p:sldSz cx="9753600" cy="7315200"/>
  <p:notesSz cx="97536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41"/>
    <p:restoredTop sz="92547"/>
  </p:normalViewPr>
  <p:slideViewPr>
    <p:cSldViewPr>
      <p:cViewPr varScale="1">
        <p:scale>
          <a:sx n="111" d="100"/>
          <a:sy n="111" d="100"/>
        </p:scale>
        <p:origin x="1872"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1520" y="2267712"/>
            <a:ext cx="8290560" cy="15361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63040" y="4096512"/>
            <a:ext cx="6827520"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7680" y="292608"/>
            <a:ext cx="8778240" cy="117043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487680" y="1682496"/>
            <a:ext cx="8778240"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a:t>
            </a:fld>
            <a:endParaRPr lang="en-US"/>
          </a:p>
        </p:txBody>
      </p:sp>
      <p:sp>
        <p:nvSpPr>
          <p:cNvPr id="6" name="Holder 6"/>
          <p:cNvSpPr>
            <a:spLocks noGrp="1"/>
          </p:cNvSpPr>
          <p:nvPr>
            <p:ph type="sldNum" sz="quarter" idx="7"/>
          </p:nvPr>
        </p:nvSpPr>
        <p:spPr>
          <a:xfrm>
            <a:off x="7022592" y="6803136"/>
            <a:ext cx="2243328"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753600" cy="72390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6486525" cy="353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57462" y="381000"/>
            <a:ext cx="4876800" cy="923330"/>
          </a:xfrm>
          <a:prstGeom prst="rect">
            <a:avLst/>
          </a:prstGeom>
        </p:spPr>
        <p:txBody>
          <a:bodyPr>
            <a:spAutoFit/>
          </a:bodyPr>
          <a:lstStyle/>
          <a:p>
            <a:r>
              <a:rPr lang="en-US" dirty="0"/>
              <a:t>Type 1: server-side HTML web application</a:t>
            </a:r>
          </a:p>
          <a:p>
            <a:endParaRPr lang="en-US" dirty="0"/>
          </a:p>
          <a:p>
            <a:endParaRPr lang="en-US" dirty="0"/>
          </a:p>
        </p:txBody>
      </p:sp>
    </p:spTree>
    <p:extLst>
      <p:ext uri="{BB962C8B-B14F-4D97-AF65-F5344CB8AC3E}">
        <p14:creationId xmlns:p14="http://schemas.microsoft.com/office/powerpoint/2010/main" val="1085146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457200"/>
            <a:ext cx="7772400" cy="6740307"/>
          </a:xfrm>
          <a:prstGeom prst="rect">
            <a:avLst/>
          </a:prstGeom>
        </p:spPr>
        <p:txBody>
          <a:bodyPr wrap="square">
            <a:spAutoFit/>
          </a:bodyPr>
          <a:lstStyle/>
          <a:p>
            <a:pPr marL="342900" indent="-342900" algn="just">
              <a:buFont typeface="Arial" panose="020B0604020202020204" pitchFamily="34" charset="0"/>
              <a:buChar char="•"/>
            </a:pPr>
            <a:r>
              <a:rPr lang="en-US" sz="2400" dirty="0"/>
              <a:t>The server generates HTML content and sends it to the client as a full-fledged HTML-page. </a:t>
            </a:r>
          </a:p>
          <a:p>
            <a:pPr marL="342900" indent="-342900" algn="just">
              <a:buFont typeface="Arial" panose="020B0604020202020204" pitchFamily="34" charset="0"/>
              <a:buChar char="•"/>
            </a:pPr>
            <a:r>
              <a:rPr lang="en-US" sz="2400" dirty="0"/>
              <a:t>Sometimes this architecture is called ''Web 1.0'', since it was the first to appear and currently dominates the sphere of web development.</a:t>
            </a:r>
          </a:p>
          <a:p>
            <a:pPr marL="342900" indent="-342900" algn="just">
              <a:buFont typeface="Arial" panose="020B0604020202020204" pitchFamily="34" charset="0"/>
              <a:buChar char="•"/>
            </a:pPr>
            <a:r>
              <a:rPr lang="en-US" sz="2400" dirty="0"/>
              <a:t>A huge amount of data is transferred between the server and the client. </a:t>
            </a:r>
          </a:p>
          <a:p>
            <a:pPr marL="342900" indent="-342900" algn="just">
              <a:buFont typeface="Arial" panose="020B0604020202020204" pitchFamily="34" charset="0"/>
              <a:buChar char="•"/>
            </a:pPr>
            <a:r>
              <a:rPr lang="en-US" sz="2400" dirty="0"/>
              <a:t>The user has to wait until the whole page reloads, responding to trivial actions, for example, when only a part of the page needs to be reloaded. </a:t>
            </a:r>
          </a:p>
          <a:p>
            <a:pPr marL="342900" indent="-342900" algn="just">
              <a:buFont typeface="Arial" panose="020B0604020202020204" pitchFamily="34" charset="0"/>
              <a:buChar char="•"/>
            </a:pPr>
            <a:r>
              <a:rPr lang="en-US" sz="2400" dirty="0"/>
              <a:t>UI templates on the client depend directly on the frameworks applied on the server. Due to the limitations of mobile internet and huge amounts of transferred data, this architecture is hardly applicable in the mobile segment. </a:t>
            </a:r>
          </a:p>
          <a:p>
            <a:pPr marL="342900" indent="-342900" algn="just">
              <a:buFont typeface="Arial" panose="020B0604020202020204" pitchFamily="34" charset="0"/>
              <a:buChar char="•"/>
            </a:pPr>
            <a:r>
              <a:rPr lang="en-US" sz="2400" dirty="0"/>
              <a:t>There are no means of sending instant data updates or changes in real time.</a:t>
            </a:r>
          </a:p>
          <a:p>
            <a:pPr algn="just"/>
            <a:endParaRPr lang="en-US" sz="2400" dirty="0"/>
          </a:p>
        </p:txBody>
      </p:sp>
    </p:spTree>
    <p:extLst>
      <p:ext uri="{BB962C8B-B14F-4D97-AF65-F5344CB8AC3E}">
        <p14:creationId xmlns:p14="http://schemas.microsoft.com/office/powerpoint/2010/main" val="2484832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925" y="0"/>
            <a:ext cx="9744075" cy="73152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71550"/>
            <a:ext cx="7086599"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09800" y="304800"/>
            <a:ext cx="5486400" cy="461665"/>
          </a:xfrm>
          <a:prstGeom prst="rect">
            <a:avLst/>
          </a:prstGeom>
        </p:spPr>
        <p:txBody>
          <a:bodyPr wrap="square">
            <a:spAutoFit/>
          </a:bodyPr>
          <a:lstStyle/>
          <a:p>
            <a:r>
              <a:rPr lang="en-US" sz="2400" dirty="0"/>
              <a:t>Type 2: JS generation widgets (AJAX)</a:t>
            </a:r>
          </a:p>
        </p:txBody>
      </p:sp>
    </p:spTree>
    <p:extLst>
      <p:ext uri="{BB962C8B-B14F-4D97-AF65-F5344CB8AC3E}">
        <p14:creationId xmlns:p14="http://schemas.microsoft.com/office/powerpoint/2010/main" val="1974395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118444"/>
            <a:ext cx="7315200" cy="4801314"/>
          </a:xfrm>
          <a:prstGeom prst="rect">
            <a:avLst/>
          </a:prstGeom>
        </p:spPr>
        <p:txBody>
          <a:bodyPr wrap="square">
            <a:spAutoFit/>
          </a:bodyPr>
          <a:lstStyle/>
          <a:p>
            <a:r>
              <a:rPr lang="en-US" dirty="0"/>
              <a:t>AJAX = Asynchronous JavaScript and XML.</a:t>
            </a:r>
          </a:p>
          <a:p>
            <a:endParaRPr lang="en-US" dirty="0"/>
          </a:p>
          <a:p>
            <a:r>
              <a:rPr lang="en-US" dirty="0"/>
              <a:t>AJAX is a technique for creating fast and dynamic web pages.</a:t>
            </a:r>
          </a:p>
          <a:p>
            <a:endParaRPr lang="en-US" dirty="0"/>
          </a:p>
          <a:p>
            <a:r>
              <a:rPr lang="en-US" dirty="0"/>
              <a:t>AJAX allows web pages to be updated asynchronously by exchanging small amounts of data with the server behind the scenes. This means that it is possible to update parts of a web page, without reloading the whole page.</a:t>
            </a:r>
          </a:p>
          <a:p>
            <a:endParaRPr lang="en-US" dirty="0"/>
          </a:p>
          <a:p>
            <a:r>
              <a:rPr lang="en-US" dirty="0"/>
              <a:t>Classic web pages, (which do not use AJAX) must reload the entire page if the content should change.</a:t>
            </a:r>
          </a:p>
          <a:p>
            <a:endParaRPr lang="en-US" dirty="0"/>
          </a:p>
          <a:p>
            <a:r>
              <a:rPr lang="en-US" dirty="0"/>
              <a:t>Examples of applications using AJAX: Google Maps, Gmail, </a:t>
            </a:r>
            <a:r>
              <a:rPr lang="en-US" dirty="0" err="1"/>
              <a:t>Youtube</a:t>
            </a:r>
            <a:r>
              <a:rPr lang="en-US" dirty="0"/>
              <a:t>, and Facebook tabs.</a:t>
            </a:r>
          </a:p>
          <a:p>
            <a:endParaRPr lang="en-US" dirty="0"/>
          </a:p>
          <a:p>
            <a:r>
              <a:rPr lang="en-US" dirty="0"/>
              <a:t>JSON : </a:t>
            </a:r>
            <a:r>
              <a:rPr lang="en-US" dirty="0" err="1"/>
              <a:t>Javascript</a:t>
            </a:r>
            <a:r>
              <a:rPr lang="en-US" dirty="0"/>
              <a:t> Object Notation- is a lightweight data-interchange format</a:t>
            </a:r>
          </a:p>
          <a:p>
            <a:endParaRPr lang="en-US" dirty="0"/>
          </a:p>
          <a:p>
            <a:endParaRPr lang="en-US" dirty="0"/>
          </a:p>
        </p:txBody>
      </p:sp>
    </p:spTree>
    <p:extLst>
      <p:ext uri="{BB962C8B-B14F-4D97-AF65-F5344CB8AC3E}">
        <p14:creationId xmlns:p14="http://schemas.microsoft.com/office/powerpoint/2010/main" val="3594977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2318" y="685800"/>
            <a:ext cx="7315200" cy="7478970"/>
          </a:xfrm>
          <a:prstGeom prst="rect">
            <a:avLst/>
          </a:prstGeom>
        </p:spPr>
        <p:txBody>
          <a:bodyPr wrap="square">
            <a:spAutoFit/>
          </a:bodyPr>
          <a:lstStyle/>
          <a:p>
            <a:pPr algn="just"/>
            <a:r>
              <a:rPr lang="en-US" sz="2400" dirty="0"/>
              <a:t>If updates from the server arrive only for the part of the page requested by the client. It's also good that widgets are separated functionally. </a:t>
            </a:r>
          </a:p>
          <a:p>
            <a:pPr algn="just"/>
            <a:endParaRPr lang="en-US" sz="2400" dirty="0"/>
          </a:p>
          <a:p>
            <a:pPr algn="just"/>
            <a:r>
              <a:rPr lang="en-US" sz="2400" dirty="0"/>
              <a:t>A particular widget is in charge of a part of the page; partial changes will not affect the whole page.</a:t>
            </a:r>
          </a:p>
          <a:p>
            <a:pPr algn="just"/>
            <a:endParaRPr lang="en-US" sz="2400" dirty="0"/>
          </a:p>
          <a:p>
            <a:pPr algn="just"/>
            <a:r>
              <a:rPr lang="en-US" sz="2400" dirty="0"/>
              <a:t>T</a:t>
            </a:r>
            <a:r>
              <a:rPr lang="en-US" sz="2400" dirty="0">
                <a:effectLst/>
              </a:rPr>
              <a:t>here's a problem with updating or caching the data displayed on the widget. </a:t>
            </a:r>
          </a:p>
          <a:p>
            <a:pPr algn="just"/>
            <a:endParaRPr lang="en-US" sz="2400" dirty="0">
              <a:effectLst/>
            </a:endParaRPr>
          </a:p>
          <a:p>
            <a:pPr algn="just"/>
            <a:r>
              <a:rPr lang="en-US" sz="2400" dirty="0">
                <a:effectLst/>
              </a:rPr>
              <a:t>This functionality has to be implemented additionally: in the manifest one can indicate only names of the files that will be cached from the server. </a:t>
            </a:r>
          </a:p>
          <a:p>
            <a:pPr algn="just"/>
            <a:endParaRPr lang="en-US" sz="2400" dirty="0">
              <a:effectLst/>
            </a:endParaRPr>
          </a:p>
          <a:p>
            <a:pPr algn="just"/>
            <a:r>
              <a:rPr lang="en-US" sz="2400" dirty="0">
                <a:effectLst/>
              </a:rPr>
              <a:t>Correlation between the widget template file, cached in the manifest, and the page behavior logic requires extra effort.</a:t>
            </a:r>
          </a:p>
          <a:p>
            <a:pPr algn="just"/>
            <a:br>
              <a:rPr lang="en-US" sz="2400" dirty="0">
                <a:effectLst/>
              </a:rPr>
            </a:br>
            <a:endParaRPr lang="en-US" sz="2400" dirty="0">
              <a:effectLst/>
            </a:endParaRPr>
          </a:p>
          <a:p>
            <a:pPr algn="just"/>
            <a:endParaRPr lang="en-US" sz="2400" dirty="0"/>
          </a:p>
        </p:txBody>
      </p:sp>
    </p:spTree>
    <p:extLst>
      <p:ext uri="{BB962C8B-B14F-4D97-AF65-F5344CB8AC3E}">
        <p14:creationId xmlns:p14="http://schemas.microsoft.com/office/powerpoint/2010/main" val="1780610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2700"/>
            <a:ext cx="9296400" cy="68707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219325"/>
            <a:ext cx="5695950"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685800" y="1143000"/>
            <a:ext cx="8763000" cy="830997"/>
          </a:xfrm>
          <a:prstGeom prst="rect">
            <a:avLst/>
          </a:prstGeom>
        </p:spPr>
        <p:txBody>
          <a:bodyPr wrap="square">
            <a:spAutoFit/>
          </a:bodyPr>
          <a:lstStyle/>
          <a:p>
            <a:r>
              <a:rPr lang="en-US" sz="2400" dirty="0"/>
              <a:t>Type 3: service-oriented single-page web apps (Web 2.0, HTML5 apps)</a:t>
            </a:r>
          </a:p>
        </p:txBody>
      </p:sp>
      <p:sp>
        <p:nvSpPr>
          <p:cNvPr id="3" name="Rectangle 2"/>
          <p:cNvSpPr/>
          <p:nvPr/>
        </p:nvSpPr>
        <p:spPr>
          <a:xfrm>
            <a:off x="914400" y="5410200"/>
            <a:ext cx="7924799" cy="1477328"/>
          </a:xfrm>
          <a:prstGeom prst="rect">
            <a:avLst/>
          </a:prstGeom>
        </p:spPr>
        <p:txBody>
          <a:bodyPr wrap="square">
            <a:spAutoFit/>
          </a:bodyPr>
          <a:lstStyle/>
          <a:p>
            <a:pPr algn="just"/>
            <a:r>
              <a:rPr lang="en-US" dirty="0"/>
              <a:t>The term ''Web 2.0'' isn't quite correct here. One of peculiarities of Web 2.0 is the principle of involving users into filling and repeated adjustments of content. Basically the term ''Web 2.0'' means projects and services which are actively developed and improved by users themselves: blogs, wikis, social networks. This means Web 2.0 isn't bound to one technology or a set of technologies.</a:t>
            </a:r>
          </a:p>
        </p:txBody>
      </p:sp>
    </p:spTree>
    <p:extLst>
      <p:ext uri="{BB962C8B-B14F-4D97-AF65-F5344CB8AC3E}">
        <p14:creationId xmlns:p14="http://schemas.microsoft.com/office/powerpoint/2010/main" val="3280067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46624"/>
            <a:ext cx="8077200" cy="7109639"/>
          </a:xfrm>
          <a:prstGeom prst="rect">
            <a:avLst/>
          </a:prstGeom>
        </p:spPr>
        <p:txBody>
          <a:bodyPr wrap="square">
            <a:spAutoFit/>
          </a:bodyPr>
          <a:lstStyle/>
          <a:p>
            <a:r>
              <a:rPr lang="en-US" sz="2400" dirty="0"/>
              <a:t>Single Page Applications (aka SPA), and Service Oriented Architecture (aka SOA)</a:t>
            </a:r>
          </a:p>
          <a:p>
            <a:endParaRPr lang="en-US" sz="2400" dirty="0"/>
          </a:p>
          <a:p>
            <a:pPr fontAlgn="base"/>
            <a:r>
              <a:rPr lang="en-US" sz="2400" dirty="0"/>
              <a:t>SPA refers to the architecture of the UI, specifically the Web UI.</a:t>
            </a:r>
          </a:p>
          <a:p>
            <a:pPr fontAlgn="base"/>
            <a:r>
              <a:rPr lang="en-US" sz="2400" dirty="0"/>
              <a:t>SOA refers to the architecture of the back-end business layer, architecting for service reusability.</a:t>
            </a:r>
          </a:p>
          <a:p>
            <a:pPr fontAlgn="base"/>
            <a:r>
              <a:rPr lang="en-US" sz="2400" dirty="0"/>
              <a:t>This approach avoids interruption of the user experience between successive pages, making the application behave more like a desktop application. </a:t>
            </a:r>
          </a:p>
          <a:p>
            <a:pPr fontAlgn="base"/>
            <a:r>
              <a:rPr lang="en-US" sz="2400" dirty="0"/>
              <a:t>In an SPA, either all necessary code – HTML, JavaScript, and CSS – is retrieved with a single page load</a:t>
            </a:r>
          </a:p>
          <a:p>
            <a:pPr fontAlgn="base"/>
            <a:endParaRPr lang="en-US" sz="2400" dirty="0"/>
          </a:p>
          <a:p>
            <a:pPr fontAlgn="base"/>
            <a:r>
              <a:rPr lang="en-US" sz="2400" dirty="0"/>
              <a:t>Appropriate resources are dynamically loaded and added to the page as necessary, usually in response to user actions.</a:t>
            </a:r>
          </a:p>
          <a:p>
            <a:pPr fontAlgn="base"/>
            <a:r>
              <a:rPr lang="en-US" sz="2400" dirty="0"/>
              <a:t> </a:t>
            </a:r>
          </a:p>
          <a:p>
            <a:pPr fontAlgn="base"/>
            <a:r>
              <a:rPr lang="en-US" sz="2400" dirty="0"/>
              <a:t>Thick and Thin architectures for client and server- </a:t>
            </a:r>
            <a:r>
              <a:rPr lang="en-US" sz="2400" dirty="0" err="1"/>
              <a:t>Stateful</a:t>
            </a:r>
            <a:r>
              <a:rPr lang="en-US" sz="2400" dirty="0"/>
              <a:t> and Stateless Versions</a:t>
            </a:r>
          </a:p>
          <a:p>
            <a:endParaRPr lang="en-US" sz="2400" dirty="0"/>
          </a:p>
          <a:p>
            <a:endParaRPr lang="en-US" sz="2400" dirty="0"/>
          </a:p>
        </p:txBody>
      </p:sp>
    </p:spTree>
    <p:extLst>
      <p:ext uri="{BB962C8B-B14F-4D97-AF65-F5344CB8AC3E}">
        <p14:creationId xmlns:p14="http://schemas.microsoft.com/office/powerpoint/2010/main" val="317726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295400"/>
            <a:ext cx="7252370" cy="5016758"/>
          </a:xfrm>
          <a:prstGeom prst="rect">
            <a:avLst/>
          </a:prstGeom>
          <a:noFill/>
        </p:spPr>
        <p:txBody>
          <a:bodyPr wrap="none" rtlCol="0">
            <a:spAutoFit/>
          </a:bodyPr>
          <a:lstStyle/>
          <a:p>
            <a:r>
              <a:rPr lang="en-US" sz="4000" dirty="0"/>
              <a:t>Internet</a:t>
            </a:r>
          </a:p>
          <a:p>
            <a:r>
              <a:rPr lang="en-US" sz="4000" dirty="0"/>
              <a:t>Internet Services</a:t>
            </a:r>
          </a:p>
          <a:p>
            <a:r>
              <a:rPr lang="en-US" sz="4000" dirty="0"/>
              <a:t>Requirements of Internet Services</a:t>
            </a:r>
          </a:p>
          <a:p>
            <a:r>
              <a:rPr lang="en-US" sz="4000" dirty="0"/>
              <a:t>	Adaptability</a:t>
            </a:r>
          </a:p>
          <a:p>
            <a:r>
              <a:rPr lang="en-US" sz="4000" dirty="0"/>
              <a:t>	Availability</a:t>
            </a:r>
          </a:p>
          <a:p>
            <a:r>
              <a:rPr lang="en-US" sz="4000" dirty="0"/>
              <a:t>	Cost Effective</a:t>
            </a:r>
          </a:p>
          <a:p>
            <a:r>
              <a:rPr lang="en-US" sz="4000" dirty="0"/>
              <a:t>	Transparency </a:t>
            </a:r>
          </a:p>
          <a:p>
            <a:r>
              <a:rPr lang="en-US" sz="4000" dirty="0"/>
              <a:t>Model : Client Server</a:t>
            </a:r>
          </a:p>
        </p:txBody>
      </p:sp>
    </p:spTree>
    <p:extLst>
      <p:ext uri="{BB962C8B-B14F-4D97-AF65-F5344CB8AC3E}">
        <p14:creationId xmlns:p14="http://schemas.microsoft.com/office/powerpoint/2010/main" val="2728950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525" y="0"/>
            <a:ext cx="9744075" cy="72390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TotalTime>
  <Words>609</Words>
  <Application>Microsoft Macintosh PowerPoint</Application>
  <PresentationFormat>Custom</PresentationFormat>
  <Paragraphs>49</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Sujee R</dc:creator>
  <cp:lastModifiedBy>Dr. Arun Kumar C (CSE)</cp:lastModifiedBy>
  <cp:revision>20</cp:revision>
  <dcterms:created xsi:type="dcterms:W3CDTF">2018-06-04T09:03:00Z</dcterms:created>
  <dcterms:modified xsi:type="dcterms:W3CDTF">2020-06-21T06:49:57Z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2018-06-04T00:00:00Z</vt:filetime>
  </property>
  <property fmtid="{D5CDD505-2E9C-101B-9397-08002B2CF9AE}" pid="3" name="LastSaved">
    <vt:filetime>2018-06-04T00:00:00Z</vt:filetime>
  </property>
</Properties>
</file>