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notesMasterIdLst>
    <p:notesMasterId r:id="rId14"/>
  </p:notesMasterIdLst>
  <p:sldIdLst>
    <p:sldId id="271" r:id="rId3"/>
    <p:sldId id="258" r:id="rId4"/>
    <p:sldId id="272" r:id="rId5"/>
    <p:sldId id="277" r:id="rId6"/>
    <p:sldId id="264" r:id="rId7"/>
    <p:sldId id="269" r:id="rId8"/>
    <p:sldId id="270" r:id="rId9"/>
    <p:sldId id="266" r:id="rId10"/>
    <p:sldId id="276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7" autoAdjust="0"/>
    <p:restoredTop sz="81016" autoAdjust="0"/>
  </p:normalViewPr>
  <p:slideViewPr>
    <p:cSldViewPr>
      <p:cViewPr varScale="1">
        <p:scale>
          <a:sx n="67" d="100"/>
          <a:sy n="67" d="100"/>
        </p:scale>
        <p:origin x="-183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94ED2-F3C4-4ED2-A90C-875C8694C989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FE817-E33A-4550-9C55-A79FDCD1EF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072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FE817-E33A-4550-9C55-A79FDCD1EFD0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2B2CA-0C1A-4036-AA94-8D2BD8711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9661BA-9C8A-4B0D-9BFD-729EA5E14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84B9F-3F79-4972-85E5-C4FFA4E9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ADD-CC01-458A-A10C-1669B7229E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60DB1-0DC1-40E9-A127-EAE2EDDF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DE3D8E-2A5D-4CB1-AC84-1614942B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255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E71E7-37A3-406D-960E-6A08BD99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04999D-AC24-4519-98ED-134859FF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FC504-67A6-4420-BC12-0646C58B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73C-9366-404D-AB91-E4C99FB905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957F6C-7036-4A2B-BDAE-02413EC3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7BE209-8088-467A-A248-38DA3E46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46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AB740-8A97-4E7F-AB69-6938B677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9E59A6-C093-4B74-BA79-7993020E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18C6B3-000E-4606-80FD-51358F84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2182-CFAA-40B7-AE3D-0F079ECCBA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220CE-5D3F-4971-B6D7-2884F004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796A87-37F7-486A-96F4-D0370C0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862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63BD5-4CDA-44CC-9A96-95FE1184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44593D-D551-4170-94C2-A3E98EB7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4E6196-F53D-45D1-B7F5-2CAD5265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0D5377-2964-4DF5-8663-259F7ADE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B40F-1F57-4999-A614-4C0EC22BB9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38009A-0854-4363-A29F-20077244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0A0AD5-ADB1-49EC-9FA2-E6E4A335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025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EA6B2-BC78-429E-8E56-7167778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B17496-71D3-43D8-90DA-15DF08121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5F762C-B1E2-44B1-8D8A-F8083903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6D876B1-30BF-44A2-B532-27895BDF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5CF957E-CA6D-45F9-A9D1-2405EA91A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19B7AD-3D9A-4F55-B461-48F69EF5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E69-8AA7-469D-99F3-C0AEC12F2C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1DE4FF-E688-4375-B5B6-9873B82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3E045DC-7C40-45BA-80F1-F4F5D5A9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0120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40B25-7060-4D2D-AF45-72DE5F89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FF31AD-AE9A-42B9-9856-4F47E38D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47D-FCA9-4C54-A10F-C5550F133F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902813-5DFA-4072-B102-97EEBDB0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7F4191-60DB-427A-B996-29231043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7069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D33F51-64F8-45C0-BD2D-33CC5681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C27C-55EB-4626-8E54-114101EBE3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3608D6-D0EA-4696-AD2A-FD436235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BAA11A-E7D8-4F05-85AE-99AACF67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67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F0257-BBED-4E78-811F-F80E400A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37819-D764-4A52-9941-5F69E3A1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8B22EF-CD6C-46F6-B7AA-4195AE59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3C5EA1-4EB7-4920-A4D7-BAF0E0EB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1A-8A3A-495E-8D60-010FDA47D5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E657D9-A06F-4C8F-BD50-6A7B90BB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9D5F25-BBC1-40EA-AE15-74DCF8B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86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76C2B-C962-4457-BB84-14CD8A7E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55EC25-7CFB-4332-BAD4-90D286B21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A91D7-D783-4A80-8B48-71356444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3820BA-A134-47C1-9F13-5FB7661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2215-B725-452C-8B29-B1D46FC24F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72C8E1-629F-4A72-A287-3BF2EB26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AFB3D2-1624-41E1-A390-CA71587C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894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EAB178-EAC0-4251-871B-24784A25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0F028E-31D8-4CDA-9C50-F9585B44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C5D512-DE08-4B50-9667-A1C0DEDF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CEA-BB3B-4C9B-B394-DDF404745A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DB6B5B-6F08-4E7D-BE19-5AAF32FA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FD0ED6-A1C1-4885-B28E-89E92FF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1987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60AC85-3435-4DA8-BE8F-ED157D9B2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D47D1C-E27F-45AB-B8C6-ACCE5019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EFBF39-F075-48FE-971A-1EDC647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F995-2E00-4406-B724-54F4F4A6BD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A5F190-00DA-4AAD-BDDE-E4EBFBFD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7D40CB-C2F6-493C-A496-182F360D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871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37906BD-6F21-47E9-8695-E8D14286D4B5}" type="datetimeFigureOut">
              <a:rPr lang="en-IN" smtClean="0"/>
              <a:pPr/>
              <a:t>14-07-2021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3357D1-2E02-4AA6-8560-DBA15A5D09F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16E275-9306-4FD5-84EE-5F87D4A0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4BA096-D905-464D-97E7-30A95E36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D999D5-023C-4A22-B87B-C73AFF8CD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2D97-B389-4981-9440-82D917476A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DDB174-DDE6-4589-8069-46187D10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58EDF-9449-4595-A4F4-86078D0D4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76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6533"/>
            <a:ext cx="9144000" cy="121919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0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C46D7-74D1-4B60-BBAD-7922F9D9D2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-1" y="4725144"/>
            <a:ext cx="9143999" cy="2132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IN" sz="2000" b="1" cap="all" dirty="0" smtClean="0">
                <a:solidFill>
                  <a:prstClr val="black"/>
                </a:solidFill>
                <a:latin typeface="Bookman Old Style" pitchFamily="18" charset="0"/>
              </a:rPr>
              <a:t>By:</a:t>
            </a:r>
          </a:p>
          <a:p>
            <a:pPr eaLnBrk="1" hangingPunct="1"/>
            <a:r>
              <a:rPr lang="en-IN" sz="2000" b="1" cap="all" dirty="0" smtClean="0">
                <a:solidFill>
                  <a:prstClr val="black"/>
                </a:solidFill>
                <a:latin typeface="Bookman Old Style" pitchFamily="18" charset="0"/>
              </a:rPr>
              <a:t>Dr. </a:t>
            </a:r>
            <a:r>
              <a:rPr lang="en-IN" sz="2000" b="1" cap="all" dirty="0" err="1" smtClean="0">
                <a:solidFill>
                  <a:prstClr val="black"/>
                </a:solidFill>
                <a:latin typeface="Bookman Old Style" pitchFamily="18" charset="0"/>
              </a:rPr>
              <a:t>Rimjhim</a:t>
            </a:r>
            <a:r>
              <a:rPr lang="en-IN" sz="2000" b="1" cap="all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IN" sz="2000" b="1" cap="all" dirty="0" err="1" smtClean="0">
                <a:solidFill>
                  <a:prstClr val="black"/>
                </a:solidFill>
                <a:latin typeface="Bookman Old Style" pitchFamily="18" charset="0"/>
              </a:rPr>
              <a:t>singh</a:t>
            </a:r>
            <a:endParaRPr lang="en-IN" sz="2000" b="1" cap="all" dirty="0" smtClean="0">
              <a:solidFill>
                <a:prstClr val="black"/>
              </a:solidFill>
              <a:latin typeface="Bookman Old Style" pitchFamily="18" charset="0"/>
            </a:endParaRPr>
          </a:p>
          <a:p>
            <a:pPr eaLnBrk="1" hangingPunct="1"/>
            <a:r>
              <a:rPr lang="en-IN" sz="2000" b="1" cap="all" dirty="0" smtClean="0">
                <a:solidFill>
                  <a:prstClr val="black"/>
                </a:solidFill>
                <a:latin typeface="Bookman Old Style" pitchFamily="18" charset="0"/>
              </a:rPr>
              <a:t>Asst. </a:t>
            </a:r>
            <a:r>
              <a:rPr lang="en-IN" sz="2000" b="1" cap="all" dirty="0" err="1" smtClean="0">
                <a:solidFill>
                  <a:prstClr val="black"/>
                </a:solidFill>
                <a:latin typeface="Bookman Old Style" pitchFamily="18" charset="0"/>
              </a:rPr>
              <a:t>ProfeSSOR</a:t>
            </a:r>
            <a:r>
              <a:rPr lang="en-IN" sz="2000" b="1" cap="all" dirty="0" smtClean="0">
                <a:solidFill>
                  <a:prstClr val="black"/>
                </a:solidFill>
                <a:latin typeface="Bookman Old Style" pitchFamily="18" charset="0"/>
              </a:rPr>
              <a:t> (Sr. Gr.)</a:t>
            </a:r>
          </a:p>
          <a:p>
            <a:pPr eaLnBrk="1" hangingPunct="1"/>
            <a:r>
              <a:rPr lang="en-IN" sz="2000" b="1" cap="all" dirty="0" smtClean="0">
                <a:solidFill>
                  <a:prstClr val="black"/>
                </a:solidFill>
                <a:latin typeface="Bookman Old Style" pitchFamily="18" charset="0"/>
              </a:rPr>
              <a:t>Department of CSE</a:t>
            </a:r>
          </a:p>
          <a:p>
            <a:pPr eaLnBrk="1" hangingPunct="1"/>
            <a:r>
              <a:rPr lang="en-IN" sz="2000" b="1" cap="all" dirty="0" smtClean="0">
                <a:solidFill>
                  <a:prstClr val="black"/>
                </a:solidFill>
                <a:latin typeface="Bookman Old Style" pitchFamily="18" charset="0"/>
              </a:rPr>
              <a:t>Amrita </a:t>
            </a:r>
            <a:r>
              <a:rPr lang="en-IN" sz="2000" b="1" cap="all" dirty="0" err="1" smtClean="0">
                <a:solidFill>
                  <a:prstClr val="black"/>
                </a:solidFill>
                <a:latin typeface="Bookman Old Style" pitchFamily="18" charset="0"/>
              </a:rPr>
              <a:t>Vishwa</a:t>
            </a:r>
            <a:r>
              <a:rPr lang="en-IN" sz="2000" b="1" cap="all" dirty="0" smtClean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IN" sz="2000" b="1" cap="all" dirty="0" err="1" smtClean="0">
                <a:solidFill>
                  <a:prstClr val="black"/>
                </a:solidFill>
                <a:latin typeface="Bookman Old Style" pitchFamily="18" charset="0"/>
              </a:rPr>
              <a:t>Vidyapeetham</a:t>
            </a:r>
            <a:r>
              <a:rPr lang="en-IN" sz="2000" b="1" cap="all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  <a:endParaRPr lang="en-US" sz="2000" b="1" cap="all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916832"/>
            <a:ext cx="7632848" cy="21236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15CSE402-Structure </a:t>
            </a:r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and Interpretation of computer </a:t>
            </a:r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Programs</a:t>
            </a:r>
            <a:endParaRPr lang="en-IN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96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254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Functional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000108"/>
            <a:ext cx="7790712" cy="5643602"/>
          </a:xfrm>
        </p:spPr>
        <p:txBody>
          <a:bodyPr>
            <a:noAutofit/>
          </a:bodyPr>
          <a:lstStyle/>
          <a:p>
            <a:r>
              <a:rPr lang="en-IN" sz="2400" dirty="0" smtClean="0"/>
              <a:t>Programs were constructed by applying functions.</a:t>
            </a:r>
          </a:p>
          <a:p>
            <a:pPr marL="82296" indent="0">
              <a:buNone/>
            </a:pPr>
            <a:endParaRPr lang="en-IN" sz="2400" dirty="0" smtClean="0"/>
          </a:p>
          <a:p>
            <a:r>
              <a:rPr lang="en-IN" sz="2400" dirty="0" smtClean="0"/>
              <a:t>It is a declarative type of paradigm which will not change the state of the program.</a:t>
            </a:r>
          </a:p>
          <a:p>
            <a:pPr marL="82296" indent="0">
              <a:buNone/>
            </a:pPr>
            <a:endParaRPr lang="en-IN" sz="2400" dirty="0" smtClean="0"/>
          </a:p>
          <a:p>
            <a:r>
              <a:rPr lang="en-IN" sz="2400" dirty="0" smtClean="0"/>
              <a:t>Functions can be passed as arguments, returned from other functions.</a:t>
            </a:r>
          </a:p>
          <a:p>
            <a:pPr marL="82296" indent="0">
              <a:buNone/>
            </a:pPr>
            <a:endParaRPr lang="en-IN" sz="2400" dirty="0" smtClean="0"/>
          </a:p>
          <a:p>
            <a:r>
              <a:rPr lang="en-IN" sz="2400" dirty="0" smtClean="0"/>
              <a:t>It is evolved from Lambda calculus.</a:t>
            </a:r>
          </a:p>
          <a:p>
            <a:pPr marL="82296" indent="0">
              <a:buNone/>
            </a:pPr>
            <a:endParaRPr lang="en-IN" sz="2400" dirty="0" smtClean="0"/>
          </a:p>
          <a:p>
            <a:r>
              <a:rPr lang="en-IN" sz="2400" dirty="0" smtClean="0"/>
              <a:t>Example: Lisp, Scheme, </a:t>
            </a:r>
            <a:r>
              <a:rPr lang="en-IN" sz="2400" dirty="0" err="1" smtClean="0"/>
              <a:t>clojure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Supported in language like C++, PHP, Python, </a:t>
            </a:r>
            <a:r>
              <a:rPr lang="en-IN" sz="2400" dirty="0" err="1" smtClean="0"/>
              <a:t>Scala</a:t>
            </a:r>
            <a:r>
              <a:rPr lang="en-IN" sz="2400" dirty="0" smtClean="0"/>
              <a:t>.</a:t>
            </a:r>
          </a:p>
          <a:p>
            <a:pPr marL="82296" indent="0">
              <a:buNone/>
            </a:pPr>
            <a:r>
              <a:rPr lang="en-IN" sz="24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88251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750"/>
            <a:ext cx="8100392" cy="93610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Introduction to Scheme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73904" indent="-414726"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Functional programming language first appeared in 1975.</a:t>
            </a:r>
          </a:p>
          <a:p>
            <a:pPr marL="259178">
              <a:buSzPct val="45000"/>
              <a:defRPr/>
            </a:pPr>
            <a:endParaRPr lang="en-US" dirty="0">
              <a:cs typeface="Calibri" pitchFamily="34" charset="0"/>
            </a:endParaRPr>
          </a:p>
          <a:p>
            <a:pPr marL="673904" indent="-414726"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Scheme was developed at MIT AI lab by Guy L. Steele and Gerald Jay </a:t>
            </a:r>
            <a:r>
              <a:rPr lang="en-US" dirty="0" err="1">
                <a:cs typeface="Calibri" pitchFamily="34" charset="0"/>
              </a:rPr>
              <a:t>Sussman</a:t>
            </a:r>
            <a:r>
              <a:rPr lang="en-US" dirty="0">
                <a:cs typeface="Calibri" pitchFamily="34" charset="0"/>
              </a:rPr>
              <a:t>.</a:t>
            </a:r>
          </a:p>
          <a:p>
            <a:pPr marL="673904" indent="-414726">
              <a:lnSpc>
                <a:spcPct val="200000"/>
              </a:lnSpc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Scheme is a dialect of Lisp.</a:t>
            </a:r>
          </a:p>
          <a:p>
            <a:pPr marL="673904" indent="-414726">
              <a:lnSpc>
                <a:spcPct val="200000"/>
              </a:lnSpc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It uses Interpreter.</a:t>
            </a:r>
          </a:p>
          <a:p>
            <a:pPr marL="673904" indent="-414726">
              <a:buSzPct val="45000"/>
              <a:buFont typeface="Wingdings" pitchFamily="2" charset="2"/>
              <a:buChar char="Ø"/>
              <a:defRPr/>
            </a:pPr>
            <a:endParaRPr lang="en-US" dirty="0">
              <a:cs typeface="Calibri" pitchFamily="34" charset="0"/>
            </a:endParaRPr>
          </a:p>
          <a:p>
            <a:pPr marL="673904" indent="-414726"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It is used in embedded system, compiler design, scripting , Google App inventor for Android.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3037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1196752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Introduction to  Functional </a:t>
            </a:r>
            <a:r>
              <a:rPr lang="en-IN" dirty="0"/>
              <a:t>P</a:t>
            </a:r>
            <a:r>
              <a:rPr lang="en-IN" dirty="0" smtClean="0"/>
              <a:t>rogramming</a:t>
            </a:r>
          </a:p>
          <a:p>
            <a:r>
              <a:rPr lang="en-IN" dirty="0" smtClean="0"/>
              <a:t>Exposure to  Procedural Abstraction</a:t>
            </a:r>
          </a:p>
          <a:p>
            <a:r>
              <a:rPr lang="en-IN" dirty="0" smtClean="0"/>
              <a:t>Apply and manipulate  Abstract data </a:t>
            </a:r>
          </a:p>
          <a:p>
            <a:r>
              <a:rPr lang="en-IN" dirty="0" smtClean="0"/>
              <a:t>Understanding Modularity and Streams</a:t>
            </a: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996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9030" cy="1196752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Course Outcomes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5541741"/>
              </p:ext>
            </p:extLst>
          </p:nvPr>
        </p:nvGraphicFramePr>
        <p:xfrm>
          <a:off x="1043608" y="1295918"/>
          <a:ext cx="7920880" cy="506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938"/>
                <a:gridCol w="4500594"/>
                <a:gridCol w="2249348"/>
              </a:tblGrid>
              <a:tr h="8640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Course Outcome</a:t>
                      </a:r>
                      <a:endParaRPr kumimoji="0" lang="en-IN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Description</a:t>
                      </a:r>
                      <a:endParaRPr kumimoji="0" lang="en-IN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Bloom’s Taxonomy Level</a:t>
                      </a:r>
                      <a:endParaRPr kumimoji="0" lang="en-IN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24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CO1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Apply the elements of scheme programming to write functional programs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  <a:endParaRPr lang="en-IN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755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CO2</a:t>
                      </a:r>
                      <a:endParaRPr lang="en-IN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Formulate abstractions with (higher –order) procedures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L4</a:t>
                      </a:r>
                      <a:endParaRPr lang="en-IN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4478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CO3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Understand organizational principles and apply effectively the Scheme data structure, list, for program synthesis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49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CO4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Formulate and model abstractions with data</a:t>
                      </a:r>
                      <a:endParaRPr lang="en-IN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L4</a:t>
                      </a:r>
                      <a:endParaRPr lang="en-IN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836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52" y="0"/>
            <a:ext cx="8208912" cy="1152128"/>
          </a:xfrm>
          <a:solidFill>
            <a:schemeClr val="bg2"/>
          </a:solidFill>
        </p:spPr>
        <p:txBody>
          <a:bodyPr/>
          <a:lstStyle/>
          <a:p>
            <a:r>
              <a:rPr lang="en-IN" dirty="0" smtClean="0"/>
              <a:t>SICP - Syllabus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8028384" cy="54006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15CSE402  Structure and Interpretation of Computer Programs        3-1-0-4 </a:t>
            </a:r>
            <a:endParaRPr lang="en-IN" b="1" dirty="0" smtClean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US" b="1" dirty="0" smtClean="0"/>
              <a:t> </a:t>
            </a:r>
            <a:endParaRPr lang="en-IN" b="1" dirty="0" smtClean="0"/>
          </a:p>
          <a:p>
            <a:r>
              <a:rPr lang="en-IN" b="1" dirty="0" smtClean="0"/>
              <a:t>Unit 1 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Introduction to LISP and Scheme - Building Abstractions with procedures: Elements of Programming procedures and the process they generate – Formulating Abstractions with higher-order procedures. </a:t>
            </a:r>
          </a:p>
          <a:p>
            <a:pPr>
              <a:buNone/>
            </a:pPr>
            <a:endParaRPr lang="en-US" dirty="0" smtClean="0"/>
          </a:p>
          <a:p>
            <a:r>
              <a:rPr lang="en-IN" b="1" dirty="0" smtClean="0"/>
              <a:t>Unit 2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Building Abstractions with data:  Introduction to data abstraction- Hierarchical data and the closure property – Symbolic data – Multiple representations for abstract data – Systems with generic operations.</a:t>
            </a:r>
            <a:endParaRPr lang="en-US" dirty="0" smtClean="0"/>
          </a:p>
          <a:p>
            <a:endParaRPr lang="en-IN" b="1" dirty="0" smtClean="0"/>
          </a:p>
          <a:p>
            <a:r>
              <a:rPr lang="en-IN" b="1" dirty="0" smtClean="0"/>
              <a:t>Unit 3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	Modularity, objects, and state: Assignment and local state – Environment model of evaluation – Modelling with mutable data – Concurrency – Streams.</a:t>
            </a:r>
            <a:endParaRPr lang="en-US" dirty="0" smtClean="0"/>
          </a:p>
          <a:p>
            <a:endParaRPr lang="en-IN" dirty="0" smtClean="0"/>
          </a:p>
          <a:p>
            <a:pPr marL="82296" indent="0">
              <a:buNone/>
            </a:pPr>
            <a:endParaRPr lang="en-IN" dirty="0" smtClean="0"/>
          </a:p>
          <a:p>
            <a:pPr marL="82296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364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9492"/>
            <a:ext cx="8172400" cy="980728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N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Text Book and References</a:t>
            </a:r>
            <a:endParaRPr lang="en-IN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052736"/>
            <a:ext cx="8280920" cy="2376264"/>
          </a:xfrm>
        </p:spPr>
        <p:txBody>
          <a:bodyPr>
            <a:normAutofit fontScale="92500" lnSpcReduction="10000"/>
          </a:bodyPr>
          <a:lstStyle/>
          <a:p>
            <a:pPr marL="493776" lvl="0" indent="-457200">
              <a:buFont typeface="Arial" pitchFamily="34" charset="0"/>
              <a:buChar char="•"/>
            </a:pPr>
            <a:r>
              <a:rPr lang="en-IN" dirty="0"/>
              <a:t>Abelson H and </a:t>
            </a:r>
            <a:r>
              <a:rPr lang="en-IN" dirty="0" err="1"/>
              <a:t>Sussman</a:t>
            </a:r>
            <a:r>
              <a:rPr lang="en-IN" dirty="0"/>
              <a:t> G. J., “Structure and Interpretation of </a:t>
            </a:r>
            <a:r>
              <a:rPr lang="en-IN" dirty="0" smtClean="0"/>
              <a:t>Computer Programs”, Second Edition, MIT Press, 2005.</a:t>
            </a:r>
          </a:p>
          <a:p>
            <a:pPr marL="493776" lvl="0" indent="-457200">
              <a:buFont typeface="Arial" pitchFamily="34" charset="0"/>
              <a:buChar char="•"/>
            </a:pPr>
            <a:endParaRPr lang="en-IN" dirty="0" smtClean="0"/>
          </a:p>
          <a:p>
            <a:pPr marL="493776" lvl="0" indent="-457200">
              <a:buFont typeface="Arial" pitchFamily="34" charset="0"/>
              <a:buChar char="•"/>
            </a:pPr>
            <a:r>
              <a:rPr lang="en-IN" dirty="0" smtClean="0"/>
              <a:t>MIT OPENCOURSEWARE</a:t>
            </a:r>
          </a:p>
          <a:p>
            <a:pPr marL="493776" lvl="0" indent="-457200">
              <a:buFont typeface="Arial" pitchFamily="34" charset="0"/>
              <a:buChar char="•"/>
            </a:pPr>
            <a:endParaRPr lang="en-IN" dirty="0" smtClean="0"/>
          </a:p>
          <a:p>
            <a:pPr marL="36576" lv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AutoShape 4" descr="Image result for text book for SICP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 descr="Structure and Interpretation of Computer Programs, 2nd Edit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3357562"/>
            <a:ext cx="3528392" cy="32504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4" y="3357562"/>
            <a:ext cx="396044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677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908720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Evaluation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855814"/>
              </p:ext>
            </p:extLst>
          </p:nvPr>
        </p:nvGraphicFramePr>
        <p:xfrm>
          <a:off x="1071538" y="980728"/>
          <a:ext cx="7858180" cy="56629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{C4B1156A-380E-4F78-BDF5-A606A8083BF9}</a:tableStyleId>
              </a:tblPr>
              <a:tblGrid>
                <a:gridCol w="26176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159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44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9219">
                <a:tc>
                  <a:txBody>
                    <a:bodyPr/>
                    <a:lstStyle/>
                    <a:p>
                      <a:pPr marL="6794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945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Component</a:t>
                      </a:r>
                      <a:endParaRPr lang="en-IN" sz="20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Mode</a:t>
                      </a:r>
                      <a:endParaRPr lang="en-IN" sz="200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algn="ctr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Weightage</a:t>
                      </a:r>
                      <a:endParaRPr lang="en-IN" sz="200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21982">
                <a:tc>
                  <a:txBody>
                    <a:bodyPr/>
                    <a:lstStyle/>
                    <a:p>
                      <a:pPr marL="67945" algn="l">
                        <a:lnSpc>
                          <a:spcPts val="1305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Internal -   Midterm </a:t>
                      </a:r>
                    </a:p>
                    <a:p>
                      <a:pPr marL="67945" algn="l">
                        <a:lnSpc>
                          <a:spcPts val="1305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945" algn="l">
                        <a:lnSpc>
                          <a:spcPts val="1305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exam (30%)</a:t>
                      </a:r>
                      <a:endParaRPr lang="en-IN" sz="20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Online</a:t>
                      </a:r>
                      <a:r>
                        <a:rPr lang="en-US" sz="2000" spc="-1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(AUMS) and </a:t>
                      </a:r>
                    </a:p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Microsoft Teams (Viva)</a:t>
                      </a:r>
                      <a:endParaRPr lang="en-IN" sz="20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1196975" algn="l"/>
                        </a:tabLst>
                      </a:pPr>
                      <a:r>
                        <a:rPr lang="en-US" sz="200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Online exam-10 %</a:t>
                      </a:r>
                      <a:endParaRPr lang="en-IN" sz="200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algn="l"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1196975" algn="l"/>
                        </a:tabLst>
                      </a:pPr>
                      <a:endParaRPr lang="en-US" sz="200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algn="l"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1196975" algn="l"/>
                        </a:tabLst>
                      </a:pPr>
                      <a:r>
                        <a:rPr lang="en-US" sz="200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Viva – 20%</a:t>
                      </a:r>
                      <a:r>
                        <a:rPr lang="en-US" sz="2000" spc="48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</a:t>
                      </a:r>
                      <a:endParaRPr lang="en-IN" sz="200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  <a:tabLst>
                          <a:tab pos="1196975" algn="l"/>
                        </a:tabLst>
                      </a:pPr>
                      <a:r>
                        <a:rPr lang="en-US" sz="200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 </a:t>
                      </a:r>
                      <a:endParaRPr lang="en-IN" sz="200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21982"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Internal - Continuous </a:t>
                      </a:r>
                    </a:p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assessment (20 %)</a:t>
                      </a:r>
                      <a:endParaRPr lang="en-IN" sz="200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Online</a:t>
                      </a:r>
                      <a:r>
                        <a:rPr lang="en-US" sz="2000" spc="-1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(AUMS) and </a:t>
                      </a:r>
                    </a:p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Microsoft Teams </a:t>
                      </a:r>
                      <a:endParaRPr lang="en-US" sz="2000" dirty="0" smtClean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945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580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Quizzes (3)      –   7 %</a:t>
                      </a:r>
                      <a:endParaRPr lang="en-IN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Tutorial (3)       –   6%</a:t>
                      </a:r>
                      <a:endParaRPr lang="en-IN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algn="l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lvl="0" algn="l">
                        <a:lnSpc>
                          <a:spcPts val="135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Case Study (2 </a:t>
                      </a:r>
                      <a:endParaRPr lang="en-IN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lvl="0" algn="l">
                        <a:lnSpc>
                          <a:spcPts val="1350"/>
                        </a:lnSpc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8580" lvl="0" algn="l">
                        <a:lnSpc>
                          <a:spcPts val="135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evaluations)      – 7%</a:t>
                      </a:r>
                      <a:endParaRPr lang="en-IN" sz="20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89798">
                <a:tc>
                  <a:txBody>
                    <a:bodyPr/>
                    <a:lstStyle/>
                    <a:p>
                      <a:pPr marL="6794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External – End Semester </a:t>
                      </a:r>
                    </a:p>
                    <a:p>
                      <a:pPr marL="6794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94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(50%)</a:t>
                      </a:r>
                      <a:endParaRPr lang="en-IN" sz="20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Online</a:t>
                      </a:r>
                      <a:r>
                        <a:rPr lang="en-US" sz="2000" spc="-1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(AUMS) and </a:t>
                      </a:r>
                    </a:p>
                    <a:p>
                      <a:pPr marL="6794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945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Microsoft Teams (Viva)</a:t>
                      </a:r>
                      <a:endParaRPr lang="en-IN" sz="20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310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Online exam- 20%</a:t>
                      </a:r>
                      <a:endParaRPr lang="en-IN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310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Segoe UI Semilight" pitchFamily="34" charset="0"/>
                        <a:cs typeface="Segoe UI Semilight" pitchFamily="34" charset="0"/>
                      </a:endParaRPr>
                    </a:p>
                    <a:p>
                      <a:pPr marL="67310" algn="l">
                        <a:lnSpc>
                          <a:spcPts val="128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Segoe UI Semilight" pitchFamily="34" charset="0"/>
                          <a:cs typeface="Segoe UI Semilight" pitchFamily="34" charset="0"/>
                        </a:rPr>
                        <a:t>Viva -30%</a:t>
                      </a:r>
                      <a:endParaRPr lang="en-IN" sz="2000" dirty="0">
                        <a:effectLst/>
                        <a:latin typeface="Segoe UI Semilight" pitchFamily="34" charset="0"/>
                        <a:ea typeface="Times New Roman"/>
                        <a:cs typeface="Segoe UI Semilight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798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196752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I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Teaching Materials / Mode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498080" cy="48006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82296" indent="0">
              <a:buNone/>
            </a:pPr>
            <a:r>
              <a:rPr lang="en-IN" dirty="0"/>
              <a:t>Live lectures     	     </a:t>
            </a:r>
            <a:r>
              <a:rPr lang="en-IN" dirty="0" smtClean="0"/>
              <a:t> </a:t>
            </a:r>
            <a:r>
              <a:rPr lang="en-IN" dirty="0"/>
              <a:t>-  MS Teams</a:t>
            </a:r>
          </a:p>
          <a:p>
            <a:pPr marL="82296" indent="0">
              <a:buNone/>
            </a:pPr>
            <a:r>
              <a:rPr lang="en-IN" dirty="0" smtClean="0"/>
              <a:t>Demo    </a:t>
            </a:r>
            <a:r>
              <a:rPr lang="en-IN" dirty="0"/>
              <a:t>	     	     </a:t>
            </a:r>
            <a:r>
              <a:rPr lang="en-IN" dirty="0" smtClean="0"/>
              <a:t> </a:t>
            </a:r>
            <a:r>
              <a:rPr lang="en-IN" dirty="0"/>
              <a:t>-  </a:t>
            </a:r>
            <a:r>
              <a:rPr lang="en-IN" dirty="0" err="1"/>
              <a:t>Dr.Racket</a:t>
            </a:r>
            <a:r>
              <a:rPr lang="en-IN" dirty="0"/>
              <a:t> IDE</a:t>
            </a:r>
          </a:p>
          <a:p>
            <a:pPr marL="82296" indent="0">
              <a:buNone/>
            </a:pPr>
            <a:r>
              <a:rPr lang="en-IN" dirty="0"/>
              <a:t>Flipped Classroom </a:t>
            </a:r>
            <a:r>
              <a:rPr lang="en-IN" dirty="0" smtClean="0"/>
              <a:t>  </a:t>
            </a:r>
            <a:r>
              <a:rPr lang="en-IN" dirty="0"/>
              <a:t>- </a:t>
            </a:r>
            <a:r>
              <a:rPr lang="en-IN" dirty="0" smtClean="0"/>
              <a:t> Recorded </a:t>
            </a:r>
            <a:r>
              <a:rPr lang="en-IN" dirty="0"/>
              <a:t>Videos </a:t>
            </a:r>
          </a:p>
          <a:p>
            <a:pPr marL="36576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45500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980728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Tools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0200"/>
            <a:ext cx="3240360" cy="254888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Racket </a:t>
            </a:r>
            <a:r>
              <a:rPr lang="en-IN" dirty="0" smtClean="0"/>
              <a:t> </a:t>
            </a:r>
            <a:r>
              <a:rPr lang="en-IN" dirty="0" smtClean="0"/>
              <a:t>– General purpose programming language(open source)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https://racket-lang.org/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4429132"/>
            <a:ext cx="237626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4752528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875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52" y="0"/>
            <a:ext cx="8208912" cy="1152128"/>
          </a:xfrm>
          <a:solidFill>
            <a:schemeClr val="bg2"/>
          </a:solidFill>
        </p:spPr>
        <p:txBody>
          <a:bodyPr/>
          <a:lstStyle/>
          <a:p>
            <a:r>
              <a:rPr lang="en-IN" dirty="0" smtClean="0"/>
              <a:t>SICP -Overview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8028384" cy="54006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SICP is to think about </a:t>
            </a:r>
            <a:r>
              <a:rPr lang="en-IN" i="1" u="sng" dirty="0" smtClean="0"/>
              <a:t>programming process</a:t>
            </a:r>
            <a:r>
              <a:rPr lang="en-IN" dirty="0" smtClean="0"/>
              <a:t>.</a:t>
            </a:r>
          </a:p>
          <a:p>
            <a:pPr marL="82296" indent="0">
              <a:buNone/>
            </a:pP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uses the idea of </a:t>
            </a:r>
            <a:r>
              <a:rPr lang="en-IN" i="1" u="sng" dirty="0"/>
              <a:t>functions as data</a:t>
            </a:r>
            <a:r>
              <a:rPr lang="en-IN" dirty="0" smtClean="0"/>
              <a:t>.</a:t>
            </a:r>
          </a:p>
          <a:p>
            <a:pPr marL="82296" indent="0">
              <a:buNone/>
            </a:pPr>
            <a:endParaRPr lang="en-IN" dirty="0"/>
          </a:p>
          <a:p>
            <a:r>
              <a:rPr lang="en-IN" dirty="0" smtClean="0"/>
              <a:t>It addresses the techniques </a:t>
            </a:r>
            <a:r>
              <a:rPr lang="en-IN" dirty="0"/>
              <a:t>used to </a:t>
            </a:r>
            <a:r>
              <a:rPr lang="en-IN" i="1" u="sng" dirty="0"/>
              <a:t>control complexity</a:t>
            </a:r>
            <a:r>
              <a:rPr lang="en-IN" dirty="0"/>
              <a:t> of large software systems</a:t>
            </a:r>
            <a:r>
              <a:rPr lang="en-IN" dirty="0" smtClean="0"/>
              <a:t>.</a:t>
            </a:r>
          </a:p>
          <a:p>
            <a:pPr marL="82296" indent="0">
              <a:buNone/>
            </a:pPr>
            <a:endParaRPr lang="en-IN" dirty="0"/>
          </a:p>
          <a:p>
            <a:r>
              <a:rPr lang="en-IN" dirty="0" smtClean="0"/>
              <a:t>If focuses on the </a:t>
            </a:r>
            <a:r>
              <a:rPr lang="en-IN" i="1" u="sng" dirty="0" smtClean="0"/>
              <a:t>idea of abstraction</a:t>
            </a:r>
          </a:p>
          <a:p>
            <a:endParaRPr lang="en-IN" dirty="0" smtClean="0"/>
          </a:p>
          <a:p>
            <a:r>
              <a:rPr lang="en-IN" dirty="0" smtClean="0"/>
              <a:t>It uses </a:t>
            </a:r>
            <a:r>
              <a:rPr lang="en-IN" i="1" u="sng" dirty="0" smtClean="0"/>
              <a:t>scheme language </a:t>
            </a:r>
            <a:r>
              <a:rPr lang="en-IN" dirty="0" smtClean="0"/>
              <a:t>for understanding the techniques.</a:t>
            </a:r>
          </a:p>
          <a:p>
            <a:endParaRPr lang="en-IN" dirty="0" smtClean="0"/>
          </a:p>
          <a:p>
            <a:pPr marL="82296" indent="0">
              <a:buNone/>
            </a:pPr>
            <a:endParaRPr lang="en-IN" dirty="0" smtClean="0"/>
          </a:p>
          <a:p>
            <a:pPr marL="82296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33649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FDE7DD398D942949A152EF1E9743F" ma:contentTypeVersion="0" ma:contentTypeDescription="Create a new document." ma:contentTypeScope="" ma:versionID="b481295180e53f062a7d311f60fa24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9B8BED-E134-448F-8081-76EB575FBC52}"/>
</file>

<file path=customXml/itemProps2.xml><?xml version="1.0" encoding="utf-8"?>
<ds:datastoreItem xmlns:ds="http://schemas.openxmlformats.org/officeDocument/2006/customXml" ds:itemID="{E722F2D7-5698-4EA3-9D63-6037D97BBC62}"/>
</file>

<file path=customXml/itemProps3.xml><?xml version="1.0" encoding="utf-8"?>
<ds:datastoreItem xmlns:ds="http://schemas.openxmlformats.org/officeDocument/2006/customXml" ds:itemID="{EEFA0A10-F3DA-42CF-95BF-FF099043F1AE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2502</TotalTime>
  <Words>427</Words>
  <Application>Microsoft Office PowerPoint</Application>
  <PresentationFormat>On-screen Show (4:3)</PresentationFormat>
  <Paragraphs>129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Solstice</vt:lpstr>
      <vt:lpstr>Office Theme</vt:lpstr>
      <vt:lpstr>Course Overview</vt:lpstr>
      <vt:lpstr>Objectives</vt:lpstr>
      <vt:lpstr>Course Outcomes</vt:lpstr>
      <vt:lpstr>SICP - Syllabus </vt:lpstr>
      <vt:lpstr>Text Book and References</vt:lpstr>
      <vt:lpstr>Evaluation Pattern</vt:lpstr>
      <vt:lpstr>Teaching Materials / Mode of delivery</vt:lpstr>
      <vt:lpstr>Tools Required</vt:lpstr>
      <vt:lpstr>SICP -Overview </vt:lpstr>
      <vt:lpstr>Functional Programming</vt:lpstr>
      <vt:lpstr>Introduction to Scheme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</dc:creator>
  <cp:lastModifiedBy>Rimjhim</cp:lastModifiedBy>
  <cp:revision>99</cp:revision>
  <dcterms:created xsi:type="dcterms:W3CDTF">2020-06-24T08:42:39Z</dcterms:created>
  <dcterms:modified xsi:type="dcterms:W3CDTF">2021-07-14T06:25:49Z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0x0101006B1FDE7DD398D942949A152EF1E9743F</vt:lpwstr>
  </property>
</Properties>
</file>