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51.xml" ContentType="application/vnd.openxmlformats-officedocument.presentationml.slide+xml"/>
  <Override PartName="/ppt/slides/slide117.xml" ContentType="application/vnd.openxmlformats-officedocument.presentationml.slide+xml"/>
  <Override PartName="/ppt/slides/slide116.xml" ContentType="application/vnd.openxmlformats-officedocument.presentationml.slide+xml"/>
  <Override PartName="/ppt/slides/slide115.xml" ContentType="application/vnd.openxmlformats-officedocument.presentationml.slide+xml"/>
  <Override PartName="/ppt/slides/slide114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13.xml" ContentType="application/vnd.openxmlformats-officedocument.presentationml.slide+xml"/>
  <Override PartName="/ppt/slides/slide112.xml" ContentType="application/vnd.openxmlformats-officedocument.presentationml.slide+xml"/>
  <Override PartName="/ppt/slides/slide11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42.xml" ContentType="application/vnd.openxmlformats-officedocument.presentationml.slide+xml"/>
  <Override PartName="/ppt/slides/slide141.xml" ContentType="application/vnd.openxmlformats-officedocument.presentationml.slide+xml"/>
  <Override PartName="/ppt/slides/slide140.xml" ContentType="application/vnd.openxmlformats-officedocument.presentationml.slide+xml"/>
  <Override PartName="/ppt/slides/slide139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38.xml" ContentType="application/vnd.openxmlformats-officedocument.presentationml.slide+xml"/>
  <Override PartName="/ppt/slides/slide137.xml" ContentType="application/vnd.openxmlformats-officedocument.presentationml.slide+xml"/>
  <Override PartName="/ppt/slides/slide13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01.xml" ContentType="application/vnd.openxmlformats-officedocument.presentationml.slide+xml"/>
  <Override PartName="/ppt/slides/slide100.xml" ContentType="application/vnd.openxmlformats-officedocument.presentationml.slide+xml"/>
  <Override PartName="/ppt/slides/slide99.xml" ContentType="application/vnd.openxmlformats-officedocument.presentationml.slide+xml"/>
  <Override PartName="/ppt/slides/slide67.xml" ContentType="application/vnd.openxmlformats-officedocument.presentationml.slide+xml"/>
  <Override PartName="/ppt/slides/slide66.xml" ContentType="application/vnd.openxmlformats-officedocument.presentationml.slide+xml"/>
  <Override PartName="/ppt/slides/slide65.xml" ContentType="application/vnd.openxmlformats-officedocument.presentationml.slide+xml"/>
  <Override PartName="/ppt/slides/slide64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63.xml" ContentType="application/vnd.openxmlformats-officedocument.presentationml.slide+xml"/>
  <Override PartName="/ppt/slides/slide62.xml" ContentType="application/vnd.openxmlformats-officedocument.presentationml.slide+xml"/>
  <Override PartName="/ppt/slides/slide6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92.xml" ContentType="application/vnd.openxmlformats-officedocument.presentationml.slide+xml"/>
  <Override PartName="/ppt/slides/slide91.xml" ContentType="application/vnd.openxmlformats-officedocument.presentationml.slide+xml"/>
  <Override PartName="/ppt/slides/slide90.xml" ContentType="application/vnd.openxmlformats-officedocument.presentationml.slide+xml"/>
  <Override PartName="/ppt/slides/slide89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88.xml" ContentType="application/vnd.openxmlformats-officedocument.presentationml.slide+xml"/>
  <Override PartName="/ppt/slides/slide87.xml" ContentType="application/vnd.openxmlformats-officedocument.presentationml.slide+xml"/>
  <Override PartName="/ppt/slides/slide8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50.xml" ContentType="application/vnd.openxmlformats-officedocument.presentationml.slide+xml"/>
  <Override PartName="/ppt/slides/slide149.xml" ContentType="application/vnd.openxmlformats-officedocument.presentationml.slide+xml"/>
  <Override PartName="/ppt/slides/slide151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150.xml" ContentType="application/vnd.openxmlformats-officedocument.presentationml.slide+xml"/>
  <Override PartName="/ppt/slides/slide42.xml" ContentType="application/vnd.openxmlformats-officedocument.presentationml.slide+xml"/>
  <Override PartName="/ppt/slides/slide41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38.xml" ContentType="application/vnd.openxmlformats-officedocument.presentationml.slide+xml"/>
  <Override PartName="/ppt/slides/slide37.xml" ContentType="application/vnd.openxmlformats-officedocument.presentationml.slide+xml"/>
  <Override PartName="/ppt/slides/slide36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45.xml" ContentType="application/vnd.openxmlformats-officedocument.presentationml.slide+xml"/>
  <Override PartName="/ppt/slides/slide43.xml" ContentType="application/vnd.openxmlformats-officedocument.presentationml.slide+xml"/>
  <Override PartName="/ppt/slides/slide47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46.xml" ContentType="application/vnd.openxmlformats-officedocument.presentationml.slide+xml"/>
  <Override PartName="/ppt/slides/slide172.xml" ContentType="application/vnd.openxmlformats-officedocument.presentationml.slide+xml"/>
  <Override PartName="/ppt/slides/slide163.xml" ContentType="application/vnd.openxmlformats-officedocument.presentationml.slide+xml"/>
  <Override PartName="/ppt/slides/slide162.xml" ContentType="application/vnd.openxmlformats-officedocument.presentationml.slide+xml"/>
  <Override PartName="/ppt/slides/slide16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73.xml" ContentType="application/vnd.openxmlformats-officedocument.presentationml.slide+xml"/>
  <Override PartName="/ppt/slides/slide171.xml" ContentType="application/vnd.openxmlformats-officedocument.presentationml.slide+xml"/>
  <Override PartName="/ppt/slides/slide175.xml" ContentType="application/vnd.openxmlformats-officedocument.presentationml.slide+xml"/>
  <Override PartName="/ppt/slides/slide187.xml" ContentType="application/vnd.openxmlformats-officedocument.presentationml.slide+xml"/>
  <Override PartName="/ppt/slides/slide174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49.xml" ContentType="application/vnd.openxmlformats-officedocument.presentationml.slide+xml"/>
  <Override PartName="/ppt/slides/slide48.xml" ContentType="application/vnd.openxmlformats-officedocument.presentationml.slide+xml"/>
  <Override PartName="/ppt/slides/slide186.xml" ContentType="application/vnd.openxmlformats-officedocument.presentationml.slide+xml"/>
  <Override PartName="/ppt/slides/slide188.xml" ContentType="application/vnd.openxmlformats-officedocument.presentationml.slide+xml"/>
  <Override PartName="/ppt/slides/slide184.xml" ContentType="application/vnd.openxmlformats-officedocument.presentationml.slide+xml"/>
  <Override PartName="/ppt/slides/slide176.xml" ContentType="application/vnd.openxmlformats-officedocument.presentationml.slide+xml"/>
  <Override PartName="/ppt/slides/slide185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77.xml" ContentType="application/vnd.openxmlformats-officedocument.presentationml.slide+xml"/>
  <Override PartName="/ppt/slides/slide181.xml" ContentType="application/vnd.openxmlformats-officedocument.presentationml.slide+xml"/>
  <Override PartName="/ppt/slides/slide183.xml" ContentType="application/vnd.openxmlformats-officedocument.presentationml.slide+xml"/>
  <Override PartName="/ppt/slides/slide180.xml" ContentType="application/vnd.openxmlformats-officedocument.presentationml.slide+xml"/>
  <Override PartName="/ppt/slides/slide18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  <p:sldId id="328" r:id="rId74"/>
    <p:sldId id="329" r:id="rId75"/>
    <p:sldId id="330" r:id="rId76"/>
    <p:sldId id="331" r:id="rId77"/>
    <p:sldId id="332" r:id="rId78"/>
    <p:sldId id="333" r:id="rId79"/>
    <p:sldId id="334" r:id="rId80"/>
    <p:sldId id="335" r:id="rId81"/>
    <p:sldId id="336" r:id="rId82"/>
    <p:sldId id="337" r:id="rId83"/>
    <p:sldId id="338" r:id="rId84"/>
    <p:sldId id="339" r:id="rId85"/>
    <p:sldId id="340" r:id="rId86"/>
    <p:sldId id="341" r:id="rId87"/>
    <p:sldId id="342" r:id="rId88"/>
    <p:sldId id="343" r:id="rId89"/>
    <p:sldId id="435" r:id="rId90"/>
    <p:sldId id="436" r:id="rId91"/>
    <p:sldId id="437" r:id="rId92"/>
    <p:sldId id="438" r:id="rId93"/>
    <p:sldId id="439" r:id="rId94"/>
    <p:sldId id="472" r:id="rId95"/>
    <p:sldId id="473" r:id="rId96"/>
    <p:sldId id="474" r:id="rId97"/>
    <p:sldId id="475" r:id="rId98"/>
    <p:sldId id="476" r:id="rId99"/>
    <p:sldId id="477" r:id="rId100"/>
    <p:sldId id="478" r:id="rId101"/>
    <p:sldId id="440" r:id="rId102"/>
    <p:sldId id="441" r:id="rId103"/>
    <p:sldId id="442" r:id="rId104"/>
    <p:sldId id="443" r:id="rId105"/>
    <p:sldId id="444" r:id="rId106"/>
    <p:sldId id="445" r:id="rId107"/>
    <p:sldId id="447" r:id="rId108"/>
    <p:sldId id="351" r:id="rId109"/>
    <p:sldId id="352" r:id="rId110"/>
    <p:sldId id="353" r:id="rId111"/>
    <p:sldId id="354" r:id="rId112"/>
    <p:sldId id="355" r:id="rId113"/>
    <p:sldId id="448" r:id="rId114"/>
    <p:sldId id="449" r:id="rId115"/>
    <p:sldId id="450" r:id="rId116"/>
    <p:sldId id="451" r:id="rId117"/>
    <p:sldId id="457" r:id="rId118"/>
    <p:sldId id="452" r:id="rId119"/>
    <p:sldId id="458" r:id="rId120"/>
    <p:sldId id="453" r:id="rId121"/>
    <p:sldId id="454" r:id="rId122"/>
    <p:sldId id="459" r:id="rId123"/>
    <p:sldId id="455" r:id="rId124"/>
    <p:sldId id="456" r:id="rId125"/>
    <p:sldId id="363" r:id="rId126"/>
    <p:sldId id="364" r:id="rId127"/>
    <p:sldId id="365" r:id="rId128"/>
    <p:sldId id="366" r:id="rId129"/>
    <p:sldId id="367" r:id="rId130"/>
    <p:sldId id="368" r:id="rId131"/>
    <p:sldId id="369" r:id="rId132"/>
    <p:sldId id="372" r:id="rId133"/>
    <p:sldId id="373" r:id="rId134"/>
    <p:sldId id="464" r:id="rId135"/>
    <p:sldId id="376" r:id="rId136"/>
    <p:sldId id="463" r:id="rId137"/>
    <p:sldId id="465" r:id="rId138"/>
    <p:sldId id="460" r:id="rId139"/>
    <p:sldId id="461" r:id="rId140"/>
    <p:sldId id="388" r:id="rId141"/>
    <p:sldId id="387" r:id="rId142"/>
    <p:sldId id="389" r:id="rId143"/>
    <p:sldId id="390" r:id="rId144"/>
    <p:sldId id="391" r:id="rId145"/>
    <p:sldId id="392" r:id="rId146"/>
    <p:sldId id="393" r:id="rId147"/>
    <p:sldId id="394" r:id="rId148"/>
    <p:sldId id="395" r:id="rId149"/>
    <p:sldId id="396" r:id="rId150"/>
    <p:sldId id="397" r:id="rId151"/>
    <p:sldId id="398" r:id="rId152"/>
    <p:sldId id="399" r:id="rId153"/>
    <p:sldId id="400" r:id="rId154"/>
    <p:sldId id="401" r:id="rId155"/>
    <p:sldId id="402" r:id="rId156"/>
    <p:sldId id="403" r:id="rId157"/>
    <p:sldId id="404" r:id="rId158"/>
    <p:sldId id="405" r:id="rId159"/>
    <p:sldId id="406" r:id="rId160"/>
    <p:sldId id="407" r:id="rId161"/>
    <p:sldId id="408" r:id="rId162"/>
    <p:sldId id="409" r:id="rId163"/>
    <p:sldId id="410" r:id="rId164"/>
    <p:sldId id="411" r:id="rId165"/>
    <p:sldId id="469" r:id="rId166"/>
    <p:sldId id="412" r:id="rId167"/>
    <p:sldId id="413" r:id="rId168"/>
    <p:sldId id="466" r:id="rId169"/>
    <p:sldId id="471" r:id="rId170"/>
    <p:sldId id="414" r:id="rId171"/>
    <p:sldId id="415" r:id="rId172"/>
    <p:sldId id="416" r:id="rId173"/>
    <p:sldId id="417" r:id="rId174"/>
    <p:sldId id="467" r:id="rId175"/>
    <p:sldId id="418" r:id="rId176"/>
    <p:sldId id="419" r:id="rId177"/>
    <p:sldId id="468" r:id="rId178"/>
    <p:sldId id="420" r:id="rId179"/>
    <p:sldId id="421" r:id="rId180"/>
    <p:sldId id="422" r:id="rId181"/>
    <p:sldId id="423" r:id="rId182"/>
    <p:sldId id="424" r:id="rId183"/>
    <p:sldId id="470" r:id="rId184"/>
    <p:sldId id="425" r:id="rId185"/>
    <p:sldId id="426" r:id="rId186"/>
    <p:sldId id="427" r:id="rId187"/>
    <p:sldId id="428" r:id="rId188"/>
    <p:sldId id="429" r:id="rId189"/>
    <p:sldId id="430" r:id="rId190"/>
    <p:sldId id="431" r:id="rId191"/>
    <p:sldId id="432" r:id="rId192"/>
    <p:sldId id="433" r:id="rId193"/>
    <p:sldId id="434" r:id="rId194"/>
  </p:sldIdLst>
  <p:sldSz cx="10083800" cy="7556500"/>
  <p:notesSz cx="10083800" cy="75565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274" y="-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199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notesMaster" Target="notesMasters/notesMaster1.xml"/><Relationship Id="rId190" Type="http://schemas.openxmlformats.org/officeDocument/2006/relationships/slide" Target="slides/slide189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presProps" Target="presProps.xml"/><Relationship Id="rId200" Type="http://schemas.openxmlformats.org/officeDocument/2006/relationships/customXml" Target="../customXml/item1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viewProps" Target="viewProps.xml"/><Relationship Id="rId201" Type="http://schemas.openxmlformats.org/officeDocument/2006/relationships/customXml" Target="../customXml/item2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theme" Target="theme/theme1.xml"/><Relationship Id="rId202" Type="http://schemas.openxmlformats.org/officeDocument/2006/relationships/customXml" Target="../customXml/item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711825" y="0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685923-F18F-4464-9093-41BC0638684D}" type="datetimeFigureOut">
              <a:rPr lang="en-US" smtClean="0"/>
              <a:pPr/>
              <a:t>10/3/2021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51188" y="566738"/>
            <a:ext cx="3781425" cy="2833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8063" y="3589338"/>
            <a:ext cx="8067675" cy="3400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711825" y="7177088"/>
            <a:ext cx="4370388" cy="377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9AE8CD-689C-4A21-98AC-2CBFA15A3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2272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19AE8CD-689C-4A21-98AC-2CBFA15A367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663190" y="95250"/>
            <a:ext cx="4757419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16429" y="4589779"/>
            <a:ext cx="6250940" cy="11836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600" b="0" i="0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515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04190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193157" y="1737995"/>
            <a:ext cx="4386453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0078720" cy="7556500"/>
          </a:xfrm>
          <a:custGeom>
            <a:avLst/>
            <a:gdLst/>
            <a:ahLst/>
            <a:cxnLst/>
            <a:rect l="l" t="t" r="r" b="b"/>
            <a:pathLst>
              <a:path w="10078720" h="7556500">
                <a:moveTo>
                  <a:pt x="0" y="7556500"/>
                </a:moveTo>
                <a:lnTo>
                  <a:pt x="10078719" y="7556500"/>
                </a:lnTo>
                <a:lnTo>
                  <a:pt x="10078720" y="0"/>
                </a:lnTo>
                <a:lnTo>
                  <a:pt x="0" y="0"/>
                </a:lnTo>
                <a:lnTo>
                  <a:pt x="0" y="7556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31060" y="-24130"/>
            <a:ext cx="5249545" cy="78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000" b="0" i="0">
                <a:solidFill>
                  <a:srgbClr val="FFFF0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09520" y="1687830"/>
            <a:ext cx="4872990" cy="40055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5150" b="0" i="1">
                <a:solidFill>
                  <a:schemeClr val="bg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8492" y="7027545"/>
            <a:ext cx="3226816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04190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10/3/2021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260336" y="7027545"/>
            <a:ext cx="2319274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14.png"/><Relationship Id="rId4" Type="http://schemas.openxmlformats.org/officeDocument/2006/relationships/image" Target="../media/image29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28929" y="309879"/>
            <a:ext cx="9266555" cy="26673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0025" algn="ctr">
              <a:lnSpc>
                <a:spcPts val="6925"/>
              </a:lnSpc>
              <a:spcBef>
                <a:spcPts val="100"/>
              </a:spcBef>
            </a:pPr>
            <a:r>
              <a:rPr lang="en-IN" sz="6000" spc="-5" dirty="0" smtClean="0">
                <a:solidFill>
                  <a:srgbClr val="FFFF00"/>
                </a:solidFill>
                <a:latin typeface="Times New Roman"/>
                <a:cs typeface="Times New Roman"/>
              </a:rPr>
              <a:t>15</a:t>
            </a:r>
            <a:r>
              <a:rPr sz="6000" spc="-5" dirty="0" smtClean="0">
                <a:solidFill>
                  <a:srgbClr val="FFFF00"/>
                </a:solidFill>
                <a:latin typeface="Times New Roman"/>
                <a:cs typeface="Times New Roman"/>
              </a:rPr>
              <a:t>CSE</a:t>
            </a:r>
            <a:r>
              <a:rPr lang="en-IN" sz="6000" spc="-5" dirty="0" smtClean="0">
                <a:solidFill>
                  <a:srgbClr val="FFFF00"/>
                </a:solidFill>
                <a:latin typeface="Times New Roman"/>
                <a:cs typeface="Times New Roman"/>
              </a:rPr>
              <a:t>402</a:t>
            </a:r>
            <a:endParaRPr sz="6000" dirty="0">
              <a:latin typeface="Times New Roman"/>
              <a:cs typeface="Times New Roman"/>
            </a:endParaRPr>
          </a:p>
          <a:p>
            <a:pPr marL="1652270" marR="5080" indent="-1639570">
              <a:lnSpc>
                <a:spcPts val="6650"/>
              </a:lnSpc>
              <a:spcBef>
                <a:spcPts val="405"/>
              </a:spcBef>
            </a:pPr>
            <a:r>
              <a:rPr sz="6000" spc="-5" dirty="0">
                <a:solidFill>
                  <a:srgbClr val="FFFF00"/>
                </a:solidFill>
                <a:latin typeface="Times New Roman"/>
                <a:cs typeface="Times New Roman"/>
              </a:rPr>
              <a:t>Structure and Interpretation </a:t>
            </a:r>
            <a:r>
              <a:rPr sz="6000" dirty="0">
                <a:solidFill>
                  <a:srgbClr val="FFFF00"/>
                </a:solidFill>
                <a:latin typeface="Times New Roman"/>
                <a:cs typeface="Times New Roman"/>
              </a:rPr>
              <a:t>of  Computer</a:t>
            </a:r>
            <a:r>
              <a:rPr sz="6000" spc="-5" dirty="0">
                <a:solidFill>
                  <a:srgbClr val="FFFF00"/>
                </a:solidFill>
                <a:latin typeface="Times New Roman"/>
                <a:cs typeface="Times New Roman"/>
              </a:rPr>
              <a:t> Programs</a:t>
            </a:r>
            <a:endParaRPr sz="60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subTitle" idx="4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77520">
              <a:lnSpc>
                <a:spcPct val="100000"/>
              </a:lnSpc>
              <a:spcBef>
                <a:spcPts val="100"/>
              </a:spcBef>
              <a:tabLst>
                <a:tab pos="4416425" algn="l"/>
              </a:tabLst>
            </a:pPr>
            <a:r>
              <a:rPr spc="-10" dirty="0"/>
              <a:t>S</a:t>
            </a:r>
            <a:r>
              <a:rPr dirty="0"/>
              <a:t>y</a:t>
            </a:r>
            <a:r>
              <a:rPr spc="-10" dirty="0"/>
              <a:t>m</a:t>
            </a:r>
            <a:r>
              <a:rPr dirty="0"/>
              <a:t>bolic	</a:t>
            </a:r>
            <a:r>
              <a:rPr spc="-5" dirty="0"/>
              <a:t>Data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85419"/>
            <a:ext cx="8021955" cy="66738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5750">
              <a:latin typeface="Times New Roman"/>
              <a:cs typeface="Times New Roman"/>
            </a:endParaRPr>
          </a:p>
          <a:p>
            <a:pPr marL="12700" marR="766445">
              <a:lnSpc>
                <a:spcPct val="110300"/>
              </a:lnSpc>
            </a:pPr>
            <a:r>
              <a:rPr sz="5000" b="1" spc="-10" dirty="0">
                <a:solidFill>
                  <a:srgbClr val="00FFFF"/>
                </a:solidFill>
                <a:latin typeface="Courier New"/>
                <a:cs typeface="Courier New"/>
              </a:rPr>
              <a:t>a: </a:t>
            </a:r>
            <a:r>
              <a:rPr sz="5000" b="1" spc="-5" dirty="0">
                <a:solidFill>
                  <a:srgbClr val="00FFFF"/>
                </a:solidFill>
                <a:latin typeface="Courier New"/>
                <a:cs typeface="Courier New"/>
              </a:rPr>
              <a:t>undefined;  cannot reference</a:t>
            </a:r>
            <a:r>
              <a:rPr sz="5000" b="1" spc="-60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5000" b="1" spc="-5" dirty="0">
                <a:solidFill>
                  <a:srgbClr val="00FFFF"/>
                </a:solidFill>
                <a:latin typeface="Courier New"/>
                <a:cs typeface="Courier New"/>
              </a:rPr>
              <a:t>an</a:t>
            </a:r>
            <a:endParaRPr sz="5000">
              <a:latin typeface="Courier New"/>
              <a:cs typeface="Courier New"/>
            </a:endParaRPr>
          </a:p>
          <a:p>
            <a:pPr marL="12700" marR="5080">
              <a:lnSpc>
                <a:spcPts val="6609"/>
              </a:lnSpc>
              <a:spcBef>
                <a:spcPts val="325"/>
              </a:spcBef>
            </a:pPr>
            <a:r>
              <a:rPr sz="5000" b="1" spc="-5" dirty="0">
                <a:solidFill>
                  <a:srgbClr val="00FFFF"/>
                </a:solidFill>
                <a:latin typeface="Courier New"/>
                <a:cs typeface="Courier New"/>
              </a:rPr>
              <a:t>identifier before</a:t>
            </a:r>
            <a:r>
              <a:rPr sz="5000" b="1" spc="-55" dirty="0">
                <a:solidFill>
                  <a:srgbClr val="00FFFF"/>
                </a:solidFill>
                <a:latin typeface="Courier New"/>
                <a:cs typeface="Courier New"/>
              </a:rPr>
              <a:t> </a:t>
            </a:r>
            <a:r>
              <a:rPr sz="5000" b="1" spc="-5" dirty="0">
                <a:solidFill>
                  <a:srgbClr val="00FFFF"/>
                </a:solidFill>
                <a:latin typeface="Courier New"/>
                <a:cs typeface="Courier New"/>
              </a:rPr>
              <a:t>its  definition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true)</a:t>
            </a:r>
            <a:endParaRPr sz="3000">
              <a:latin typeface="Courier New"/>
              <a:cs typeface="Courier New"/>
            </a:endParaRPr>
          </a:p>
          <a:p>
            <a:pPr marL="1841500" marR="2519680">
              <a:lnSpc>
                <a:spcPct val="110300"/>
              </a:lnSpc>
              <a:spcBef>
                <a:spcPts val="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((&lt; x (car set)) false)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6397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 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or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ere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d	l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s)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-43180" y="1727200"/>
            <a:ext cx="6883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</a:t>
            </a:r>
            <a:r>
              <a:rPr sz="2500" spc="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l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689100"/>
            <a:ext cx="6883400" cy="1282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5080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l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689100"/>
            <a:ext cx="8216900" cy="1701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1338580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 ((x1 (car set1)) (x2 (car</a:t>
            </a:r>
            <a:r>
              <a:rPr sz="25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l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689100"/>
            <a:ext cx="9740900" cy="33769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2862580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  <a:p>
            <a:pPr marL="1346200" marR="1529715" indent="-381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 ((x1 (car set1)) (x2 (car set2)))  (cond ((= x1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2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x1</a:t>
            </a:r>
            <a:endParaRPr sz="2500">
              <a:latin typeface="Courier New"/>
              <a:cs typeface="Courier New"/>
            </a:endParaRPr>
          </a:p>
          <a:p>
            <a:pPr marL="382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7251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097270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l</a:t>
            </a:r>
            <a:r>
              <a:rPr spc="-5" dirty="0"/>
              <a:t>i</a:t>
            </a:r>
            <a:r>
              <a:rPr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689100"/>
            <a:ext cx="9740900" cy="42151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2862580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  <a:p>
            <a:pPr marL="1346200" marR="1529715" indent="-381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 ((x1 (car set1)) (x2 (car set2)))  (cond ((= x1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2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x1</a:t>
            </a:r>
            <a:endParaRPr sz="2500">
              <a:latin typeface="Courier New"/>
              <a:cs typeface="Courier New"/>
            </a:endParaRPr>
          </a:p>
          <a:p>
            <a:pPr marL="382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7251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set2))))</a:t>
            </a:r>
            <a:endParaRPr sz="2500">
              <a:latin typeface="Courier New"/>
              <a:cs typeface="Courier New"/>
            </a:endParaRPr>
          </a:p>
          <a:p>
            <a:pPr marL="2489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((&lt; x1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 set1)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100" y="2540"/>
            <a:ext cx="9601200" cy="115929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sz="3200" spc="-5" dirty="0">
                <a:latin typeface="Courier New"/>
                <a:cs typeface="Courier New"/>
              </a:rPr>
              <a:t>intersection-set</a:t>
            </a:r>
            <a:endParaRPr sz="3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4765675" algn="l"/>
              </a:tabLst>
            </a:pPr>
            <a:r>
              <a:rPr sz="4000" spc="-5" dirty="0"/>
              <a:t>(</a:t>
            </a:r>
            <a:r>
              <a:rPr sz="4000" spc="5" dirty="0"/>
              <a:t>s</a:t>
            </a:r>
            <a:r>
              <a:rPr sz="4000" spc="-5" dirty="0"/>
              <a:t>e</a:t>
            </a:r>
            <a:r>
              <a:rPr sz="4000" spc="5" dirty="0"/>
              <a:t>t</a:t>
            </a:r>
            <a:r>
              <a:rPr sz="4000" dirty="0"/>
              <a:t>s </a:t>
            </a:r>
            <a:r>
              <a:rPr sz="4000" spc="-5" dirty="0"/>
              <a:t>a</a:t>
            </a:r>
            <a:r>
              <a:rPr sz="4000" dirty="0"/>
              <a:t>s	</a:t>
            </a:r>
            <a:r>
              <a:rPr sz="4000" spc="-5" dirty="0"/>
              <a:t>or</a:t>
            </a:r>
            <a:r>
              <a:rPr sz="4000" dirty="0"/>
              <a:t>d</a:t>
            </a:r>
            <a:r>
              <a:rPr sz="4000" spc="-5" dirty="0"/>
              <a:t>ere</a:t>
            </a:r>
            <a:r>
              <a:rPr sz="4000" dirty="0"/>
              <a:t>d	l</a:t>
            </a:r>
            <a:r>
              <a:rPr sz="4000" spc="-5" dirty="0"/>
              <a:t>i</a:t>
            </a:r>
            <a:r>
              <a:rPr sz="4000" dirty="0"/>
              <a:t>s</a:t>
            </a:r>
            <a:r>
              <a:rPr sz="4000" spc="-5" dirty="0"/>
              <a:t>t</a:t>
            </a:r>
            <a:r>
              <a:rPr sz="4000"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43180" y="1263650"/>
            <a:ext cx="10121900" cy="63607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0" marR="3244215" indent="-1905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 set2)  (if (or (null? set1) (null?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</a:t>
            </a:r>
            <a:endParaRPr sz="2500">
              <a:latin typeface="Courier New"/>
              <a:cs typeface="Courier New"/>
            </a:endParaRPr>
          </a:p>
          <a:p>
            <a:pPr marL="965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</a:t>
            </a:r>
            <a:endParaRPr sz="2500">
              <a:latin typeface="Courier New"/>
              <a:cs typeface="Courier New"/>
            </a:endParaRPr>
          </a:p>
          <a:p>
            <a:pPr marL="1346200" marR="1910714" indent="-381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 ((x1 (car set1)) (x2 (car set2)))  (cond ((= x1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2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x1</a:t>
            </a:r>
            <a:endParaRPr sz="2500">
              <a:latin typeface="Courier New"/>
              <a:cs typeface="Courier New"/>
            </a:endParaRPr>
          </a:p>
          <a:p>
            <a:pPr marL="3822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7251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set2))))</a:t>
            </a:r>
            <a:endParaRPr sz="2500">
              <a:latin typeface="Courier New"/>
              <a:cs typeface="Courier New"/>
            </a:endParaRPr>
          </a:p>
          <a:p>
            <a:pPr marL="2489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((&lt; x1</a:t>
            </a:r>
            <a:r>
              <a:rPr sz="2500" spc="-7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x2)</a:t>
            </a:r>
            <a:endParaRPr sz="2500">
              <a:latin typeface="Courier New"/>
              <a:cs typeface="Courier New"/>
            </a:endParaRPr>
          </a:p>
          <a:p>
            <a:pPr marL="2489200" marR="767715" indent="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 set1) set2))  </a:t>
            </a:r>
            <a:r>
              <a:rPr sz="2500" spc="-5">
                <a:solidFill>
                  <a:srgbClr val="FFFF00"/>
                </a:solidFill>
                <a:latin typeface="Courier New"/>
                <a:cs typeface="Courier New"/>
              </a:rPr>
              <a:t>((&gt; </a:t>
            </a:r>
            <a:r>
              <a:rPr sz="2500" spc="-5" smtClean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lang="en-IN" sz="2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1</a:t>
            </a:r>
            <a:r>
              <a:rPr sz="2500" spc="-1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smtClean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lang="en-IN" sz="2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2</a:t>
            </a:r>
            <a:r>
              <a:rPr sz="2500" spc="-5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2500"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set1 (cdr</a:t>
            </a:r>
            <a:r>
              <a:rPr sz="2500" spc="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>
                <a:solidFill>
                  <a:srgbClr val="FFFF00"/>
                </a:solidFill>
                <a:latin typeface="Courier New"/>
                <a:cs typeface="Courier New"/>
              </a:rPr>
              <a:t>set2</a:t>
            </a:r>
            <a:r>
              <a:rPr sz="2500" spc="-5" smtClean="0">
                <a:solidFill>
                  <a:srgbClr val="FFFF00"/>
                </a:solidFill>
                <a:latin typeface="Courier New"/>
                <a:cs typeface="Courier New"/>
              </a:rPr>
              <a:t>)))))))</a:t>
            </a:r>
            <a:endParaRPr lang="en-IN" sz="25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endParaRPr lang="en-IN" sz="25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r>
              <a:rPr lang="en-IN" sz="2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SET1: {2, 4, 6, 8}</a:t>
            </a:r>
          </a:p>
          <a:p>
            <a:pPr marL="2679700">
              <a:lnSpc>
                <a:spcPct val="100000"/>
              </a:lnSpc>
              <a:spcBef>
                <a:spcPts val="300"/>
              </a:spcBef>
            </a:pPr>
            <a:r>
              <a:rPr lang="en-IN" sz="2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SET2: {3, 4, 5, 6}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79500" y="2540"/>
            <a:ext cx="7848600" cy="1243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" algn="ctr">
              <a:lnSpc>
                <a:spcPct val="100000"/>
              </a:lnSpc>
              <a:spcBef>
                <a:spcPts val="100"/>
              </a:spcBef>
            </a:pPr>
            <a:r>
              <a:rPr lang="en-IN" sz="4000" spc="-5" dirty="0" smtClean="0">
                <a:latin typeface="Courier New"/>
                <a:cs typeface="Courier New"/>
              </a:rPr>
              <a:t>Ordered sets as Binary Trees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241300" y="1568450"/>
            <a:ext cx="984250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00"/>
                </a:solidFill>
              </a:rPr>
              <a:t>  Ordered sets can be represented as </a:t>
            </a:r>
            <a:r>
              <a:rPr lang="en-IN" sz="2800" dirty="0" smtClean="0">
                <a:solidFill>
                  <a:srgbClr val="FF0000"/>
                </a:solidFill>
              </a:rPr>
              <a:t>Binary Trees.</a:t>
            </a:r>
          </a:p>
          <a:p>
            <a:endParaRPr lang="en-IN" sz="2800" dirty="0" smtClean="0">
              <a:solidFill>
                <a:srgbClr val="FF00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00"/>
                </a:solidFill>
              </a:rPr>
              <a:t> One ordered set can have </a:t>
            </a:r>
            <a:r>
              <a:rPr lang="en-IN" sz="2800" dirty="0" smtClean="0">
                <a:solidFill>
                  <a:srgbClr val="00B0F0"/>
                </a:solidFill>
              </a:rPr>
              <a:t>multiple representations</a:t>
            </a:r>
            <a:r>
              <a:rPr lang="en-IN" sz="2800" dirty="0" smtClean="0">
                <a:solidFill>
                  <a:srgbClr val="FFFF00"/>
                </a:solidFill>
              </a:rPr>
              <a:t>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00"/>
                </a:solidFill>
              </a:rPr>
              <a:t> Each node contains </a:t>
            </a:r>
            <a:r>
              <a:rPr lang="en-IN" sz="2800" dirty="0" smtClean="0">
                <a:solidFill>
                  <a:srgbClr val="FF0000"/>
                </a:solidFill>
              </a:rPr>
              <a:t>3 elements</a:t>
            </a:r>
            <a:r>
              <a:rPr lang="en-IN" sz="2800" dirty="0" smtClean="0">
                <a:solidFill>
                  <a:srgbClr val="FFFF00"/>
                </a:solidFill>
              </a:rPr>
              <a:t>: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00"/>
                </a:solidFill>
              </a:rPr>
              <a:t> </a:t>
            </a:r>
            <a:r>
              <a:rPr lang="en-IN" sz="2800" dirty="0" smtClean="0">
                <a:solidFill>
                  <a:srgbClr val="FFFF00"/>
                </a:solidFill>
              </a:rPr>
              <a:t>Entry </a:t>
            </a:r>
            <a:r>
              <a:rPr lang="en-IN" sz="2800" dirty="0" smtClean="0">
                <a:solidFill>
                  <a:srgbClr val="FFFF00"/>
                </a:solidFill>
              </a:rPr>
              <a:t>node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00"/>
                </a:solidFill>
              </a:rPr>
              <a:t> Left sub-tree</a:t>
            </a:r>
          </a:p>
          <a:p>
            <a:pPr lvl="1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00"/>
                </a:solidFill>
              </a:rPr>
              <a:t> Right sub-tree</a:t>
            </a: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00"/>
                </a:solidFill>
              </a:rPr>
              <a:t> Empty left-</a:t>
            </a:r>
            <a:r>
              <a:rPr lang="en-IN" sz="2800" dirty="0" err="1" smtClean="0">
                <a:solidFill>
                  <a:srgbClr val="FFFF00"/>
                </a:solidFill>
              </a:rPr>
              <a:t>subtree</a:t>
            </a:r>
            <a:r>
              <a:rPr lang="en-IN" sz="2800" dirty="0" smtClean="0">
                <a:solidFill>
                  <a:srgbClr val="FFFF00"/>
                </a:solidFill>
              </a:rPr>
              <a:t> and right-</a:t>
            </a:r>
            <a:r>
              <a:rPr lang="en-IN" sz="2800" dirty="0" err="1" smtClean="0">
                <a:solidFill>
                  <a:srgbClr val="FFFF00"/>
                </a:solidFill>
              </a:rPr>
              <a:t>subtree</a:t>
            </a:r>
            <a:r>
              <a:rPr lang="en-IN" sz="2800" dirty="0" smtClean="0">
                <a:solidFill>
                  <a:srgbClr val="FFFF00"/>
                </a:solidFill>
              </a:rPr>
              <a:t> is represented as </a:t>
            </a:r>
            <a:r>
              <a:rPr lang="en-IN" sz="2800" dirty="0" smtClean="0">
                <a:solidFill>
                  <a:srgbClr val="00B0F0"/>
                </a:solidFill>
              </a:rPr>
              <a:t>empty list.</a:t>
            </a:r>
          </a:p>
          <a:p>
            <a:pPr>
              <a:buFont typeface="Arial" pitchFamily="34" charset="0"/>
              <a:buChar char="•"/>
            </a:pPr>
            <a:endParaRPr lang="en-IN" sz="2800" dirty="0" smtClean="0">
              <a:solidFill>
                <a:srgbClr val="FFFF00"/>
              </a:solidFill>
            </a:endParaRPr>
          </a:p>
          <a:p>
            <a:pPr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0000"/>
                </a:solidFill>
              </a:rPr>
              <a:t>Rule</a:t>
            </a:r>
            <a:r>
              <a:rPr lang="en-IN" sz="2800" dirty="0" smtClean="0">
                <a:solidFill>
                  <a:srgbClr val="FFFF00"/>
                </a:solidFill>
              </a:rPr>
              <a:t>: </a:t>
            </a:r>
            <a:r>
              <a:rPr lang="en-US" sz="2800" dirty="0" smtClean="0">
                <a:solidFill>
                  <a:srgbClr val="FFFF00"/>
                </a:solidFill>
              </a:rPr>
              <a:t>Elements in </a:t>
            </a:r>
            <a:r>
              <a:rPr lang="en-US" sz="2800" b="1" dirty="0" smtClean="0">
                <a:solidFill>
                  <a:srgbClr val="92D050"/>
                </a:solidFill>
              </a:rPr>
              <a:t>left sub-tree always lesser than entry node</a:t>
            </a:r>
          </a:p>
          <a:p>
            <a:pPr lvl="2">
              <a:buFont typeface="Arial" pitchFamily="34" charset="0"/>
              <a:buChar char="•"/>
            </a:pPr>
            <a:r>
              <a:rPr lang="en-IN" sz="2800" dirty="0" smtClean="0">
                <a:solidFill>
                  <a:srgbClr val="FFFF00"/>
                </a:solidFill>
              </a:rPr>
              <a:t>Elements in </a:t>
            </a:r>
            <a:r>
              <a:rPr lang="en-IN" sz="28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right sub-tree always greater than entry node</a:t>
            </a:r>
            <a:r>
              <a:rPr lang="en-IN" sz="2800" dirty="0" smtClean="0">
                <a:solidFill>
                  <a:srgbClr val="FFFF00"/>
                </a:solidFill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65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/>
          <p:nvPr/>
        </p:nvSpPr>
        <p:spPr>
          <a:xfrm>
            <a:off x="2547620" y="2142489"/>
            <a:ext cx="2204720" cy="1686560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6170" y="3757929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2340" y="2160270"/>
            <a:ext cx="1851660" cy="158750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3040" y="367919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730" y="434720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9190" y="489204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107429" y="432054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976620" y="502792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919719" y="565150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651240" y="658495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637780" y="522985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36920" y="532892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789669" y="681355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772909" y="388874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237739" y="400557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200" y="695959"/>
            <a:ext cx="5046980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700" y="6445250"/>
            <a:ext cx="696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Binary tree representation for </a:t>
            </a:r>
            <a:r>
              <a:rPr lang="en-IN" sz="2800" dirty="0" smtClean="0">
                <a:solidFill>
                  <a:srgbClr val="00B0F0"/>
                </a:solidFill>
              </a:rPr>
              <a:t>{2, </a:t>
            </a:r>
            <a:r>
              <a:rPr lang="en-IN" sz="2800" dirty="0" smtClean="0">
                <a:solidFill>
                  <a:srgbClr val="00B0F0"/>
                </a:solidFill>
              </a:rPr>
              <a:t>3, 5, 7, 9, 11}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65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/>
          <p:nvPr/>
        </p:nvSpPr>
        <p:spPr>
          <a:xfrm>
            <a:off x="2547620" y="2142489"/>
            <a:ext cx="2204720" cy="1686560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6170" y="3757929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2340" y="2160270"/>
            <a:ext cx="1851660" cy="158750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3040" y="367919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730" y="434720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9190" y="489204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9869" y="446405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10" h="764539">
                <a:moveTo>
                  <a:pt x="588010" y="0"/>
                </a:moveTo>
                <a:lnTo>
                  <a:pt x="0" y="76453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7789" y="5171440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9840" y="4347209"/>
            <a:ext cx="643890" cy="680720"/>
          </a:xfrm>
          <a:custGeom>
            <a:avLst/>
            <a:gdLst/>
            <a:ahLst/>
            <a:cxnLst/>
            <a:rect l="l" t="t" r="r" b="b"/>
            <a:pathLst>
              <a:path w="643890" h="680720">
                <a:moveTo>
                  <a:pt x="643889" y="0"/>
                </a:moveTo>
                <a:lnTo>
                  <a:pt x="0" y="6807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520" y="4964429"/>
            <a:ext cx="214629" cy="219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4659" y="393319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695959"/>
            <a:ext cx="5046980" cy="13639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  <a:p>
            <a:pPr marR="12065" algn="ctr">
              <a:lnSpc>
                <a:spcPct val="100000"/>
              </a:lnSpc>
              <a:spcBef>
                <a:spcPts val="262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5390" y="5185409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9309" y="518540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8719" y="551815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5829" y="400557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700" y="6445250"/>
            <a:ext cx="696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Binary tree representation for </a:t>
            </a:r>
            <a:r>
              <a:rPr lang="en-IN" sz="2800" dirty="0" smtClean="0">
                <a:solidFill>
                  <a:srgbClr val="00B0F0"/>
                </a:solidFill>
              </a:rPr>
              <a:t>{2, </a:t>
            </a:r>
            <a:r>
              <a:rPr lang="en-IN" sz="2800" dirty="0" smtClean="0">
                <a:solidFill>
                  <a:srgbClr val="00B0F0"/>
                </a:solidFill>
              </a:rPr>
              <a:t>3, 5, 7, 9, 11}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450"/>
            <a:ext cx="10083800" cy="751205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65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/>
          <p:nvPr/>
        </p:nvSpPr>
        <p:spPr>
          <a:xfrm>
            <a:off x="2908300" y="2076449"/>
            <a:ext cx="1844040" cy="1397001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755900" y="339725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2340" y="2094230"/>
            <a:ext cx="1508760" cy="130302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184900" y="3321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700521" y="3931919"/>
            <a:ext cx="1078230" cy="1181100"/>
          </a:xfrm>
          <a:custGeom>
            <a:avLst/>
            <a:gdLst/>
            <a:ahLst/>
            <a:cxnLst/>
            <a:rect l="l" t="t" r="r" b="b"/>
            <a:pathLst>
              <a:path w="1078229" h="1181100">
                <a:moveTo>
                  <a:pt x="0" y="0"/>
                </a:moveTo>
                <a:lnTo>
                  <a:pt x="1078229" y="11811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712710" y="5050789"/>
            <a:ext cx="212089" cy="22225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38910" y="3990341"/>
            <a:ext cx="1093470" cy="1430020"/>
          </a:xfrm>
          <a:custGeom>
            <a:avLst/>
            <a:gdLst/>
            <a:ahLst/>
            <a:cxnLst/>
            <a:rect l="l" t="t" r="r" b="b"/>
            <a:pathLst>
              <a:path w="1093470" h="1430020">
                <a:moveTo>
                  <a:pt x="1093470" y="0"/>
                </a:moveTo>
                <a:lnTo>
                  <a:pt x="0" y="1430019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08100" y="5363211"/>
            <a:ext cx="201930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2532379" y="3990341"/>
            <a:ext cx="1158240" cy="1383030"/>
          </a:xfrm>
          <a:custGeom>
            <a:avLst/>
            <a:gdLst/>
            <a:ahLst/>
            <a:cxnLst/>
            <a:rect l="l" t="t" r="r" b="b"/>
            <a:pathLst>
              <a:path w="1158239" h="1383029">
                <a:moveTo>
                  <a:pt x="0" y="0"/>
                </a:moveTo>
                <a:lnTo>
                  <a:pt x="1158240" y="13830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620770" y="5312411"/>
            <a:ext cx="208279" cy="22606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201419" y="5665471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89350" y="5709921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786371" y="538988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89700" y="347345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466339" y="354965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200" y="695959"/>
            <a:ext cx="5046980" cy="1319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10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428369" y="6760230"/>
            <a:ext cx="6966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00B0F0"/>
                </a:solidFill>
              </a:rPr>
              <a:t>Binary tree representation for </a:t>
            </a:r>
            <a:r>
              <a:rPr lang="en-IN" sz="2800" dirty="0" smtClean="0">
                <a:solidFill>
                  <a:srgbClr val="00B0F0"/>
                </a:solidFill>
              </a:rPr>
              <a:t>{2, </a:t>
            </a:r>
            <a:r>
              <a:rPr lang="en-IN" sz="2800" dirty="0" smtClean="0">
                <a:solidFill>
                  <a:srgbClr val="00B0F0"/>
                </a:solidFill>
              </a:rPr>
              <a:t>3, 5, 7, 9, 11}</a:t>
            </a:r>
            <a:endParaRPr lang="en-US" sz="28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pre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nt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g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ts</a:t>
            </a:r>
            <a:endParaRPr sz="5000">
              <a:latin typeface="Arial"/>
              <a:cs typeface="Arial"/>
            </a:endParaRPr>
          </a:p>
          <a:p>
            <a:pPr marL="116205">
              <a:lnSpc>
                <a:spcPts val="4635"/>
              </a:lnSpc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8" y="2132329"/>
            <a:ext cx="961263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make-tree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?</a:t>
            </a:r>
            <a:r>
              <a:rPr lang="en-IN"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entry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left</a:t>
            </a:r>
            <a:r>
              <a:rPr sz="30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right)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pre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nt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g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ts</a:t>
            </a:r>
            <a:endParaRPr sz="5000">
              <a:latin typeface="Arial"/>
              <a:cs typeface="Arial"/>
            </a:endParaRPr>
          </a:p>
          <a:p>
            <a:pPr marL="116205">
              <a:lnSpc>
                <a:spcPts val="4635"/>
              </a:lnSpc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7468" y="2085339"/>
            <a:ext cx="9307831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? </a:t>
            </a:r>
            <a:r>
              <a:rPr lang="en-IN"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entry 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left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right)  (list entry left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right))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 smtClean="0"/>
              <a:t>Representing Sets as Binary</a:t>
            </a:r>
            <a:r>
              <a:rPr lang="en-US" sz="3200" spc="-105" dirty="0" smtClean="0"/>
              <a:t> </a:t>
            </a:r>
            <a:r>
              <a:rPr lang="en-US" sz="3200" spc="-35" dirty="0" smtClean="0"/>
              <a:t>Trees)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2453641" y="1143184"/>
            <a:ext cx="2204720" cy="1686560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282191" y="2758624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658361" y="1160965"/>
            <a:ext cx="1851660" cy="158750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449061" y="2679885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889751" y="3347904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395211" y="3892735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013450" y="3321235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882641" y="4028624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825740" y="4652195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557261" y="5585645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7543801" y="4230554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742941" y="4329615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95690" y="5814245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78930" y="2889435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143760" y="3006274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2352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241300" y="5683250"/>
            <a:ext cx="980229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00B0F0"/>
                </a:solidFill>
              </a:rPr>
              <a:t>Binary tree representation </a:t>
            </a:r>
            <a:r>
              <a:rPr lang="en-IN" sz="3200" smtClean="0">
                <a:solidFill>
                  <a:srgbClr val="00B0F0"/>
                </a:solidFill>
              </a:rPr>
              <a:t>for </a:t>
            </a:r>
            <a:r>
              <a:rPr lang="en-IN" sz="3200" smtClean="0">
                <a:solidFill>
                  <a:srgbClr val="00B0F0"/>
                </a:solidFill>
              </a:rPr>
              <a:t>{2, </a:t>
            </a:r>
            <a:r>
              <a:rPr lang="en-IN" sz="3200" dirty="0" smtClean="0">
                <a:solidFill>
                  <a:srgbClr val="00B0F0"/>
                </a:solidFill>
              </a:rPr>
              <a:t>3, 5, 7, 9, 11}</a:t>
            </a:r>
          </a:p>
          <a:p>
            <a:r>
              <a:rPr lang="en-IN" sz="3200" b="1" dirty="0" smtClean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3200" b="1" dirty="0" smtClean="0">
                <a:solidFill>
                  <a:srgbClr val="FF0000"/>
                </a:solidFill>
                <a:latin typeface="Arial Rounded MT Bold" pitchFamily="34" charset="0"/>
              </a:rPr>
              <a:t>(2 </a:t>
            </a:r>
            <a:r>
              <a:rPr lang="en-IN" sz="3200" b="1" dirty="0" smtClean="0">
                <a:solidFill>
                  <a:srgbClr val="FF0000"/>
                </a:solidFill>
                <a:latin typeface="Arial Rounded MT Bold" pitchFamily="34" charset="0"/>
              </a:rPr>
              <a:t>() ()) </a:t>
            </a:r>
            <a:r>
              <a:rPr lang="en-IN" sz="3200" b="1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3200" b="1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3200" b="1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3200" b="1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3200" b="1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3200" b="1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3200" b="1" dirty="0" smtClean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  <a:endParaRPr lang="en-US" sz="3200" b="1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2547620" y="1187450"/>
            <a:ext cx="2204720" cy="1686560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376170" y="280289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752340" y="1205231"/>
            <a:ext cx="1851660" cy="1587500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43040" y="2724151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983730" y="3392170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489190" y="3937001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1499869" y="3509011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10" h="764539">
                <a:moveTo>
                  <a:pt x="588010" y="0"/>
                </a:moveTo>
                <a:lnTo>
                  <a:pt x="0" y="76453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367789" y="4216401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6339840" y="3392170"/>
            <a:ext cx="643890" cy="680720"/>
          </a:xfrm>
          <a:custGeom>
            <a:avLst/>
            <a:gdLst/>
            <a:ahLst/>
            <a:cxnLst/>
            <a:rect l="l" t="t" r="r" b="b"/>
            <a:pathLst>
              <a:path w="643890" h="680720">
                <a:moveTo>
                  <a:pt x="643889" y="0"/>
                </a:moveTo>
                <a:lnTo>
                  <a:pt x="0" y="6807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192520" y="4009390"/>
            <a:ext cx="214629" cy="21970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804659" y="2978151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235200" y="695959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2620"/>
              </a:spcBef>
            </a:pPr>
            <a:r>
              <a:rPr sz="2600" b="1" smtClean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565390" y="423037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909309" y="423037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88719" y="4563111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195829" y="305054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93700" y="5607050"/>
            <a:ext cx="889070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600" dirty="0" smtClean="0">
                <a:solidFill>
                  <a:srgbClr val="00B0F0"/>
                </a:solidFill>
              </a:rPr>
              <a:t>Binary tree representation for {2, 3, 5, 7, 9, 11}</a:t>
            </a:r>
          </a:p>
          <a:p>
            <a:r>
              <a:rPr lang="en-US" sz="3600" dirty="0" smtClean="0">
                <a:solidFill>
                  <a:srgbClr val="00B0F0"/>
                </a:solidFill>
                <a:latin typeface="Arial Rounded MT Bold" pitchFamily="34" charset="0"/>
              </a:rPr>
              <a:t>'(5 </a:t>
            </a:r>
            <a:r>
              <a:rPr lang="en-US" sz="3600" dirty="0" smtClean="0">
                <a:solidFill>
                  <a:srgbClr val="FF0000"/>
                </a:solidFill>
                <a:latin typeface="Arial Rounded MT Bold" pitchFamily="34" charset="0"/>
              </a:rPr>
              <a:t>(3 </a:t>
            </a:r>
            <a:r>
              <a:rPr lang="en-US" sz="3600" dirty="0" smtClean="0">
                <a:solidFill>
                  <a:srgbClr val="FFC000"/>
                </a:solidFill>
                <a:latin typeface="Arial Rounded MT Bold" pitchFamily="34" charset="0"/>
              </a:rPr>
              <a:t>(2 </a:t>
            </a:r>
            <a:r>
              <a:rPr lang="en-US" sz="3600" dirty="0" smtClean="0">
                <a:solidFill>
                  <a:srgbClr val="FFC000"/>
                </a:solidFill>
                <a:latin typeface="Arial Rounded MT Bold" pitchFamily="34" charset="0"/>
              </a:rPr>
              <a:t>() ()) </a:t>
            </a:r>
            <a:r>
              <a:rPr lang="en-US" sz="3600" dirty="0" smtClean="0">
                <a:solidFill>
                  <a:srgbClr val="92D050"/>
                </a:solidFill>
                <a:latin typeface="Arial Rounded MT Bold" pitchFamily="34" charset="0"/>
              </a:rPr>
              <a:t>()</a:t>
            </a:r>
            <a:r>
              <a:rPr lang="en-US" sz="3600" dirty="0" smtClean="0">
                <a:solidFill>
                  <a:srgbClr val="FF0000"/>
                </a:solidFill>
                <a:latin typeface="Arial Rounded MT Bold" pitchFamily="34" charset="0"/>
              </a:rPr>
              <a:t>) </a:t>
            </a:r>
            <a:r>
              <a:rPr lang="en-US" sz="3600" dirty="0" smtClean="0">
                <a:solidFill>
                  <a:srgbClr val="FF0066"/>
                </a:solidFill>
                <a:latin typeface="Arial Rounded MT Bold" pitchFamily="34" charset="0"/>
              </a:rPr>
              <a:t>(9 </a:t>
            </a:r>
            <a:r>
              <a:rPr lang="en-US" sz="3600" dirty="0" smtClean="0">
                <a:solidFill>
                  <a:srgbClr val="92D050"/>
                </a:solidFill>
                <a:latin typeface="Arial Rounded MT Bold" pitchFamily="34" charset="0"/>
              </a:rPr>
              <a:t>(7 () ()) </a:t>
            </a:r>
            <a:r>
              <a:rPr lang="en-US" sz="3600" dirty="0" smtClean="0">
                <a:solidFill>
                  <a:srgbClr val="0070C0"/>
                </a:solidFill>
                <a:latin typeface="Arial Rounded MT Bold" pitchFamily="34" charset="0"/>
              </a:rPr>
              <a:t>(11 () ())</a:t>
            </a:r>
            <a:r>
              <a:rPr lang="en-US" sz="3600" dirty="0" smtClean="0">
                <a:solidFill>
                  <a:srgbClr val="FF0066"/>
                </a:solidFill>
                <a:latin typeface="Arial Rounded MT Bold" pitchFamily="34" charset="0"/>
              </a:rPr>
              <a:t>)</a:t>
            </a:r>
            <a:r>
              <a:rPr lang="en-US" sz="3600" dirty="0" smtClean="0">
                <a:solidFill>
                  <a:srgbClr val="00B0F0"/>
                </a:solidFill>
                <a:latin typeface="Arial Rounded MT Bold" pitchFamily="34" charset="0"/>
              </a:rPr>
              <a:t>)</a:t>
            </a:r>
            <a:endParaRPr lang="en-US" sz="36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20" name="object 2"/>
          <p:cNvSpPr txBox="1">
            <a:spLocks/>
          </p:cNvSpPr>
          <p:nvPr/>
        </p:nvSpPr>
        <p:spPr>
          <a:xfrm>
            <a:off x="241300" y="4445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algn="ctr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0" cap="none" spc="-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Representing Sets as Binary</a:t>
            </a:r>
            <a:r>
              <a:rPr kumimoji="0" lang="en-US" sz="3200" b="0" i="0" u="none" strike="noStrike" kern="0" cap="none" spc="-10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 </a:t>
            </a:r>
            <a:r>
              <a:rPr kumimoji="0" lang="en-US" sz="3200" b="0" i="0" u="none" strike="noStrike" kern="0" cap="none" spc="-35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>Trees)</a:t>
            </a:r>
            <a: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  <a:t/>
            </a:r>
            <a:br>
              <a:rPr kumimoji="0" lang="en-US" sz="5400" b="0" i="0" u="none" strike="noStrike" kern="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/>
                <a:ea typeface="+mj-ea"/>
                <a:cs typeface="Arial"/>
              </a:rPr>
            </a:br>
            <a:endParaRPr kumimoji="0" lang="en-US" sz="5000" b="0" i="0" u="none" strike="noStrike" kern="0" cap="none" spc="-5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Arial"/>
              <a:ea typeface="+mj-ea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2101850"/>
            <a:ext cx="9765031" cy="20672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(make-tree</a:t>
            </a:r>
            <a:r>
              <a:rPr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?</a:t>
            </a:r>
            <a:r>
              <a:rPr lang="en-IN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 entry</a:t>
            </a:r>
            <a:r>
              <a:rPr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left right)  (list entry left</a:t>
            </a:r>
            <a:r>
              <a:rPr sz="3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  <a:endParaRPr sz="3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entry</a:t>
            </a:r>
            <a:r>
              <a:rPr lang="en-IN"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3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2085339"/>
            <a:ext cx="9231631" cy="252889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(make-tree? </a:t>
            </a:r>
            <a:r>
              <a:rPr lang="en-IN" sz="3000" spc="-5" dirty="0">
                <a:solidFill>
                  <a:srgbClr val="FF0000"/>
                </a:solidFill>
                <a:latin typeface="Courier New"/>
                <a:cs typeface="Courier New"/>
              </a:rPr>
              <a:t>e</a:t>
            </a:r>
            <a:r>
              <a:rPr lang="en-IN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ntry </a:t>
            </a:r>
            <a:r>
              <a:rPr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left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right)  </a:t>
            </a:r>
            <a:endParaRPr lang="en-IN" sz="3000" spc="-5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list entry left</a:t>
            </a:r>
            <a:r>
              <a:rPr sz="3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  <a:endParaRPr sz="3000" dirty="0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7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</a:t>
            </a:r>
            <a:r>
              <a:rPr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entry</a:t>
            </a:r>
            <a:r>
              <a:rPr lang="en-IN"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endParaRPr lang="en-IN" sz="30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3000" b="1" spc="-5" dirty="0" smtClean="0">
                <a:solidFill>
                  <a:srgbClr val="00B0F0"/>
                </a:solidFill>
                <a:latin typeface="Courier New"/>
                <a:cs typeface="Courier New"/>
              </a:rPr>
              <a:t>(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car</a:t>
            </a:r>
            <a:r>
              <a:rPr sz="3000" b="1" spc="3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tree))</a:t>
            </a:r>
            <a:endParaRPr sz="3000" b="1" dirty="0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 smtClean="0"/>
              <a:t>Representing Sets as Binary</a:t>
            </a:r>
            <a:r>
              <a:rPr lang="en-US" sz="3200" spc="-105" dirty="0" smtClean="0"/>
              <a:t> </a:t>
            </a:r>
            <a:r>
              <a:rPr lang="en-US" sz="3200" spc="-35" dirty="0" smtClean="0"/>
              <a:t>Trees)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rgbClr val="00B0F0"/>
              </a:solidFill>
            </a:endParaRP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() ())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(entry tree2)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 =&gt; (car tree2) 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=&gt; 3</a:t>
            </a:r>
          </a:p>
          <a:p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1979930"/>
            <a:ext cx="9536431" cy="38831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(make-tree? left right</a:t>
            </a:r>
            <a:r>
              <a:rPr sz="3000" spc="-5">
                <a:solidFill>
                  <a:srgbClr val="FF0000"/>
                </a:solidFill>
                <a:latin typeface="Courier New"/>
                <a:cs typeface="Courier New"/>
              </a:rPr>
              <a:t>) </a:t>
            </a:r>
            <a:endParaRPr lang="en-IN" sz="3000" spc="-5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sz="3000" spc="-5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0000"/>
                </a:solidFill>
                <a:latin typeface="Courier New"/>
                <a:cs typeface="Courier New"/>
              </a:rPr>
              <a:t>(list entry left</a:t>
            </a:r>
            <a:r>
              <a:rPr sz="3000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3000" spc="-5">
                <a:solidFill>
                  <a:srgbClr val="FF0000"/>
                </a:solidFill>
                <a:latin typeface="Courier New"/>
                <a:cs typeface="Courier New"/>
              </a:rPr>
              <a:t>right</a:t>
            </a:r>
            <a:r>
              <a:rPr sz="3000" spc="-5" smtClean="0">
                <a:solidFill>
                  <a:srgbClr val="FF0000"/>
                </a:solidFill>
                <a:latin typeface="Courier New"/>
                <a:cs typeface="Courier New"/>
              </a:rPr>
              <a:t>))</a:t>
            </a:r>
            <a:endParaRPr lang="en-IN" sz="3000" spc="-5" dirty="0" smtClean="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endParaRPr sz="3000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 marR="5080">
              <a:spcBef>
                <a:spcPts val="98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entry</a:t>
            </a:r>
            <a:r>
              <a:rPr lang="en-IN"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endParaRPr lang="en-IN" sz="30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 marR="5080">
              <a:spcBef>
                <a:spcPts val="980"/>
              </a:spcBef>
            </a:pP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car 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))  </a:t>
            </a:r>
            <a:endParaRPr lang="en-IN" sz="30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ts val="7950"/>
              </a:lnSpc>
              <a:spcBef>
                <a:spcPts val="980"/>
              </a:spcBef>
            </a:pP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(left-branch tree)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 smtClean="0"/>
              <a:t>Representing Sets as Binary</a:t>
            </a:r>
            <a:r>
              <a:rPr lang="en-US" sz="3200" spc="-105" dirty="0" smtClean="0"/>
              <a:t> </a:t>
            </a:r>
            <a:r>
              <a:rPr lang="en-US" sz="3200" spc="-35" dirty="0" smtClean="0"/>
              <a:t>Trees)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rgbClr val="00B0F0"/>
              </a:solidFill>
            </a:endParaRP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() ())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(left-branch tree2) i.e. Fetching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() ()) </a:t>
            </a:r>
          </a:p>
          <a:p>
            <a:endParaRPr lang="en-IN" sz="2800" dirty="0" smtClean="0">
              <a:solidFill>
                <a:srgbClr val="FF0000"/>
              </a:solidFill>
              <a:latin typeface="Arial Rounded MT Bold" pitchFamily="34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</a:t>
            </a:r>
            <a:r>
              <a:rPr lang="en-IN" sz="2800" dirty="0" err="1" smtClean="0">
                <a:solidFill>
                  <a:srgbClr val="FF0000"/>
                </a:solidFill>
                <a:latin typeface="Arial Rounded MT Bold" pitchFamily="34" charset="0"/>
              </a:rPr>
              <a:t>cdr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 tree2) =&gt;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((2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() ())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(car (</a:t>
            </a:r>
            <a:r>
              <a:rPr lang="en-IN" sz="2800" dirty="0" err="1" smtClean="0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 tree2)) =&gt;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() ()) 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44450"/>
            <a:ext cx="10083800" cy="74676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160270" y="4679950"/>
            <a:ext cx="5615940" cy="504190"/>
          </a:xfrm>
          <a:custGeom>
            <a:avLst/>
            <a:gdLst/>
            <a:ahLst/>
            <a:cxnLst/>
            <a:rect l="l" t="t" r="r" b="b"/>
            <a:pathLst>
              <a:path w="5615940" h="504189">
                <a:moveTo>
                  <a:pt x="2807970" y="0"/>
                </a:moveTo>
                <a:lnTo>
                  <a:pt x="2889940" y="97"/>
                </a:lnTo>
                <a:lnTo>
                  <a:pt x="2971217" y="386"/>
                </a:lnTo>
                <a:lnTo>
                  <a:pt x="3051773" y="866"/>
                </a:lnTo>
                <a:lnTo>
                  <a:pt x="3131584" y="1533"/>
                </a:lnTo>
                <a:lnTo>
                  <a:pt x="3210623" y="2386"/>
                </a:lnTo>
                <a:lnTo>
                  <a:pt x="3288864" y="3422"/>
                </a:lnTo>
                <a:lnTo>
                  <a:pt x="3366282" y="4638"/>
                </a:lnTo>
                <a:lnTo>
                  <a:pt x="3442850" y="6033"/>
                </a:lnTo>
                <a:lnTo>
                  <a:pt x="3518543" y="7604"/>
                </a:lnTo>
                <a:lnTo>
                  <a:pt x="3593334" y="9349"/>
                </a:lnTo>
                <a:lnTo>
                  <a:pt x="3667199" y="11265"/>
                </a:lnTo>
                <a:lnTo>
                  <a:pt x="3740110" y="13351"/>
                </a:lnTo>
                <a:lnTo>
                  <a:pt x="3812042" y="15602"/>
                </a:lnTo>
                <a:lnTo>
                  <a:pt x="3882970" y="18019"/>
                </a:lnTo>
                <a:lnTo>
                  <a:pt x="3952867" y="20597"/>
                </a:lnTo>
                <a:lnTo>
                  <a:pt x="4021707" y="23335"/>
                </a:lnTo>
                <a:lnTo>
                  <a:pt x="4089465" y="26230"/>
                </a:lnTo>
                <a:lnTo>
                  <a:pt x="4156114" y="29280"/>
                </a:lnTo>
                <a:lnTo>
                  <a:pt x="4221629" y="32483"/>
                </a:lnTo>
                <a:lnTo>
                  <a:pt x="4285984" y="35836"/>
                </a:lnTo>
                <a:lnTo>
                  <a:pt x="4349152" y="39337"/>
                </a:lnTo>
                <a:lnTo>
                  <a:pt x="4411109" y="42983"/>
                </a:lnTo>
                <a:lnTo>
                  <a:pt x="4471828" y="46773"/>
                </a:lnTo>
                <a:lnTo>
                  <a:pt x="4531283" y="50704"/>
                </a:lnTo>
                <a:lnTo>
                  <a:pt x="4589448" y="54773"/>
                </a:lnTo>
                <a:lnTo>
                  <a:pt x="4646298" y="58979"/>
                </a:lnTo>
                <a:lnTo>
                  <a:pt x="4701807" y="63318"/>
                </a:lnTo>
                <a:lnTo>
                  <a:pt x="4755948" y="67789"/>
                </a:lnTo>
                <a:lnTo>
                  <a:pt x="4808696" y="72390"/>
                </a:lnTo>
                <a:lnTo>
                  <a:pt x="4860025" y="77116"/>
                </a:lnTo>
                <a:lnTo>
                  <a:pt x="4909908" y="81968"/>
                </a:lnTo>
                <a:lnTo>
                  <a:pt x="4958321" y="86942"/>
                </a:lnTo>
                <a:lnTo>
                  <a:pt x="5005237" y="92035"/>
                </a:lnTo>
                <a:lnTo>
                  <a:pt x="5050630" y="97246"/>
                </a:lnTo>
                <a:lnTo>
                  <a:pt x="5094475" y="102572"/>
                </a:lnTo>
                <a:lnTo>
                  <a:pt x="5136745" y="108011"/>
                </a:lnTo>
                <a:lnTo>
                  <a:pt x="5177415" y="113560"/>
                </a:lnTo>
                <a:lnTo>
                  <a:pt x="5216459" y="119218"/>
                </a:lnTo>
                <a:lnTo>
                  <a:pt x="5289564" y="130848"/>
                </a:lnTo>
                <a:lnTo>
                  <a:pt x="5355853" y="142882"/>
                </a:lnTo>
                <a:lnTo>
                  <a:pt x="5415119" y="155301"/>
                </a:lnTo>
                <a:lnTo>
                  <a:pt x="5467155" y="168088"/>
                </a:lnTo>
                <a:lnTo>
                  <a:pt x="5511754" y="181222"/>
                </a:lnTo>
                <a:lnTo>
                  <a:pt x="5548708" y="194686"/>
                </a:lnTo>
                <a:lnTo>
                  <a:pt x="5589354" y="215458"/>
                </a:lnTo>
                <a:lnTo>
                  <a:pt x="5614859" y="244132"/>
                </a:lnTo>
                <a:lnTo>
                  <a:pt x="5615939" y="251460"/>
                </a:lnTo>
                <a:lnTo>
                  <a:pt x="5614859" y="258788"/>
                </a:lnTo>
                <a:lnTo>
                  <a:pt x="5589354" y="287487"/>
                </a:lnTo>
                <a:lnTo>
                  <a:pt x="5548708" y="308299"/>
                </a:lnTo>
                <a:lnTo>
                  <a:pt x="5511754" y="321797"/>
                </a:lnTo>
                <a:lnTo>
                  <a:pt x="5467155" y="334972"/>
                </a:lnTo>
                <a:lnTo>
                  <a:pt x="5415119" y="347804"/>
                </a:lnTo>
                <a:lnTo>
                  <a:pt x="5355853" y="360274"/>
                </a:lnTo>
                <a:lnTo>
                  <a:pt x="5289564" y="372362"/>
                </a:lnTo>
                <a:lnTo>
                  <a:pt x="5216459" y="384050"/>
                </a:lnTo>
                <a:lnTo>
                  <a:pt x="5177415" y="389737"/>
                </a:lnTo>
                <a:lnTo>
                  <a:pt x="5136745" y="395317"/>
                </a:lnTo>
                <a:lnTo>
                  <a:pt x="5094475" y="400788"/>
                </a:lnTo>
                <a:lnTo>
                  <a:pt x="5050630" y="406145"/>
                </a:lnTo>
                <a:lnTo>
                  <a:pt x="5005237" y="411388"/>
                </a:lnTo>
                <a:lnTo>
                  <a:pt x="4958321" y="416514"/>
                </a:lnTo>
                <a:lnTo>
                  <a:pt x="4909908" y="421520"/>
                </a:lnTo>
                <a:lnTo>
                  <a:pt x="4860025" y="426405"/>
                </a:lnTo>
                <a:lnTo>
                  <a:pt x="4808696" y="431165"/>
                </a:lnTo>
                <a:lnTo>
                  <a:pt x="4755948" y="435797"/>
                </a:lnTo>
                <a:lnTo>
                  <a:pt x="4701807" y="440301"/>
                </a:lnTo>
                <a:lnTo>
                  <a:pt x="4646298" y="444673"/>
                </a:lnTo>
                <a:lnTo>
                  <a:pt x="4589448" y="448911"/>
                </a:lnTo>
                <a:lnTo>
                  <a:pt x="4531283" y="453012"/>
                </a:lnTo>
                <a:lnTo>
                  <a:pt x="4471828" y="456975"/>
                </a:lnTo>
                <a:lnTo>
                  <a:pt x="4411109" y="460796"/>
                </a:lnTo>
                <a:lnTo>
                  <a:pt x="4349152" y="464473"/>
                </a:lnTo>
                <a:lnTo>
                  <a:pt x="4285984" y="468004"/>
                </a:lnTo>
                <a:lnTo>
                  <a:pt x="4221629" y="471387"/>
                </a:lnTo>
                <a:lnTo>
                  <a:pt x="4156114" y="474618"/>
                </a:lnTo>
                <a:lnTo>
                  <a:pt x="4089465" y="477696"/>
                </a:lnTo>
                <a:lnTo>
                  <a:pt x="4021707" y="480618"/>
                </a:lnTo>
                <a:lnTo>
                  <a:pt x="3952867" y="483381"/>
                </a:lnTo>
                <a:lnTo>
                  <a:pt x="3882970" y="485984"/>
                </a:lnTo>
                <a:lnTo>
                  <a:pt x="3812042" y="488424"/>
                </a:lnTo>
                <a:lnTo>
                  <a:pt x="3740110" y="490698"/>
                </a:lnTo>
                <a:lnTo>
                  <a:pt x="3667199" y="492804"/>
                </a:lnTo>
                <a:lnTo>
                  <a:pt x="3593334" y="494740"/>
                </a:lnTo>
                <a:lnTo>
                  <a:pt x="3518543" y="496502"/>
                </a:lnTo>
                <a:lnTo>
                  <a:pt x="3442850" y="498090"/>
                </a:lnTo>
                <a:lnTo>
                  <a:pt x="3366282" y="499500"/>
                </a:lnTo>
                <a:lnTo>
                  <a:pt x="3288864" y="500729"/>
                </a:lnTo>
                <a:lnTo>
                  <a:pt x="3210623" y="501777"/>
                </a:lnTo>
                <a:lnTo>
                  <a:pt x="3131584" y="502639"/>
                </a:lnTo>
                <a:lnTo>
                  <a:pt x="3051773" y="503314"/>
                </a:lnTo>
                <a:lnTo>
                  <a:pt x="2971217" y="503799"/>
                </a:lnTo>
                <a:lnTo>
                  <a:pt x="2889940" y="504091"/>
                </a:lnTo>
                <a:lnTo>
                  <a:pt x="2807970" y="504189"/>
                </a:lnTo>
                <a:lnTo>
                  <a:pt x="2725935" y="504091"/>
                </a:lnTo>
                <a:lnTo>
                  <a:pt x="2644600" y="503799"/>
                </a:lnTo>
                <a:lnTo>
                  <a:pt x="2563988" y="503314"/>
                </a:lnTo>
                <a:lnTo>
                  <a:pt x="2484127" y="502639"/>
                </a:lnTo>
                <a:lnTo>
                  <a:pt x="2405042" y="501777"/>
                </a:lnTo>
                <a:lnTo>
                  <a:pt x="2326758" y="500729"/>
                </a:lnTo>
                <a:lnTo>
                  <a:pt x="2249302" y="499500"/>
                </a:lnTo>
                <a:lnTo>
                  <a:pt x="2172699" y="498090"/>
                </a:lnTo>
                <a:lnTo>
                  <a:pt x="2096974" y="496502"/>
                </a:lnTo>
                <a:lnTo>
                  <a:pt x="2022155" y="494740"/>
                </a:lnTo>
                <a:lnTo>
                  <a:pt x="1948266" y="492804"/>
                </a:lnTo>
                <a:lnTo>
                  <a:pt x="1875333" y="490698"/>
                </a:lnTo>
                <a:lnTo>
                  <a:pt x="1803383" y="488424"/>
                </a:lnTo>
                <a:lnTo>
                  <a:pt x="1732440" y="485984"/>
                </a:lnTo>
                <a:lnTo>
                  <a:pt x="1662531" y="483381"/>
                </a:lnTo>
                <a:lnTo>
                  <a:pt x="1593681" y="480618"/>
                </a:lnTo>
                <a:lnTo>
                  <a:pt x="1525916" y="477696"/>
                </a:lnTo>
                <a:lnTo>
                  <a:pt x="1459263" y="474618"/>
                </a:lnTo>
                <a:lnTo>
                  <a:pt x="1393746" y="471387"/>
                </a:lnTo>
                <a:lnTo>
                  <a:pt x="1329391" y="468004"/>
                </a:lnTo>
                <a:lnTo>
                  <a:pt x="1266225" y="464473"/>
                </a:lnTo>
                <a:lnTo>
                  <a:pt x="1204273" y="460796"/>
                </a:lnTo>
                <a:lnTo>
                  <a:pt x="1143561" y="456975"/>
                </a:lnTo>
                <a:lnTo>
                  <a:pt x="1084114" y="453012"/>
                </a:lnTo>
                <a:lnTo>
                  <a:pt x="1025959" y="448911"/>
                </a:lnTo>
                <a:lnTo>
                  <a:pt x="969121" y="444673"/>
                </a:lnTo>
                <a:lnTo>
                  <a:pt x="913626" y="440301"/>
                </a:lnTo>
                <a:lnTo>
                  <a:pt x="859499" y="435797"/>
                </a:lnTo>
                <a:lnTo>
                  <a:pt x="806767" y="431164"/>
                </a:lnTo>
                <a:lnTo>
                  <a:pt x="755455" y="426405"/>
                </a:lnTo>
                <a:lnTo>
                  <a:pt x="705589" y="421520"/>
                </a:lnTo>
                <a:lnTo>
                  <a:pt x="657196" y="416514"/>
                </a:lnTo>
                <a:lnTo>
                  <a:pt x="610299" y="411388"/>
                </a:lnTo>
                <a:lnTo>
                  <a:pt x="564926" y="406145"/>
                </a:lnTo>
                <a:lnTo>
                  <a:pt x="521102" y="400788"/>
                </a:lnTo>
                <a:lnTo>
                  <a:pt x="478853" y="395317"/>
                </a:lnTo>
                <a:lnTo>
                  <a:pt x="438205" y="389737"/>
                </a:lnTo>
                <a:lnTo>
                  <a:pt x="399183" y="384050"/>
                </a:lnTo>
                <a:lnTo>
                  <a:pt x="326122" y="372362"/>
                </a:lnTo>
                <a:lnTo>
                  <a:pt x="259876" y="360274"/>
                </a:lnTo>
                <a:lnTo>
                  <a:pt x="200652" y="347804"/>
                </a:lnTo>
                <a:lnTo>
                  <a:pt x="148655" y="334972"/>
                </a:lnTo>
                <a:lnTo>
                  <a:pt x="104091" y="321797"/>
                </a:lnTo>
                <a:lnTo>
                  <a:pt x="67168" y="308299"/>
                </a:lnTo>
                <a:lnTo>
                  <a:pt x="26559" y="287487"/>
                </a:lnTo>
                <a:lnTo>
                  <a:pt x="1079" y="258788"/>
                </a:lnTo>
                <a:lnTo>
                  <a:pt x="0" y="251460"/>
                </a:lnTo>
                <a:lnTo>
                  <a:pt x="1079" y="244132"/>
                </a:lnTo>
                <a:lnTo>
                  <a:pt x="26559" y="215458"/>
                </a:lnTo>
                <a:lnTo>
                  <a:pt x="67168" y="194686"/>
                </a:lnTo>
                <a:lnTo>
                  <a:pt x="104091" y="181222"/>
                </a:lnTo>
                <a:lnTo>
                  <a:pt x="148655" y="168088"/>
                </a:lnTo>
                <a:lnTo>
                  <a:pt x="200652" y="155301"/>
                </a:lnTo>
                <a:lnTo>
                  <a:pt x="259876" y="142882"/>
                </a:lnTo>
                <a:lnTo>
                  <a:pt x="326122" y="130848"/>
                </a:lnTo>
                <a:lnTo>
                  <a:pt x="399183" y="119218"/>
                </a:lnTo>
                <a:lnTo>
                  <a:pt x="438205" y="113560"/>
                </a:lnTo>
                <a:lnTo>
                  <a:pt x="478853" y="108011"/>
                </a:lnTo>
                <a:lnTo>
                  <a:pt x="521102" y="102572"/>
                </a:lnTo>
                <a:lnTo>
                  <a:pt x="564926" y="97246"/>
                </a:lnTo>
                <a:lnTo>
                  <a:pt x="610299" y="92035"/>
                </a:lnTo>
                <a:lnTo>
                  <a:pt x="657196" y="86942"/>
                </a:lnTo>
                <a:lnTo>
                  <a:pt x="705589" y="81968"/>
                </a:lnTo>
                <a:lnTo>
                  <a:pt x="755455" y="77116"/>
                </a:lnTo>
                <a:lnTo>
                  <a:pt x="806767" y="72390"/>
                </a:lnTo>
                <a:lnTo>
                  <a:pt x="859499" y="67789"/>
                </a:lnTo>
                <a:lnTo>
                  <a:pt x="913626" y="63318"/>
                </a:lnTo>
                <a:lnTo>
                  <a:pt x="969121" y="58979"/>
                </a:lnTo>
                <a:lnTo>
                  <a:pt x="1025959" y="54773"/>
                </a:lnTo>
                <a:lnTo>
                  <a:pt x="1084114" y="50704"/>
                </a:lnTo>
                <a:lnTo>
                  <a:pt x="1143561" y="46773"/>
                </a:lnTo>
                <a:lnTo>
                  <a:pt x="1204273" y="42983"/>
                </a:lnTo>
                <a:lnTo>
                  <a:pt x="1266225" y="39337"/>
                </a:lnTo>
                <a:lnTo>
                  <a:pt x="1329391" y="35836"/>
                </a:lnTo>
                <a:lnTo>
                  <a:pt x="1393746" y="32483"/>
                </a:lnTo>
                <a:lnTo>
                  <a:pt x="1459263" y="29280"/>
                </a:lnTo>
                <a:lnTo>
                  <a:pt x="1525916" y="26230"/>
                </a:lnTo>
                <a:lnTo>
                  <a:pt x="1593681" y="23335"/>
                </a:lnTo>
                <a:lnTo>
                  <a:pt x="1662531" y="20597"/>
                </a:lnTo>
                <a:lnTo>
                  <a:pt x="1732440" y="18019"/>
                </a:lnTo>
                <a:lnTo>
                  <a:pt x="1803383" y="15602"/>
                </a:lnTo>
                <a:lnTo>
                  <a:pt x="1875333" y="13351"/>
                </a:lnTo>
                <a:lnTo>
                  <a:pt x="1948266" y="11265"/>
                </a:lnTo>
                <a:lnTo>
                  <a:pt x="2022155" y="9349"/>
                </a:lnTo>
                <a:lnTo>
                  <a:pt x="2096974" y="7604"/>
                </a:lnTo>
                <a:lnTo>
                  <a:pt x="2172699" y="6033"/>
                </a:lnTo>
                <a:lnTo>
                  <a:pt x="2249302" y="4638"/>
                </a:lnTo>
                <a:lnTo>
                  <a:pt x="2326758" y="3422"/>
                </a:lnTo>
                <a:lnTo>
                  <a:pt x="2405042" y="2386"/>
                </a:lnTo>
                <a:lnTo>
                  <a:pt x="2484127" y="1533"/>
                </a:lnTo>
                <a:lnTo>
                  <a:pt x="2563988" y="866"/>
                </a:lnTo>
                <a:lnTo>
                  <a:pt x="2644600" y="386"/>
                </a:lnTo>
                <a:lnTo>
                  <a:pt x="2725935" y="97"/>
                </a:lnTo>
                <a:lnTo>
                  <a:pt x="2807970" y="0"/>
                </a:lnTo>
                <a:close/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160270" y="467995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776209" y="5184140"/>
            <a:ext cx="0" cy="0"/>
          </a:xfrm>
          <a:custGeom>
            <a:avLst/>
            <a:gdLst/>
            <a:ahLst/>
            <a:cxnLst/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ln w="35941">
            <a:solidFill>
              <a:srgbClr val="00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6629400" y="4112259"/>
            <a:ext cx="3378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latin typeface="Courier New"/>
                <a:cs typeface="Courier New"/>
              </a:rPr>
              <a:t>'(cons a</a:t>
            </a:r>
            <a:r>
              <a:rPr sz="4000" b="1" spc="-65" dirty="0">
                <a:latin typeface="Courier New"/>
                <a:cs typeface="Courier New"/>
              </a:rPr>
              <a:t> </a:t>
            </a:r>
            <a:r>
              <a:rPr sz="4000" b="1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629400" y="4785359"/>
            <a:ext cx="1854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b="1" spc="-5" dirty="0">
                <a:solidFill>
                  <a:srgbClr val="FFFF00"/>
                </a:solidFill>
                <a:latin typeface="Courier New"/>
                <a:cs typeface="Courier New"/>
              </a:rPr>
              <a:t>'(a.b)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2085339"/>
            <a:ext cx="9765031" cy="33239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(define (make-tree? left right) </a:t>
            </a: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 (list entry left</a:t>
            </a:r>
            <a:r>
              <a:rPr lang="en-US" sz="3000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</a:p>
          <a:p>
            <a:pPr marL="12700" marR="5080">
              <a:lnSpc>
                <a:spcPts val="7940"/>
              </a:lnSpc>
              <a:spcBef>
                <a:spcPts val="985"/>
              </a:spcBef>
            </a:pP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entry</a:t>
            </a:r>
            <a:r>
              <a:rPr lang="en-IN"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(car tree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))  </a:t>
            </a:r>
            <a:endParaRPr lang="en-IN" sz="30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 marR="5080">
              <a:lnSpc>
                <a:spcPts val="7940"/>
              </a:lnSpc>
              <a:spcBef>
                <a:spcPts val="985"/>
              </a:spcBef>
            </a:pP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(left-branch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sz="3000" b="1" spc="-5" smtClean="0">
                <a:solidFill>
                  <a:srgbClr val="00B0F0"/>
                </a:solidFill>
                <a:latin typeface="Courier New"/>
                <a:cs typeface="Courier New"/>
              </a:rPr>
              <a:t>(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cadr</a:t>
            </a:r>
            <a:r>
              <a:rPr sz="3000" b="1" spc="5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tree))</a:t>
            </a:r>
            <a:endParaRPr sz="30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9" y="2085339"/>
            <a:ext cx="8940800" cy="41960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(define (make-tree? left right) </a:t>
            </a: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 (list entry left</a:t>
            </a:r>
            <a:r>
              <a:rPr lang="en-US" sz="3000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</a:p>
          <a:p>
            <a:pPr marL="12700" marR="5080">
              <a:lnSpc>
                <a:spcPts val="7940"/>
              </a:lnSpc>
              <a:spcBef>
                <a:spcPts val="985"/>
              </a:spcBef>
            </a:pP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entry</a:t>
            </a:r>
            <a:r>
              <a:rPr lang="en-IN"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(car tree))  (define (left-branch tree) (cadr tree))  (define (right-branch tree)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 smtClean="0"/>
              <a:t>Representing Sets as Binary</a:t>
            </a:r>
            <a:r>
              <a:rPr lang="en-US" sz="3200" spc="-105" dirty="0" smtClean="0"/>
              <a:t> </a:t>
            </a:r>
            <a:r>
              <a:rPr lang="en-US" sz="3200" spc="-35" dirty="0" smtClean="0"/>
              <a:t>Trees)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rgbClr val="00B0F0"/>
              </a:solidFill>
            </a:endParaRP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() ())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(right-branch tree2) = Fetch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</a:p>
          <a:p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</a:t>
            </a:r>
            <a:r>
              <a:rPr lang="en-IN" sz="2800" dirty="0" err="1" smtClean="0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 tree2)=&gt;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() ())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</a:t>
            </a:r>
            <a:r>
              <a:rPr lang="en-IN" sz="2800" dirty="0" err="1" smtClean="0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 (</a:t>
            </a:r>
            <a:r>
              <a:rPr lang="en-IN" sz="2800" dirty="0" err="1" smtClean="0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 tree2)) =&gt; ((7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(car (</a:t>
            </a:r>
            <a:r>
              <a:rPr lang="en-IN" sz="2800" dirty="0" err="1" smtClean="0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 (</a:t>
            </a:r>
            <a:r>
              <a:rPr lang="en-IN" sz="2800" dirty="0" err="1" smtClean="0">
                <a:solidFill>
                  <a:srgbClr val="92D050"/>
                </a:solidFill>
                <a:latin typeface="Arial Rounded MT Bold" pitchFamily="34" charset="0"/>
              </a:rPr>
              <a:t>cdr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 tree2))) =&gt; 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</a:p>
          <a:p>
            <a:endParaRPr lang="en-IN" sz="2800" dirty="0" smtClean="0">
              <a:solidFill>
                <a:srgbClr val="92D050"/>
              </a:solidFill>
              <a:latin typeface="Arial Rounded MT Bold" pitchFamily="34" charset="0"/>
            </a:endParaRPr>
          </a:p>
          <a:p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13550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5835"/>
              </a:lnSpc>
              <a:spcBef>
                <a:spcPts val="100"/>
              </a:spcBef>
              <a:tabLst>
                <a:tab pos="3967479" algn="l"/>
              </a:tabLst>
            </a:pPr>
            <a:r>
              <a:rPr spc="-5" dirty="0"/>
              <a:t>R</a:t>
            </a:r>
            <a:r>
              <a:rPr dirty="0"/>
              <a:t>e</a:t>
            </a:r>
            <a:r>
              <a:rPr spc="-5" dirty="0"/>
              <a:t>pre</a:t>
            </a:r>
            <a:r>
              <a:rPr dirty="0"/>
              <a:t>se</a:t>
            </a:r>
            <a:r>
              <a:rPr spc="-5" dirty="0"/>
              <a:t>nt</a:t>
            </a:r>
            <a:r>
              <a:rPr dirty="0"/>
              <a:t>i</a:t>
            </a:r>
            <a:r>
              <a:rPr spc="-5" dirty="0"/>
              <a:t>n</a:t>
            </a:r>
            <a:r>
              <a:rPr dirty="0"/>
              <a:t>g	</a:t>
            </a:r>
            <a:r>
              <a:rPr spc="-5" dirty="0"/>
              <a:t>S</a:t>
            </a:r>
            <a:r>
              <a:rPr dirty="0"/>
              <a:t>e</a:t>
            </a:r>
            <a:r>
              <a:rPr spc="-5" dirty="0"/>
              <a:t>ts</a:t>
            </a:r>
          </a:p>
          <a:p>
            <a:pPr marL="116205">
              <a:lnSpc>
                <a:spcPts val="4635"/>
              </a:lnSpc>
            </a:pPr>
            <a:r>
              <a:rPr sz="4000" spc="-5" dirty="0"/>
              <a:t>(Sets as Binary</a:t>
            </a:r>
            <a:r>
              <a:rPr sz="4000" spc="-75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77468" y="2085339"/>
            <a:ext cx="10006332" cy="40934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(define (make-tree? left right) </a:t>
            </a:r>
          </a:p>
          <a:p>
            <a:pPr marL="469900" marR="233679" indent="-457200">
              <a:lnSpc>
                <a:spcPct val="110300"/>
              </a:lnSpc>
              <a:spcBef>
                <a:spcPts val="100"/>
              </a:spcBef>
            </a:pPr>
            <a:r>
              <a:rPr lang="en-US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 (list entry left</a:t>
            </a:r>
            <a:r>
              <a:rPr lang="en-US" sz="3000" spc="-10" dirty="0" smtClean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lang="en-US" sz="3000" spc="-5" dirty="0" smtClean="0">
                <a:solidFill>
                  <a:srgbClr val="FF0000"/>
                </a:solidFill>
                <a:latin typeface="Courier New"/>
                <a:cs typeface="Courier New"/>
              </a:rPr>
              <a:t>right))</a:t>
            </a:r>
          </a:p>
          <a:p>
            <a:pPr marL="12700" marR="462280">
              <a:lnSpc>
                <a:spcPts val="7940"/>
              </a:lnSpc>
              <a:spcBef>
                <a:spcPts val="985"/>
              </a:spcBef>
            </a:pP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define </a:t>
            </a:r>
            <a:r>
              <a:rPr sz="30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entry</a:t>
            </a:r>
            <a:r>
              <a:rPr lang="en-IN"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tree</a:t>
            </a:r>
            <a:r>
              <a:rPr sz="3000" spc="-5" smtClean="0">
                <a:solidFill>
                  <a:srgbClr val="FFFF00"/>
                </a:solidFill>
                <a:latin typeface="Courier New"/>
                <a:cs typeface="Courier New"/>
              </a:rPr>
              <a:t>)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(car tree))  (define (left-branch tree) (cadr</a:t>
            </a:r>
            <a:r>
              <a:rPr sz="3000" spc="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3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54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(right-branch tree) 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(caddr</a:t>
            </a:r>
            <a:r>
              <a:rPr sz="3000" b="1" spc="6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3000" b="1" spc="-5" dirty="0">
                <a:solidFill>
                  <a:srgbClr val="00B0F0"/>
                </a:solidFill>
                <a:latin typeface="Courier New"/>
                <a:cs typeface="Courier New"/>
              </a:rPr>
              <a:t>tree))</a:t>
            </a:r>
            <a:endParaRPr sz="30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 smtClean="0"/>
              <a:t>Representing Sets as Binary</a:t>
            </a:r>
            <a:r>
              <a:rPr lang="en-US" sz="3200" spc="-105" dirty="0" smtClean="0"/>
              <a:t> </a:t>
            </a:r>
            <a:r>
              <a:rPr lang="en-US" sz="3200" spc="-35" dirty="0" smtClean="0"/>
              <a:t>Trees)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 dirty="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rgbClr val="00B0F0"/>
              </a:solidFill>
            </a:endParaRP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() ())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(entry tree2) =&gt; (car tree2) == 3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(left-branch tree2)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 smtClean="0">
                <a:solidFill>
                  <a:srgbClr val="00B0F0"/>
                </a:solidFill>
                <a:latin typeface="Arial Rounded MT Bold" pitchFamily="34" charset="0"/>
              </a:rPr>
              <a:t>cadr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() ())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(right-branch tree2)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 smtClean="0">
                <a:solidFill>
                  <a:srgbClr val="00B0F0"/>
                </a:solidFill>
                <a:latin typeface="Arial Rounded MT Bold" pitchFamily="34" charset="0"/>
              </a:rPr>
              <a:t>caddr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214879"/>
            <a:ext cx="59309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</a:t>
            </a:r>
            <a:r>
              <a:rPr sz="2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 as Binary</a:t>
            </a:r>
            <a:r>
              <a:rPr sz="4000" spc="-7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35" dirty="0">
                <a:solidFill>
                  <a:srgbClr val="FFFF00"/>
                </a:solidFill>
                <a:latin typeface="Arial"/>
                <a:cs typeface="Arial"/>
              </a:rPr>
              <a:t>Trees)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5930900" cy="8610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50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</a:t>
            </a: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(cond ((null? set) false)</a:t>
            </a:r>
            <a:endParaRPr sz="25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6121400" cy="126637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1955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400" b="1" spc="-5" dirty="0">
                <a:solidFill>
                  <a:srgbClr val="00B0F0"/>
                </a:solidFill>
                <a:latin typeface="Courier New"/>
                <a:cs typeface="Courier New"/>
              </a:rPr>
              <a:t>((= x (entry set))</a:t>
            </a:r>
            <a:r>
              <a:rPr sz="24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400" b="1" spc="-5" dirty="0">
                <a:solidFill>
                  <a:srgbClr val="00B0F0"/>
                </a:solidFill>
                <a:latin typeface="Courier New"/>
                <a:cs typeface="Courier New"/>
              </a:rPr>
              <a:t>true)</a:t>
            </a:r>
            <a:endParaRPr sz="24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6121400" cy="16992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1955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 marR="508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x (entry set)) true)  </a:t>
            </a: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((&lt; x (entry</a:t>
            </a:r>
            <a:r>
              <a:rPr sz="2500" b="1" spc="-1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set))</a:t>
            </a:r>
            <a:endParaRPr sz="25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0" y="2178050"/>
            <a:ext cx="9918700" cy="21743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30530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 marR="2863215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x (entry set)) true)  ((&lt; x (entry</a:t>
            </a:r>
            <a:r>
              <a:rPr sz="2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(element-of-set? x (left-branch</a:t>
            </a:r>
            <a:r>
              <a:rPr sz="2800" b="1" spc="5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set)))</a:t>
            </a:r>
            <a:endParaRPr sz="28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762000"/>
                <a:gridCol w="984250"/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8978900" cy="2602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3053080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 marR="2863215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x (entry set)) true)  ((&lt; x (entry</a:t>
            </a:r>
            <a:r>
              <a:rPr sz="2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536700" marR="5080" indent="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(element-of-set? x (left-branch set)))  </a:t>
            </a: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((&gt; x (entry</a:t>
            </a:r>
            <a:r>
              <a:rPr sz="28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set))</a:t>
            </a:r>
            <a:endParaRPr sz="25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</a:pPr>
            <a:r>
              <a:rPr sz="4000" spc="-5" dirty="0"/>
              <a:t>(Sets as Binary</a:t>
            </a:r>
            <a:r>
              <a:rPr sz="4000" spc="-70" dirty="0"/>
              <a:t> </a:t>
            </a:r>
            <a:r>
              <a:rPr sz="4000" spc="-35" dirty="0"/>
              <a:t>Trees)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8050"/>
            <a:ext cx="9550400" cy="2956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0" marR="3625215" indent="-381000">
              <a:lnSpc>
                <a:spcPct val="109700"/>
              </a:lnSpc>
              <a:spcBef>
                <a:spcPts val="95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2500">
              <a:latin typeface="Courier New"/>
              <a:cs typeface="Courier New"/>
            </a:endParaRPr>
          </a:p>
          <a:p>
            <a:pPr marL="1536700" marR="3434715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x (entry set)) true)  ((&lt; x (entry</a:t>
            </a:r>
            <a:r>
              <a:rPr sz="2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536700" marR="577215" indent="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(element-of-set? x (left-branch set)))  ((&gt; x (entry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(element-of-set? x (right-branch</a:t>
            </a:r>
            <a:r>
              <a:rPr sz="2500" b="1" spc="7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500" b="1" spc="-5" dirty="0">
                <a:solidFill>
                  <a:srgbClr val="00B0F0"/>
                </a:solidFill>
                <a:latin typeface="Courier New"/>
                <a:cs typeface="Courier New"/>
              </a:rPr>
              <a:t>set)))))</a:t>
            </a:r>
            <a:endParaRPr sz="25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73729" y="2540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adjoin-set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3029" y="1299209"/>
            <a:ext cx="7950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(adjoin-set x</a:t>
            </a:r>
            <a:r>
              <a:rPr sz="40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2900" y="2540"/>
            <a:ext cx="4634229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800" b="1" spc="-5" dirty="0">
                <a:latin typeface="Courier New"/>
                <a:cs typeface="Courier New"/>
              </a:rPr>
              <a:t>adjoin-set</a:t>
            </a:r>
            <a:endParaRPr sz="4800" b="1">
              <a:latin typeface="Courier New"/>
              <a:cs typeface="Courier New"/>
            </a:endParaRP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93980" y="1340866"/>
          <a:ext cx="7988300" cy="13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3657600"/>
                <a:gridCol w="609600"/>
                <a:gridCol w="1403350"/>
              </a:tblGrid>
              <a:tr h="671067">
                <a:tc>
                  <a:txBody>
                    <a:bodyPr/>
                    <a:lstStyle/>
                    <a:p>
                      <a:pPr marR="144780" algn="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(adjoin-set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71068">
                <a:tc>
                  <a:txBody>
                    <a:bodyPr/>
                    <a:lstStyle/>
                    <a:p>
                      <a:pPr marR="144780" algn="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(cons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40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 smtClean="0"/>
              <a:t>Representing Sets as Binary</a:t>
            </a:r>
            <a:r>
              <a:rPr lang="en-US" sz="3200" spc="-105" dirty="0" smtClean="0"/>
              <a:t> </a:t>
            </a:r>
            <a:r>
              <a:rPr lang="en-US" sz="3200" spc="-35" dirty="0" smtClean="0"/>
              <a:t>Trees)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rgbClr val="00B0F0"/>
              </a:solidFill>
            </a:endParaRP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(entry tree2) =&gt; (car tree2) == 3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(left-branch tree2)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 smtClean="0">
                <a:solidFill>
                  <a:srgbClr val="00B0F0"/>
                </a:solidFill>
                <a:latin typeface="Arial Rounded MT Bold" pitchFamily="34" charset="0"/>
              </a:rPr>
              <a:t>cadr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() ())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(right-branch tree2)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 smtClean="0">
                <a:solidFill>
                  <a:srgbClr val="00B0F0"/>
                </a:solidFill>
                <a:latin typeface="Arial Rounded MT Bold" pitchFamily="34" charset="0"/>
              </a:rPr>
              <a:t>caddr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65100" y="2635250"/>
            <a:ext cx="602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Insert ‘1’ into this tree at appropriate location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50" y="0"/>
            <a:ext cx="595566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adjoin-set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1552575" algn="l"/>
                <a:tab pos="4306570" algn="l"/>
              </a:tabLst>
            </a:pPr>
            <a:r>
              <a:rPr dirty="0"/>
              <a:t>(</a:t>
            </a:r>
            <a:r>
              <a:rPr spc="5" dirty="0"/>
              <a:t>s</a:t>
            </a:r>
            <a:r>
              <a:rPr spc="-5" dirty="0"/>
              <a:t>et</a:t>
            </a:r>
            <a:r>
              <a:rPr dirty="0"/>
              <a:t>s	</a:t>
            </a:r>
            <a:r>
              <a:rPr spc="-5" dirty="0"/>
              <a:t>a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b</a:t>
            </a:r>
            <a:r>
              <a:rPr dirty="0"/>
              <a:t>i</a:t>
            </a:r>
            <a:r>
              <a:rPr spc="-5" dirty="0"/>
              <a:t>nar</a:t>
            </a:r>
            <a:r>
              <a:rPr dirty="0"/>
              <a:t>y	</a:t>
            </a:r>
            <a:r>
              <a:rPr spc="-5" dirty="0"/>
              <a:t>tr</a:t>
            </a:r>
            <a:r>
              <a:rPr dirty="0"/>
              <a:t>e</a:t>
            </a:r>
            <a:r>
              <a:rPr spc="-5" dirty="0"/>
              <a:t>e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31950"/>
            <a:ext cx="9928860" cy="5937523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(adjoin-set x</a:t>
            </a:r>
            <a:r>
              <a:rPr sz="2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1346200" marR="1910080" indent="-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(cond ((null?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(make-tree x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'()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'()))  ((= x (entry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r>
              <a:rPr sz="2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1534795" marR="4194175" indent="-189230">
              <a:lnSpc>
                <a:spcPct val="109700"/>
              </a:lnSpc>
              <a:spcBef>
                <a:spcPts val="1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((&lt; x (entry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set)) 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(make-tree (entry</a:t>
            </a:r>
            <a:r>
              <a:rPr sz="25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3632200" marR="19558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(adjoin-set x (left-branch set))  (right-branch</a:t>
            </a:r>
            <a:r>
              <a:rPr sz="2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set)))</a:t>
            </a:r>
            <a:endParaRPr sz="2500">
              <a:latin typeface="Courier New"/>
              <a:cs typeface="Courier New"/>
            </a:endParaRPr>
          </a:p>
          <a:p>
            <a:pPr marL="1534795" marR="4194175" indent="-18923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((&gt; x (entry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set)) 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(make-tree (entry</a:t>
            </a:r>
            <a:r>
              <a:rPr sz="25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3632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(left-branch</a:t>
            </a:r>
            <a:r>
              <a:rPr sz="2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2500">
              <a:latin typeface="Courier New"/>
              <a:cs typeface="Courier New"/>
            </a:endParaRPr>
          </a:p>
          <a:p>
            <a:pPr marL="3632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(adjoin-set x (right-branch</a:t>
            </a:r>
            <a:r>
              <a:rPr sz="2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set))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500" spc="-5" smtClean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lang="en-IN" sz="25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endParaRPr lang="en-IN" sz="25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130"/>
            <a:ext cx="9537700" cy="738664"/>
          </a:xfrm>
        </p:spPr>
        <p:txBody>
          <a:bodyPr/>
          <a:lstStyle/>
          <a:p>
            <a:r>
              <a:rPr lang="en-US" sz="4800" spc="-5" dirty="0" smtClean="0">
                <a:latin typeface="Courier New"/>
                <a:cs typeface="Courier New"/>
              </a:rPr>
              <a:t>adjoin-set (step by step)</a:t>
            </a:r>
            <a:endParaRPr lang="en-US" sz="480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5100" y="806450"/>
            <a:ext cx="9753600" cy="9910405"/>
          </a:xfrm>
        </p:spPr>
        <p:txBody>
          <a:bodyPr/>
          <a:lstStyle/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(adjoin-set   1   tree2)</a:t>
            </a:r>
          </a:p>
          <a:p>
            <a:endParaRPr lang="en-IN" sz="2800" dirty="0" smtClean="0"/>
          </a:p>
          <a:p>
            <a:r>
              <a:rPr lang="en-IN" sz="2800" dirty="0" smtClean="0"/>
              <a:t>(make-tree  3 (adjoin-set 1 </a:t>
            </a:r>
            <a:r>
              <a:rPr lang="en-IN" sz="2800" dirty="0" smtClean="0">
                <a:solidFill>
                  <a:srgbClr val="00B0F0"/>
                </a:solidFill>
              </a:rPr>
              <a:t>(2 () ()))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/>
              <a:t>)</a:t>
            </a:r>
          </a:p>
          <a:p>
            <a:endParaRPr lang="en-IN" sz="2800" dirty="0" smtClean="0"/>
          </a:p>
          <a:p>
            <a:r>
              <a:rPr lang="en-IN" sz="2800" dirty="0" smtClean="0"/>
              <a:t>(make-tree  3  </a:t>
            </a:r>
            <a:r>
              <a:rPr lang="en-IN" sz="2800" dirty="0" smtClean="0">
                <a:solidFill>
                  <a:srgbClr val="00B0F0"/>
                </a:solidFill>
              </a:rPr>
              <a:t>(make-tree 2 (</a:t>
            </a:r>
            <a:r>
              <a:rPr lang="en-IN" sz="2800" dirty="0" err="1" smtClean="0">
                <a:solidFill>
                  <a:srgbClr val="00B0F0"/>
                </a:solidFill>
              </a:rPr>
              <a:t>adset</a:t>
            </a:r>
            <a:r>
              <a:rPr lang="en-IN" sz="2800" dirty="0" smtClean="0">
                <a:solidFill>
                  <a:srgbClr val="00B0F0"/>
                </a:solidFill>
              </a:rPr>
              <a:t> 1 ()) ())   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/>
              <a:t>)</a:t>
            </a:r>
          </a:p>
          <a:p>
            <a:endParaRPr lang="en-IN" sz="2800" dirty="0" smtClean="0"/>
          </a:p>
          <a:p>
            <a:r>
              <a:rPr lang="en-IN" sz="2800" dirty="0" smtClean="0"/>
              <a:t>(make-tree  3  </a:t>
            </a:r>
            <a:r>
              <a:rPr lang="en-IN" sz="2800" dirty="0" smtClean="0">
                <a:solidFill>
                  <a:srgbClr val="00B0F0"/>
                </a:solidFill>
              </a:rPr>
              <a:t>(make-tree 2 (make-tree 1 ‘() ‘()) ())   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/>
              <a:t>)</a:t>
            </a:r>
          </a:p>
          <a:p>
            <a:r>
              <a:rPr lang="en-IN" sz="2800" dirty="0" smtClean="0"/>
              <a:t>(make-tree  3  </a:t>
            </a:r>
            <a:r>
              <a:rPr lang="en-IN" sz="2800" dirty="0" smtClean="0">
                <a:solidFill>
                  <a:srgbClr val="00B0F0"/>
                </a:solidFill>
              </a:rPr>
              <a:t>(make-tree 2 (1 () ()) ())   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/>
              <a:t>)</a:t>
            </a:r>
          </a:p>
          <a:p>
            <a:r>
              <a:rPr lang="en-IN" sz="2800" dirty="0" smtClean="0"/>
              <a:t>(make-tree  3  </a:t>
            </a:r>
            <a:r>
              <a:rPr lang="en-IN" sz="2800" dirty="0" smtClean="0">
                <a:solidFill>
                  <a:srgbClr val="00B0F0"/>
                </a:solidFill>
              </a:rPr>
              <a:t>(2 (1 () ()) ())   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/>
              <a:t>)</a:t>
            </a:r>
          </a:p>
          <a:p>
            <a:endParaRPr lang="en-IN" sz="2800" dirty="0" smtClean="0"/>
          </a:p>
          <a:p>
            <a:r>
              <a:rPr lang="en-IN" sz="2800" dirty="0" smtClean="0"/>
              <a:t>(3  </a:t>
            </a:r>
            <a:r>
              <a:rPr lang="en-IN" sz="2800" dirty="0" smtClean="0">
                <a:solidFill>
                  <a:srgbClr val="00B0F0"/>
                </a:solidFill>
              </a:rPr>
              <a:t>(2 (1 () ()) ())   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/>
              <a:t>)</a:t>
            </a:r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IN" sz="2800" dirty="0" smtClean="0"/>
          </a:p>
          <a:p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300" y="-24130"/>
            <a:ext cx="9677400" cy="127470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US" sz="3200" spc="-5" dirty="0" smtClean="0"/>
              <a:t>Representing Sets as Binary</a:t>
            </a:r>
            <a:r>
              <a:rPr lang="en-US" sz="3200" spc="-105" dirty="0" smtClean="0"/>
              <a:t> </a:t>
            </a:r>
            <a:r>
              <a:rPr lang="en-US" sz="3200" spc="-35" dirty="0" smtClean="0"/>
              <a:t>Trees)</a:t>
            </a:r>
            <a:r>
              <a:rPr lang="en-US" sz="5400" dirty="0" smtClean="0"/>
              <a:t/>
            </a:r>
            <a:br>
              <a:rPr lang="en-US" sz="5400" dirty="0" smtClean="0"/>
            </a:br>
            <a:endParaRPr spc="-5" dirty="0"/>
          </a:p>
        </p:txBody>
      </p:sp>
      <p:sp>
        <p:nvSpPr>
          <p:cNvPr id="3" name="object 3"/>
          <p:cNvSpPr/>
          <p:nvPr/>
        </p:nvSpPr>
        <p:spPr>
          <a:xfrm>
            <a:off x="5270499" y="11431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04131" y="17373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06161" y="1160965"/>
            <a:ext cx="840739" cy="712285"/>
          </a:xfrm>
          <a:custGeom>
            <a:avLst/>
            <a:gdLst/>
            <a:ahLst/>
            <a:cxnLst/>
            <a:rect l="l" t="t" r="r" b="b"/>
            <a:pathLst>
              <a:path w="1851659" h="1587500">
                <a:moveTo>
                  <a:pt x="0" y="0"/>
                </a:moveTo>
                <a:lnTo>
                  <a:pt x="1851660" y="15875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906261" y="1797050"/>
            <a:ext cx="224789" cy="20828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7346951" y="2465069"/>
            <a:ext cx="572770" cy="608330"/>
          </a:xfrm>
          <a:custGeom>
            <a:avLst/>
            <a:gdLst/>
            <a:ahLst/>
            <a:cxnLst/>
            <a:rect l="l" t="t" r="r" b="b"/>
            <a:pathLst>
              <a:path w="572770" h="608329">
                <a:moveTo>
                  <a:pt x="0" y="0"/>
                </a:moveTo>
                <a:lnTo>
                  <a:pt x="572770" y="60832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7852411" y="3009900"/>
            <a:ext cx="214629" cy="21971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470650" y="2438400"/>
            <a:ext cx="588010" cy="764540"/>
          </a:xfrm>
          <a:custGeom>
            <a:avLst/>
            <a:gdLst/>
            <a:ahLst/>
            <a:cxnLst/>
            <a:rect l="l" t="t" r="r" b="b"/>
            <a:pathLst>
              <a:path w="588009" h="764539">
                <a:moveTo>
                  <a:pt x="588010" y="0"/>
                </a:moveTo>
                <a:lnTo>
                  <a:pt x="0" y="764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6339841" y="3145789"/>
            <a:ext cx="201929" cy="2286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282940" y="3769360"/>
            <a:ext cx="801370" cy="993140"/>
          </a:xfrm>
          <a:custGeom>
            <a:avLst/>
            <a:gdLst/>
            <a:ahLst/>
            <a:cxnLst/>
            <a:rect l="l" t="t" r="r" b="b"/>
            <a:pathLst>
              <a:path w="801370" h="993140">
                <a:moveTo>
                  <a:pt x="0" y="0"/>
                </a:moveTo>
                <a:lnTo>
                  <a:pt x="801370" y="9931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9014461" y="4702810"/>
            <a:ext cx="204469" cy="2273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001001" y="3347719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9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200141" y="344678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52890" y="4931410"/>
            <a:ext cx="3848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70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6130" y="200660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7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65700" y="19850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683000" y="730250"/>
            <a:ext cx="5046980" cy="41293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6685" algn="ctr">
              <a:lnSpc>
                <a:spcPct val="100000"/>
              </a:lnSpc>
              <a:spcBef>
                <a:spcPts val="2270"/>
              </a:spcBef>
            </a:pPr>
            <a:r>
              <a:rPr sz="2600" b="1" smtClean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12700" y="4311650"/>
            <a:ext cx="96774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 smtClean="0">
              <a:solidFill>
                <a:srgbClr val="00B0F0"/>
              </a:solidFill>
            </a:endParaRP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(define tree2 '(3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() ())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(entry tree2) =&gt; (car tree2) == 3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(left-branch tree2)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 smtClean="0">
                <a:solidFill>
                  <a:srgbClr val="00B0F0"/>
                </a:solidFill>
                <a:latin typeface="Arial Rounded MT Bold" pitchFamily="34" charset="0"/>
              </a:rPr>
              <a:t>cadr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(2 () ())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(right-branch tree2)</a:t>
            </a:r>
          </a:p>
          <a:p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	=&gt; (</a:t>
            </a:r>
            <a:r>
              <a:rPr lang="en-IN" sz="2800" dirty="0" err="1" smtClean="0">
                <a:solidFill>
                  <a:srgbClr val="00B0F0"/>
                </a:solidFill>
                <a:latin typeface="Arial Rounded MT Bold" pitchFamily="34" charset="0"/>
              </a:rPr>
              <a:t>caddr</a:t>
            </a:r>
            <a:r>
              <a:rPr lang="en-IN" sz="2800" dirty="0" smtClean="0">
                <a:solidFill>
                  <a:srgbClr val="00B0F0"/>
                </a:solidFill>
                <a:latin typeface="Arial Rounded MT Bold" pitchFamily="34" charset="0"/>
              </a:rPr>
              <a:t> tree2)  == 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(7 </a:t>
            </a:r>
            <a:r>
              <a:rPr lang="en-IN" sz="28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Arial Rounded MT Bold" pitchFamily="34" charset="0"/>
              </a:rPr>
              <a:t>(5 () ()) 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(9 () </a:t>
            </a:r>
            <a:r>
              <a:rPr lang="en-IN" sz="2800" dirty="0" smtClean="0">
                <a:solidFill>
                  <a:srgbClr val="FF0066"/>
                </a:solidFill>
                <a:latin typeface="Arial Rounded MT Bold" pitchFamily="34" charset="0"/>
              </a:rPr>
              <a:t>(11 () ())</a:t>
            </a:r>
            <a:r>
              <a:rPr lang="en-IN" sz="2800" dirty="0" smtClean="0">
                <a:solidFill>
                  <a:srgbClr val="FFFF00"/>
                </a:solidFill>
                <a:latin typeface="Arial Rounded MT Bold" pitchFamily="34" charset="0"/>
              </a:rPr>
              <a:t>)</a:t>
            </a:r>
            <a:r>
              <a:rPr lang="en-IN" sz="2800" dirty="0" smtClean="0">
                <a:solidFill>
                  <a:srgbClr val="92D050"/>
                </a:solidFill>
                <a:latin typeface="Arial Rounded MT Bold" pitchFamily="34" charset="0"/>
              </a:rPr>
              <a:t>)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r>
              <a:rPr lang="en-IN" sz="2800" dirty="0" smtClean="0">
                <a:solidFill>
                  <a:srgbClr val="FF0000"/>
                </a:solidFill>
                <a:latin typeface="Arial Rounded MT Bold" pitchFamily="34" charset="0"/>
              </a:rPr>
              <a:t> </a:t>
            </a:r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IN" sz="2800" dirty="0" smtClean="0">
              <a:solidFill>
                <a:srgbClr val="00B0F0"/>
              </a:solidFill>
              <a:latin typeface="Arial Rounded MT Bold" pitchFamily="34" charset="0"/>
            </a:endParaRPr>
          </a:p>
          <a:p>
            <a:endParaRPr lang="en-US" sz="2800" dirty="0">
              <a:solidFill>
                <a:srgbClr val="00B0F0"/>
              </a:solidFill>
              <a:latin typeface="Arial Rounded MT Bold" pitchFamily="34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425450"/>
            <a:ext cx="60212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 smtClean="0">
                <a:solidFill>
                  <a:srgbClr val="FF0000"/>
                </a:solidFill>
              </a:rPr>
              <a:t>Insert ‘1’ into this tree at appropriate location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object 3"/>
          <p:cNvSpPr/>
          <p:nvPr/>
        </p:nvSpPr>
        <p:spPr>
          <a:xfrm>
            <a:off x="4127499" y="2362384"/>
            <a:ext cx="835661" cy="653866"/>
          </a:xfrm>
          <a:custGeom>
            <a:avLst/>
            <a:gdLst/>
            <a:ahLst/>
            <a:cxnLst/>
            <a:rect l="l" t="t" r="r" b="b"/>
            <a:pathLst>
              <a:path w="2204720" h="1686560">
                <a:moveTo>
                  <a:pt x="2204720" y="0"/>
                </a:moveTo>
                <a:lnTo>
                  <a:pt x="0" y="1686560"/>
                </a:lnTo>
              </a:path>
            </a:pathLst>
          </a:cu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2" name="object 4"/>
          <p:cNvSpPr/>
          <p:nvPr/>
        </p:nvSpPr>
        <p:spPr>
          <a:xfrm>
            <a:off x="3961131" y="2956560"/>
            <a:ext cx="228600" cy="2019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solidFill>
                <a:srgbClr val="FF0000"/>
              </a:solidFill>
            </a:endParaRPr>
          </a:p>
        </p:txBody>
      </p:sp>
      <p:sp>
        <p:nvSpPr>
          <p:cNvPr id="23" name="object 17"/>
          <p:cNvSpPr txBox="1"/>
          <p:nvPr/>
        </p:nvSpPr>
        <p:spPr>
          <a:xfrm>
            <a:off x="3822700" y="3204210"/>
            <a:ext cx="20955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N" sz="2600" b="1" dirty="0" smtClean="0">
                <a:solidFill>
                  <a:srgbClr val="FF0000"/>
                </a:solidFill>
                <a:latin typeface="Arial"/>
                <a:cs typeface="Arial"/>
              </a:rPr>
              <a:t>1</a:t>
            </a:r>
            <a:endParaRPr sz="2600">
              <a:solidFill>
                <a:srgbClr val="FF0000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/>
              <a:t>(</a:t>
            </a:r>
            <a:r>
              <a:rPr sz="4000" spc="-10" dirty="0"/>
              <a:t>S</a:t>
            </a:r>
            <a:r>
              <a:rPr sz="4000" spc="-5" dirty="0"/>
              <a:t>e</a:t>
            </a:r>
            <a:r>
              <a:rPr sz="4000" dirty="0"/>
              <a:t>ts </a:t>
            </a:r>
            <a:r>
              <a:rPr sz="4000" spc="-5" dirty="0"/>
              <a:t>a</a:t>
            </a:r>
            <a:r>
              <a:rPr sz="4000" dirty="0"/>
              <a:t>s </a:t>
            </a:r>
            <a:r>
              <a:rPr sz="4000" spc="-10" dirty="0"/>
              <a:t>U</a:t>
            </a:r>
            <a:r>
              <a:rPr sz="4000" spc="-5" dirty="0"/>
              <a:t>nordere</a:t>
            </a:r>
            <a:r>
              <a:rPr sz="4000" dirty="0"/>
              <a:t>d	</a:t>
            </a:r>
            <a:r>
              <a:rPr sz="4000" spc="-5" dirty="0"/>
              <a:t>Lis</a:t>
            </a:r>
            <a:r>
              <a:rPr sz="4000" spc="5" dirty="0"/>
              <a:t>t</a:t>
            </a:r>
            <a:r>
              <a:rPr sz="4000" dirty="0"/>
              <a:t>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18338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((equal? x (car set)) true)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0"/>
            <a:ext cx="685165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look-up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704850" algn="l"/>
                <a:tab pos="1550670" algn="l"/>
                <a:tab pos="4853940" algn="l"/>
              </a:tabLst>
            </a:pPr>
            <a:r>
              <a:rPr sz="4000" spc="-5" dirty="0"/>
              <a:t>(i</a:t>
            </a:r>
            <a:r>
              <a:rPr sz="4000" dirty="0"/>
              <a:t>n	</a:t>
            </a:r>
            <a:r>
              <a:rPr sz="4000" spc="-5" dirty="0"/>
              <a:t>t</a:t>
            </a:r>
            <a:r>
              <a:rPr sz="4000" spc="-10" dirty="0"/>
              <a:t>h</a:t>
            </a:r>
            <a:r>
              <a:rPr sz="4000" dirty="0"/>
              <a:t>e	c</a:t>
            </a:r>
            <a:r>
              <a:rPr sz="4000" spc="-5" dirty="0"/>
              <a:t>on</a:t>
            </a:r>
            <a:r>
              <a:rPr sz="4000" dirty="0"/>
              <a:t>t</a:t>
            </a:r>
            <a:r>
              <a:rPr sz="4000" spc="-5" dirty="0"/>
              <a:t>e</a:t>
            </a:r>
            <a:r>
              <a:rPr sz="4000" dirty="0"/>
              <a:t>xt </a:t>
            </a:r>
            <a:r>
              <a:rPr sz="4000" spc="-5" dirty="0"/>
              <a:t>o</a:t>
            </a:r>
            <a:r>
              <a:rPr sz="4000" dirty="0"/>
              <a:t>f</a:t>
            </a:r>
            <a:r>
              <a:rPr sz="4000" spc="5" dirty="0"/>
              <a:t> </a:t>
            </a:r>
            <a:r>
              <a:rPr sz="4000" spc="-10" dirty="0"/>
              <a:t>i</a:t>
            </a:r>
            <a:r>
              <a:rPr sz="4000" spc="-5" dirty="0"/>
              <a:t>n</a:t>
            </a:r>
            <a:r>
              <a:rPr sz="4000" dirty="0"/>
              <a:t>fo	</a:t>
            </a:r>
            <a:r>
              <a:rPr sz="4000" spc="-5" dirty="0"/>
              <a:t>ret</a:t>
            </a:r>
            <a:r>
              <a:rPr sz="4000" dirty="0"/>
              <a:t>r</a:t>
            </a:r>
            <a:r>
              <a:rPr sz="4000" spc="-10" dirty="0"/>
              <a:t>i</a:t>
            </a:r>
            <a:r>
              <a:rPr sz="4000" spc="-5" dirty="0"/>
              <a:t>e</a:t>
            </a:r>
            <a:r>
              <a:rPr sz="4000" spc="5" dirty="0"/>
              <a:t>v</a:t>
            </a:r>
            <a:r>
              <a:rPr sz="4000" spc="-5" dirty="0"/>
              <a:t>a</a:t>
            </a:r>
            <a:r>
              <a:rPr sz="4000" spc="-10" dirty="0"/>
              <a:t>l</a:t>
            </a:r>
            <a:r>
              <a:rPr sz="4000" dirty="0"/>
              <a:t>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5509"/>
            <a:ext cx="8978900" cy="299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958215" indent="-3810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(look-up given-key set-of-records)  (cond ((null? set-of-records)</a:t>
            </a:r>
            <a:r>
              <a:rPr sz="2500" spc="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false)</a:t>
            </a:r>
            <a:endParaRPr sz="2500" dirty="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((equal?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given-key</a:t>
            </a:r>
            <a:endParaRPr sz="2500" dirty="0">
              <a:latin typeface="Courier New"/>
              <a:cs typeface="Courier New"/>
            </a:endParaRPr>
          </a:p>
          <a:p>
            <a:pPr marL="1727200" marR="577215" indent="1524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(key (car set-of-records)))  (car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set-of-records))</a:t>
            </a:r>
            <a:endParaRPr sz="2500" dirty="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(else (look-up given-key</a:t>
            </a:r>
            <a:endParaRPr sz="2500" dirty="0">
              <a:latin typeface="Courier New"/>
              <a:cs typeface="Courier New"/>
            </a:endParaRPr>
          </a:p>
          <a:p>
            <a:pPr marL="4394200">
              <a:lnSpc>
                <a:spcPct val="100000"/>
              </a:lnSpc>
              <a:spcBef>
                <a:spcPts val="5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set-of-records)))))</a:t>
            </a:r>
            <a:endParaRPr sz="2500" dirty="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5300" y="6216650"/>
            <a:ext cx="65705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 smtClean="0">
                <a:solidFill>
                  <a:srgbClr val="FF0000"/>
                </a:solidFill>
              </a:rPr>
              <a:t>Here, key is a user-define procedure to generate key for a document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" y="31750"/>
            <a:ext cx="4597400" cy="414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(define a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5000">
              <a:latin typeface="Courier New"/>
              <a:cs typeface="Courier New"/>
            </a:endParaRPr>
          </a:p>
          <a:p>
            <a:pPr marL="12700" marR="5080">
              <a:lnSpc>
                <a:spcPts val="13230"/>
              </a:lnSpc>
              <a:spcBef>
                <a:spcPts val="16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(define b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1)  (list a</a:t>
            </a:r>
            <a:r>
              <a:rPr sz="5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26840" y="1530350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743959" y="1971039"/>
            <a:ext cx="234950" cy="18923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752340" y="154813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605779" y="2241550"/>
            <a:ext cx="226060" cy="207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62629" y="3554729"/>
            <a:ext cx="1201420" cy="988060"/>
          </a:xfrm>
          <a:custGeom>
            <a:avLst/>
            <a:gdLst/>
            <a:ahLst/>
            <a:cxnLst/>
            <a:rect l="l" t="t" r="r" b="b"/>
            <a:pathLst>
              <a:path w="1201420" h="988060">
                <a:moveTo>
                  <a:pt x="1201420" y="0"/>
                </a:moveTo>
                <a:lnTo>
                  <a:pt x="0" y="98806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96260" y="4474209"/>
            <a:ext cx="226060" cy="2057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631690" y="2429510"/>
            <a:ext cx="1200150" cy="963930"/>
          </a:xfrm>
          <a:custGeom>
            <a:avLst/>
            <a:gdLst/>
            <a:ahLst/>
            <a:cxnLst/>
            <a:rect l="l" t="t" r="r" b="b"/>
            <a:pathLst>
              <a:path w="1200150" h="963929">
                <a:moveTo>
                  <a:pt x="1200150" y="0"/>
                </a:moveTo>
                <a:lnTo>
                  <a:pt x="0" y="963929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464050" y="3323590"/>
            <a:ext cx="227329" cy="20447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464050" y="3528059"/>
            <a:ext cx="652780" cy="770890"/>
          </a:xfrm>
          <a:custGeom>
            <a:avLst/>
            <a:gdLst/>
            <a:ahLst/>
            <a:cxnLst/>
            <a:rect l="l" t="t" r="r" b="b"/>
            <a:pathLst>
              <a:path w="652779" h="770889">
                <a:moveTo>
                  <a:pt x="0" y="0"/>
                </a:moveTo>
                <a:lnTo>
                  <a:pt x="652779" y="770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48250" y="4239259"/>
            <a:ext cx="208279" cy="22478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661160" y="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576830" algn="l"/>
              </a:tabLst>
            </a:pPr>
            <a:r>
              <a:rPr spc="-15" dirty="0"/>
              <a:t>Huffman	</a:t>
            </a:r>
            <a:r>
              <a:rPr spc="-5" dirty="0"/>
              <a:t>Encoding</a:t>
            </a:r>
            <a:r>
              <a:rPr spc="-125" dirty="0"/>
              <a:t> </a:t>
            </a:r>
            <a:r>
              <a:rPr spc="-60" dirty="0"/>
              <a:t>Tree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813050" y="981709"/>
            <a:ext cx="5713730" cy="2680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3995" algn="ctr">
              <a:lnSpc>
                <a:spcPct val="100000"/>
              </a:lnSpc>
              <a:spcBef>
                <a:spcPts val="100"/>
              </a:spcBef>
              <a:tabLst>
                <a:tab pos="3155315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{A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 C D E F</a:t>
            </a:r>
            <a:r>
              <a:rPr sz="2600" b="1" spc="-9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G 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H}	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17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950">
              <a:latin typeface="Times New Roman"/>
              <a:cs typeface="Times New Roman"/>
            </a:endParaRPr>
          </a:p>
          <a:p>
            <a:pPr marL="2893060">
              <a:lnSpc>
                <a:spcPts val="2835"/>
              </a:lnSpc>
              <a:tabLst>
                <a:tab pos="5516880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E F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G </a:t>
            </a:r>
            <a:r>
              <a:rPr sz="2600" b="1" spc="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}	9</a:t>
            </a:r>
            <a:endParaRPr sz="2600">
              <a:latin typeface="Arial"/>
              <a:cs typeface="Arial"/>
            </a:endParaRPr>
          </a:p>
          <a:p>
            <a:pPr marL="660400">
              <a:lnSpc>
                <a:spcPts val="2835"/>
              </a:lnSpc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8</a:t>
            </a:r>
            <a:endParaRPr sz="26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265"/>
              </a:spcBef>
              <a:tabLst>
                <a:tab pos="1350645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{B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D}	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5</a:t>
            </a:r>
            <a:endParaRPr sz="2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813050" y="4617720"/>
            <a:ext cx="5403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814059" y="2484120"/>
            <a:ext cx="1940560" cy="1625600"/>
          </a:xfrm>
          <a:custGeom>
            <a:avLst/>
            <a:gdLst/>
            <a:ahLst/>
            <a:cxnLst/>
            <a:rect l="l" t="t" r="r" b="b"/>
            <a:pathLst>
              <a:path w="1940559" h="1625600">
                <a:moveTo>
                  <a:pt x="0" y="0"/>
                </a:moveTo>
                <a:lnTo>
                  <a:pt x="1940560" y="16256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694930" y="4041140"/>
            <a:ext cx="224790" cy="20701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762500" y="4464050"/>
            <a:ext cx="494030" cy="480059"/>
          </a:xfrm>
          <a:custGeom>
            <a:avLst/>
            <a:gdLst/>
            <a:ahLst/>
            <a:cxnLst/>
            <a:rect l="l" t="t" r="r" b="b"/>
            <a:pathLst>
              <a:path w="494029" h="480060">
                <a:moveTo>
                  <a:pt x="494029" y="0"/>
                </a:moveTo>
                <a:lnTo>
                  <a:pt x="0" y="48006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4607559" y="4878070"/>
            <a:ext cx="219710" cy="2159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256529" y="4464050"/>
            <a:ext cx="624840" cy="511809"/>
          </a:xfrm>
          <a:custGeom>
            <a:avLst/>
            <a:gdLst/>
            <a:ahLst/>
            <a:cxnLst/>
            <a:rect l="l" t="t" r="r" b="b"/>
            <a:pathLst>
              <a:path w="624839" h="511810">
                <a:moveTo>
                  <a:pt x="0" y="0"/>
                </a:moveTo>
                <a:lnTo>
                  <a:pt x="624840" y="51181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821679" y="4906009"/>
            <a:ext cx="226060" cy="20573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7104380" y="4230370"/>
            <a:ext cx="815340" cy="1206500"/>
          </a:xfrm>
          <a:custGeom>
            <a:avLst/>
            <a:gdLst/>
            <a:ahLst/>
            <a:cxnLst/>
            <a:rect l="l" t="t" r="r" b="b"/>
            <a:pathLst>
              <a:path w="815340" h="1206500">
                <a:moveTo>
                  <a:pt x="815340" y="0"/>
                </a:moveTo>
                <a:lnTo>
                  <a:pt x="0" y="120649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83730" y="5383529"/>
            <a:ext cx="194310" cy="232409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6490970" y="5633720"/>
            <a:ext cx="492759" cy="480059"/>
          </a:xfrm>
          <a:custGeom>
            <a:avLst/>
            <a:gdLst/>
            <a:ahLst/>
            <a:cxnLst/>
            <a:rect l="l" t="t" r="r" b="b"/>
            <a:pathLst>
              <a:path w="492759" h="480060">
                <a:moveTo>
                  <a:pt x="492759" y="0"/>
                </a:moveTo>
                <a:lnTo>
                  <a:pt x="0" y="48005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336029" y="6047740"/>
            <a:ext cx="218440" cy="2159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983730" y="5633720"/>
            <a:ext cx="626110" cy="511809"/>
          </a:xfrm>
          <a:custGeom>
            <a:avLst/>
            <a:gdLst/>
            <a:ahLst/>
            <a:cxnLst/>
            <a:rect l="l" t="t" r="r" b="b"/>
            <a:pathLst>
              <a:path w="626109" h="511810">
                <a:moveTo>
                  <a:pt x="0" y="0"/>
                </a:moveTo>
                <a:lnTo>
                  <a:pt x="626110" y="51180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7550150" y="6075679"/>
            <a:ext cx="226059" cy="205739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7919719" y="424815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74430" y="4941570"/>
            <a:ext cx="226060" cy="207010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506459" y="5148579"/>
            <a:ext cx="494030" cy="478790"/>
          </a:xfrm>
          <a:custGeom>
            <a:avLst/>
            <a:gdLst/>
            <a:ahLst/>
            <a:cxnLst/>
            <a:rect l="l" t="t" r="r" b="b"/>
            <a:pathLst>
              <a:path w="494029" h="478789">
                <a:moveTo>
                  <a:pt x="494030" y="0"/>
                </a:moveTo>
                <a:lnTo>
                  <a:pt x="0" y="47879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8351519" y="5562600"/>
            <a:ext cx="219709" cy="21590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9000490" y="5148579"/>
            <a:ext cx="624840" cy="510540"/>
          </a:xfrm>
          <a:custGeom>
            <a:avLst/>
            <a:gdLst/>
            <a:ahLst/>
            <a:cxnLst/>
            <a:rect l="l" t="t" r="r" b="b"/>
            <a:pathLst>
              <a:path w="624840" h="510539">
                <a:moveTo>
                  <a:pt x="0" y="0"/>
                </a:moveTo>
                <a:lnTo>
                  <a:pt x="624839" y="51054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9565640" y="5590540"/>
            <a:ext cx="226059" cy="205740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7781290" y="3672840"/>
            <a:ext cx="184150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644650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E F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G </a:t>
            </a:r>
            <a:r>
              <a:rPr sz="2600" b="1" spc="10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}	4</a:t>
            </a:r>
            <a:endParaRPr sz="2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97170" y="3888740"/>
            <a:ext cx="121729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19810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spc="1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}	2</a:t>
            </a:r>
            <a:endParaRPr sz="2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4396740" y="5121909"/>
            <a:ext cx="5403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5477509" y="50495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89650" y="623697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9401809" y="584200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7457440" y="627380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177530" y="580517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3</a:t>
            </a:r>
            <a:endParaRPr sz="2600">
              <a:latin typeface="Arial"/>
              <a:cs typeface="Arial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8717280" y="4536440"/>
            <a:ext cx="12357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038860" algn="l"/>
              </a:tabLst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G </a:t>
            </a: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H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}	2</a:t>
            </a:r>
            <a:endParaRPr sz="2600">
              <a:latin typeface="Arial"/>
              <a:cs typeface="Arial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6629400" y="4824729"/>
            <a:ext cx="1070610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FF00"/>
                </a:solidFill>
                <a:latin typeface="Arial"/>
                <a:cs typeface="Arial"/>
              </a:rPr>
              <a:t>{E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F}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5350" y="0"/>
            <a:ext cx="53213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5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29789" y="179450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129789" y="23609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29789" y="292862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29789" y="349504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29789" y="40627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29789" y="462915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29789" y="519557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29789" y="576325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486660" y="1620520"/>
            <a:ext cx="1718310" cy="460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35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-</a:t>
            </a:r>
            <a:r>
              <a:rPr sz="4000" spc="-3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000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B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001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0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 -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010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D -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011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E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G -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H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111</a:t>
            </a:r>
            <a:endParaRPr sz="40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189220" y="179450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189220" y="23609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189220" y="292862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189220" y="349504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189220" y="40627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189220" y="462915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89220" y="519557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189220" y="576325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547359" y="1620520"/>
            <a:ext cx="1999614" cy="4603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635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 -</a:t>
            </a:r>
            <a:r>
              <a:rPr sz="4000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B -</a:t>
            </a:r>
            <a:r>
              <a:rPr sz="4000" spc="-5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0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C -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1010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D -</a:t>
            </a:r>
            <a:r>
              <a:rPr sz="4000" spc="-11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1011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E -</a:t>
            </a:r>
            <a:r>
              <a:rPr sz="4000" spc="-8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1100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 -</a:t>
            </a:r>
            <a:r>
              <a:rPr sz="4000" spc="-9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1101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465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G -</a:t>
            </a:r>
            <a:r>
              <a:rPr sz="4000" spc="-10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1110</a:t>
            </a:r>
            <a:endParaRPr sz="4000">
              <a:latin typeface="Arial"/>
              <a:cs typeface="Arial"/>
            </a:endParaRPr>
          </a:p>
          <a:p>
            <a:pPr marL="12700">
              <a:lnSpc>
                <a:spcPts val="4630"/>
              </a:lnSpc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H -</a:t>
            </a:r>
            <a:r>
              <a:rPr sz="4000" spc="-10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1111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Representing </a:t>
            </a:r>
            <a:r>
              <a:rPr sz="5000" spc="-15" dirty="0">
                <a:solidFill>
                  <a:srgbClr val="FFFF00"/>
                </a:solidFill>
                <a:latin typeface="Arial"/>
                <a:cs typeface="Arial"/>
              </a:rPr>
              <a:t>Huffman</a:t>
            </a:r>
            <a:r>
              <a:rPr sz="5000" spc="-1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spc="-50" dirty="0">
                <a:solidFill>
                  <a:srgbClr val="FFFF00"/>
                </a:solidFill>
                <a:latin typeface="Arial"/>
                <a:cs typeface="Arial"/>
              </a:rPr>
              <a:t>Trees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8824595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8824595" cy="237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4990465" algn="l"/>
              </a:tabLst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(make-leaf</a:t>
            </a:r>
            <a:r>
              <a:rPr sz="35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'A</a:t>
            </a:r>
            <a:r>
              <a:rPr sz="3500" spc="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r>
              <a:rPr sz="3500" spc="-5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('leaf 'A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8824595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(leaf?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object)</a:t>
            </a:r>
            <a:endParaRPr sz="35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(eq? (car object) 'leaf))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8824595" cy="41427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(leaf?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object)</a:t>
            </a:r>
            <a:endParaRPr sz="35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(eq? (car object) 'leaf))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(symbol-leaf 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x)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(cadr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9091295" cy="53187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272415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(make-leaf symbol weight)  (list 'leaf symbol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weight))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(leaf?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object)</a:t>
            </a:r>
            <a:endParaRPr sz="35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(eq? (car object) 'leaf))</a:t>
            </a:r>
            <a:endParaRPr sz="3500">
              <a:latin typeface="Courier New"/>
              <a:cs typeface="Courier New"/>
            </a:endParaRPr>
          </a:p>
          <a:p>
            <a:pPr marL="12700" marR="5080">
              <a:lnSpc>
                <a:spcPct val="220500"/>
              </a:lnSpc>
              <a:spcBef>
                <a:spcPts val="1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(symbol-leaf 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x)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(cadr x))  (define (weight-leaf 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x)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(caddr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2847339" y="3329940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30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664460" y="3771900"/>
            <a:ext cx="233679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671570" y="3312159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26279" y="4005579"/>
            <a:ext cx="226060" cy="2070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926840" y="4193540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9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43959" y="4635500"/>
            <a:ext cx="234950" cy="1892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752340" y="424815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5605779" y="4941570"/>
            <a:ext cx="226060" cy="20701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5006340" y="514857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20">
                <a:moveTo>
                  <a:pt x="825500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823459" y="5589270"/>
            <a:ext cx="234950" cy="18923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5831840" y="512952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6819900" y="564895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62560" y="1666240"/>
            <a:ext cx="9331325" cy="355346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(make-code-tree left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right)</a:t>
            </a:r>
            <a:endParaRPr sz="3500">
              <a:latin typeface="Courier New"/>
              <a:cs typeface="Courier New"/>
            </a:endParaRPr>
          </a:p>
          <a:p>
            <a:pPr marL="5334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??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400">
              <a:latin typeface="Times New Roman"/>
              <a:cs typeface="Times New Roman"/>
            </a:endParaRPr>
          </a:p>
          <a:p>
            <a:pPr marL="2159000">
              <a:lnSpc>
                <a:spcPct val="100000"/>
              </a:lnSpc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2113915" algn="ct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613909" y="580517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772909" y="5877559"/>
            <a:ext cx="54038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8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78909"/>
            <a:ext cx="8559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</a:t>
            </a:r>
            <a:r>
              <a:rPr sz="3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093200" cy="1201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(make-code-tree (make-leaf 'B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441111"/>
              </p:ext>
            </p:extLst>
          </p:nvPr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762000"/>
                <a:gridCol w="984250"/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lang="en-IN" sz="5000" dirty="0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5000" dirty="0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5000" dirty="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7160" y="3390900"/>
            <a:ext cx="71386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0335" algn="l"/>
              </a:tabLst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r>
              <a:rPr sz="5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</a:t>
            </a:r>
            <a:r>
              <a:rPr sz="50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469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594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(make-code-tree (make-leaf 'B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L="10795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'D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660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9115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(make-code-tree (make-leaf 'B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R="6985" algn="r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make-leaf </a:t>
            </a:r>
            <a:r>
              <a:rPr sz="3500" spc="-10" smtClean="0">
                <a:solidFill>
                  <a:srgbClr val="FFFF00"/>
                </a:solidFill>
                <a:latin typeface="Courier New"/>
                <a:cs typeface="Courier New"/>
              </a:rPr>
              <a:t>'</a:t>
            </a:r>
            <a:r>
              <a:rPr lang="en-IN" sz="3500" spc="-10" dirty="0" smtClean="0">
                <a:solidFill>
                  <a:srgbClr val="FFFF00"/>
                </a:solidFill>
                <a:latin typeface="Courier New"/>
                <a:cs typeface="Courier New"/>
              </a:rPr>
              <a:t>C</a:t>
            </a:r>
            <a:r>
              <a:rPr sz="350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make-leaf </a:t>
            </a:r>
            <a:r>
              <a:rPr sz="3500" spc="-5" smtClean="0">
                <a:solidFill>
                  <a:srgbClr val="FFFF00"/>
                </a:solidFill>
                <a:latin typeface="Courier New"/>
                <a:cs typeface="Courier New"/>
              </a:rPr>
              <a:t>'</a:t>
            </a:r>
            <a:r>
              <a:rPr lang="en-IN" sz="3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D</a:t>
            </a:r>
            <a:r>
              <a:rPr sz="3500" spc="-4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935672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(make-code-tree left right)  (list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left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right</a:t>
            </a:r>
            <a:endParaRPr sz="3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64410" y="3522916"/>
          <a:ext cx="6463663" cy="2352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00"/>
                <a:gridCol w="1332864"/>
                <a:gridCol w="800735"/>
                <a:gridCol w="1600200"/>
                <a:gridCol w="2031364"/>
              </a:tblGrid>
              <a:tr h="1175639">
                <a:tc gridSpan="2"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(append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(symbols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(symbols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left)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right))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177290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left)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right))))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8025130" cy="2377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2138045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(symbols</a:t>
            </a:r>
            <a:r>
              <a:rPr sz="3500" spc="-3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  (if (leaf?</a:t>
            </a:r>
            <a:r>
              <a:rPr sz="3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endParaRPr sz="3500">
              <a:latin typeface="Courier New"/>
              <a:cs typeface="Courier New"/>
            </a:endParaRPr>
          </a:p>
          <a:p>
            <a:pPr marL="1612900" marR="508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(list (symbol-leaf tree)  (caddr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187450"/>
            <a:ext cx="9616440" cy="536813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2138045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(symbols</a:t>
            </a:r>
            <a:r>
              <a:rPr sz="3500" spc="-3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  (if (leaf?</a:t>
            </a:r>
            <a:r>
              <a:rPr sz="3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endParaRPr sz="3500">
              <a:latin typeface="Courier New"/>
              <a:cs typeface="Courier New"/>
            </a:endParaRPr>
          </a:p>
          <a:p>
            <a:pPr marL="1612900" marR="508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(list (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symbol-leaf </a:t>
            </a:r>
            <a:r>
              <a:rPr sz="3500" spc="-5" smtClean="0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r>
              <a:rPr lang="en-IN" sz="3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</a:p>
          <a:p>
            <a:pPr marL="1612900" marR="5080">
              <a:lnSpc>
                <a:spcPct val="110200"/>
              </a:lnSpc>
            </a:pPr>
            <a:r>
              <a:rPr lang="en-IN" sz="3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smtClean="0">
                <a:solidFill>
                  <a:srgbClr val="FFFF00"/>
                </a:solidFill>
                <a:latin typeface="Courier New"/>
                <a:cs typeface="Courier New"/>
              </a:rPr>
              <a:t>caddr</a:t>
            </a:r>
            <a:r>
              <a:rPr sz="3500" spc="-15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000">
              <a:latin typeface="Times New Roman"/>
              <a:cs typeface="Times New Roman"/>
            </a:endParaRPr>
          </a:p>
          <a:p>
            <a:pPr marL="278765" marR="2404745" indent="-26670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(weight</a:t>
            </a:r>
            <a:r>
              <a:rPr sz="3500" spc="-7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r>
              <a:rPr sz="3500">
                <a:solidFill>
                  <a:srgbClr val="FFFF00"/>
                </a:solidFill>
                <a:latin typeface="Courier New"/>
                <a:cs typeface="Courier New"/>
              </a:rPr>
              <a:t>)  </a:t>
            </a:r>
            <a:endParaRPr lang="en-IN" sz="3500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278765" marR="2404745" indent="-266700">
              <a:lnSpc>
                <a:spcPct val="110200"/>
              </a:lnSpc>
            </a:pPr>
            <a:r>
              <a:rPr sz="35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if (leaf?</a:t>
            </a:r>
            <a:r>
              <a:rPr sz="3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</a:t>
            </a:r>
            <a:endParaRPr sz="3500">
              <a:latin typeface="Courier New"/>
              <a:cs typeface="Courier New"/>
            </a:endParaRPr>
          </a:p>
          <a:p>
            <a:pPr marL="1346200" marR="187198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(weight-leaf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  (cadddr</a:t>
            </a:r>
            <a:r>
              <a:rPr sz="35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722503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765" marR="271780" indent="-2667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(left-branch tree)  (car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000">
              <a:latin typeface="Times New Roman"/>
              <a:cs typeface="Times New Roman"/>
            </a:endParaRPr>
          </a:p>
          <a:p>
            <a:pPr marL="278765" marR="5080" indent="-26670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(right-branch</a:t>
            </a:r>
            <a:r>
              <a:rPr sz="35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tree) 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666240"/>
            <a:ext cx="9356725" cy="1789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0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(make-code-tree left right)  (list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left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right</a:t>
            </a:r>
            <a:endParaRPr sz="3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2264410" y="3522916"/>
          <a:ext cx="6463663" cy="23529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98500"/>
                <a:gridCol w="1332864"/>
                <a:gridCol w="800735"/>
                <a:gridCol w="1600200"/>
                <a:gridCol w="2031364"/>
              </a:tblGrid>
              <a:tr h="1175639">
                <a:tc gridSpan="2"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(append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(symbols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(symbols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left)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right))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177290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3350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(weight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left)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30"/>
                        </a:spcBef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right))))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660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84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(make-code-tree (make-leaf 'B</a:t>
            </a:r>
            <a:r>
              <a:rPr sz="35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make-code-tree (</a:t>
            </a:r>
            <a:r>
              <a:rPr sz="3500" spc="-5">
                <a:solidFill>
                  <a:srgbClr val="FF00FF"/>
                </a:solidFill>
                <a:latin typeface="Courier New"/>
                <a:cs typeface="Courier New"/>
              </a:rPr>
              <a:t>make-leaf </a:t>
            </a:r>
            <a:r>
              <a:rPr sz="3500" spc="-5" smtClean="0">
                <a:solidFill>
                  <a:srgbClr val="FF00FF"/>
                </a:solidFill>
                <a:latin typeface="Courier New"/>
                <a:cs typeface="Courier New"/>
              </a:rPr>
              <a:t>'</a:t>
            </a:r>
            <a:r>
              <a:rPr lang="en-IN" sz="3500" spc="-5" dirty="0" smtClean="0">
                <a:solidFill>
                  <a:srgbClr val="FF00FF"/>
                </a:solidFill>
                <a:latin typeface="Courier New"/>
                <a:cs typeface="Courier New"/>
              </a:rPr>
              <a:t>C</a:t>
            </a:r>
            <a:r>
              <a:rPr sz="3500" spc="3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(</a:t>
            </a:r>
            <a:r>
              <a:rPr sz="3500" spc="-5">
                <a:solidFill>
                  <a:srgbClr val="FF00FF"/>
                </a:solidFill>
                <a:latin typeface="Courier New"/>
                <a:cs typeface="Courier New"/>
              </a:rPr>
              <a:t>make-leaf </a:t>
            </a:r>
            <a:r>
              <a:rPr sz="3500" spc="-5" smtClean="0">
                <a:solidFill>
                  <a:srgbClr val="FF00FF"/>
                </a:solidFill>
                <a:latin typeface="Courier New"/>
                <a:cs typeface="Courier New"/>
              </a:rPr>
              <a:t>'</a:t>
            </a:r>
            <a:r>
              <a:rPr lang="en-IN" sz="3500" spc="-5" dirty="0" smtClean="0">
                <a:solidFill>
                  <a:srgbClr val="FF00FF"/>
                </a:solidFill>
                <a:latin typeface="Courier New"/>
                <a:cs typeface="Courier New"/>
              </a:rPr>
              <a:t>D</a:t>
            </a:r>
            <a:r>
              <a:rPr sz="3500" spc="-40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269" y="1619186"/>
          <a:ext cx="6995157" cy="117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799464"/>
                <a:gridCol w="800100"/>
                <a:gridCol w="1866264"/>
                <a:gridCol w="798829"/>
                <a:gridCol w="698500"/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(('</a:t>
                      </a:r>
                      <a:r>
                        <a:rPr sz="3500" spc="-1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3500" spc="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('leaf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1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'C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87819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(D</a:t>
                      </a:r>
                      <a:r>
                        <a:rPr sz="3500" spc="-9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C)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660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84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make-code-tree (make-leaf 'B</a:t>
            </a:r>
            <a:r>
              <a:rPr sz="35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make-code-tree (make-leaf 'D</a:t>
            </a:r>
            <a:r>
              <a:rPr sz="3500" spc="3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(make-leaf 'C</a:t>
            </a:r>
            <a:r>
              <a:rPr sz="3500" spc="-4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6897811"/>
              </p:ext>
            </p:extLst>
          </p:nvPr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762000"/>
                <a:gridCol w="984250"/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lang="en-IN" sz="5000" dirty="0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5000" dirty="0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5000" dirty="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7160" y="3390900"/>
            <a:ext cx="713867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0335" algn="l"/>
              </a:tabLst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r>
              <a:rPr sz="5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</a:t>
            </a:r>
            <a:r>
              <a:rPr sz="50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'a</a:t>
            </a:r>
            <a:r>
              <a:rPr sz="5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'b)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636269" y="1619186"/>
          <a:ext cx="6995157" cy="17636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799464"/>
                <a:gridCol w="800100"/>
                <a:gridCol w="1866264"/>
                <a:gridCol w="798829"/>
                <a:gridCol w="698500"/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(('</a:t>
                      </a:r>
                      <a:r>
                        <a:rPr sz="3500" spc="-1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3500" spc="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'B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88010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(('</a:t>
                      </a:r>
                      <a:r>
                        <a:rPr sz="3500" spc="-1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3500" spc="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('leaf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1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'C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87819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(D</a:t>
                      </a:r>
                      <a:r>
                        <a:rPr sz="3500" spc="-9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C)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2)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55319" y="3346450"/>
            <a:ext cx="29578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(B (DC))</a:t>
            </a:r>
            <a:r>
              <a:rPr sz="3500" spc="-8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10" dirty="0">
                <a:solidFill>
                  <a:srgbClr val="FFFFFF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/>
          <p:nvPr/>
        </p:nvSpPr>
        <p:spPr>
          <a:xfrm>
            <a:off x="5367020" y="935989"/>
            <a:ext cx="825500" cy="515620"/>
          </a:xfrm>
          <a:custGeom>
            <a:avLst/>
            <a:gdLst/>
            <a:ahLst/>
            <a:cxnLst/>
            <a:rect l="l" t="t" r="r" b="b"/>
            <a:pathLst>
              <a:path w="825500" h="515619">
                <a:moveTo>
                  <a:pt x="825500" y="0"/>
                </a:moveTo>
                <a:lnTo>
                  <a:pt x="0" y="51561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84140" y="1377950"/>
            <a:ext cx="234950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192520" y="91821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7045959" y="1611630"/>
            <a:ext cx="226060" cy="2057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6446520" y="1799589"/>
            <a:ext cx="825500" cy="516890"/>
          </a:xfrm>
          <a:custGeom>
            <a:avLst/>
            <a:gdLst/>
            <a:ahLst/>
            <a:cxnLst/>
            <a:rect l="l" t="t" r="r" b="b"/>
            <a:pathLst>
              <a:path w="825500" h="516889">
                <a:moveTo>
                  <a:pt x="825500" y="0"/>
                </a:moveTo>
                <a:lnTo>
                  <a:pt x="0" y="516889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263640" y="2241550"/>
            <a:ext cx="234950" cy="18922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72019" y="1854200"/>
            <a:ext cx="914400" cy="762000"/>
          </a:xfrm>
          <a:custGeom>
            <a:avLst/>
            <a:gdLst/>
            <a:ahLst/>
            <a:cxnLst/>
            <a:rect l="l" t="t" r="r" b="b"/>
            <a:pathLst>
              <a:path w="914400" h="762000">
                <a:moveTo>
                  <a:pt x="0" y="0"/>
                </a:moveTo>
                <a:lnTo>
                  <a:pt x="914400" y="76200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26730" y="2547620"/>
            <a:ext cx="224790" cy="20700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527290" y="2754629"/>
            <a:ext cx="824230" cy="515620"/>
          </a:xfrm>
          <a:custGeom>
            <a:avLst/>
            <a:gdLst/>
            <a:ahLst/>
            <a:cxnLst/>
            <a:rect l="l" t="t" r="r" b="b"/>
            <a:pathLst>
              <a:path w="824229" h="515620">
                <a:moveTo>
                  <a:pt x="824229" y="0"/>
                </a:moveTo>
                <a:lnTo>
                  <a:pt x="0" y="51562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344409" y="3195320"/>
            <a:ext cx="233680" cy="18922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351519" y="2735579"/>
            <a:ext cx="1037590" cy="595630"/>
          </a:xfrm>
          <a:custGeom>
            <a:avLst/>
            <a:gdLst/>
            <a:ahLst/>
            <a:cxnLst/>
            <a:rect l="l" t="t" r="r" b="b"/>
            <a:pathLst>
              <a:path w="1037590" h="595629">
                <a:moveTo>
                  <a:pt x="0" y="0"/>
                </a:moveTo>
                <a:lnTo>
                  <a:pt x="1037589" y="595630"/>
                </a:lnTo>
              </a:path>
            </a:pathLst>
          </a:custGeom>
          <a:ln w="35940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39580" y="3255009"/>
            <a:ext cx="236220" cy="18287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829809" y="1684020"/>
            <a:ext cx="1727835" cy="1141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2600" b="1" spc="-11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4</a:t>
            </a:r>
            <a:endParaRPr sz="2600">
              <a:latin typeface="Arial"/>
              <a:cs typeface="Arial"/>
            </a:endParaRPr>
          </a:p>
          <a:p>
            <a:pPr marR="5080" algn="r">
              <a:lnSpc>
                <a:spcPct val="100000"/>
              </a:lnSpc>
              <a:spcBef>
                <a:spcPts val="255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B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2</a:t>
            </a:r>
            <a:endParaRPr sz="2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133590" y="3411220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C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293859" y="3483609"/>
            <a:ext cx="539115" cy="421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2600" b="1" spc="-9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2600" b="1" dirty="0">
                <a:solidFill>
                  <a:srgbClr val="FFFF00"/>
                </a:solidFill>
                <a:latin typeface="Arial"/>
                <a:cs typeface="Arial"/>
              </a:rPr>
              <a:t>1</a:t>
            </a:r>
            <a:endParaRPr sz="2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-64769" y="3390900"/>
            <a:ext cx="3225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tree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01929" y="3924300"/>
            <a:ext cx="9626600" cy="2966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53848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(make-code-tree (make-leaf 'A 4)  (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make-code-tree (make-leaf 'B</a:t>
            </a:r>
            <a:r>
              <a:rPr sz="3500" spc="3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make-code-tree (make-leaf 'D</a:t>
            </a:r>
            <a:r>
              <a:rPr sz="3500" spc="3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R="5080" algn="r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(make-leaf 'C</a:t>
            </a:r>
            <a:r>
              <a:rPr sz="3500" spc="-40" dirty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>
              <a:latin typeface="Courier New"/>
              <a:cs typeface="Courier New"/>
            </a:endParaRPr>
          </a:p>
          <a:p>
            <a:pPr marL="13462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55319" y="1526540"/>
            <a:ext cx="6958330" cy="3554729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(('leaf 'A</a:t>
            </a:r>
            <a:r>
              <a:rPr sz="35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(('leaf 'B </a:t>
            </a:r>
            <a:r>
              <a:rPr sz="3500">
                <a:solidFill>
                  <a:srgbClr val="FFFFFF"/>
                </a:solidFill>
                <a:latin typeface="Courier New"/>
                <a:cs typeface="Courier New"/>
              </a:rPr>
              <a:t>2</a:t>
            </a:r>
            <a:r>
              <a:rPr sz="3500" smtClean="0">
                <a:solidFill>
                  <a:srgbClr val="FFFFFF"/>
                </a:solidFill>
                <a:latin typeface="Courier New"/>
                <a:cs typeface="Courier New"/>
              </a:rPr>
              <a:t>)</a:t>
            </a:r>
            <a:r>
              <a:rPr sz="3500" spc="-30" smtClean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endParaRPr sz="3500" smtClean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3500" spc="-5" smtClean="0">
                <a:solidFill>
                  <a:srgbClr val="FF00FF"/>
                </a:solidFill>
                <a:latin typeface="Courier New"/>
                <a:cs typeface="Courier New"/>
              </a:rPr>
              <a:t>(('leaf 'D </a:t>
            </a:r>
            <a:r>
              <a:rPr sz="3500" smtClean="0">
                <a:solidFill>
                  <a:srgbClr val="FF00FF"/>
                </a:solidFill>
                <a:latin typeface="Courier New"/>
                <a:cs typeface="Courier New"/>
              </a:rPr>
              <a:t>1) </a:t>
            </a:r>
            <a:r>
              <a:rPr sz="3500" spc="-5" smtClean="0">
                <a:solidFill>
                  <a:srgbClr val="FF00FF"/>
                </a:solidFill>
                <a:latin typeface="Courier New"/>
                <a:cs typeface="Courier New"/>
              </a:rPr>
              <a:t>('leaf </a:t>
            </a:r>
            <a:r>
              <a:rPr sz="3500" spc="-10" smtClean="0">
                <a:solidFill>
                  <a:srgbClr val="FF00FF"/>
                </a:solidFill>
                <a:latin typeface="Courier New"/>
                <a:cs typeface="Courier New"/>
              </a:rPr>
              <a:t>'C</a:t>
            </a:r>
            <a:r>
              <a:rPr sz="3500" spc="-45" smtClean="0">
                <a:solidFill>
                  <a:srgbClr val="FF00FF"/>
                </a:solidFill>
                <a:latin typeface="Courier New"/>
                <a:cs typeface="Courier New"/>
              </a:rPr>
              <a:t> </a:t>
            </a:r>
            <a:r>
              <a:rPr sz="3500" spc="-5" smtClean="0">
                <a:solidFill>
                  <a:srgbClr val="FF00FF"/>
                </a:solidFill>
                <a:latin typeface="Courier New"/>
                <a:cs typeface="Courier New"/>
              </a:rPr>
              <a:t>1)</a:t>
            </a:r>
            <a:endParaRPr sz="3500" smtClean="0">
              <a:latin typeface="Courier New"/>
              <a:cs typeface="Courier New"/>
            </a:endParaRPr>
          </a:p>
          <a:p>
            <a:pPr marL="278765" marR="3470910" indent="266700">
              <a:lnSpc>
                <a:spcPct val="110200"/>
              </a:lnSpc>
              <a:spcBef>
                <a:spcPts val="10"/>
              </a:spcBef>
            </a:pPr>
            <a:r>
              <a:rPr sz="3500" spc="-5" smtClean="0">
                <a:solidFill>
                  <a:srgbClr val="FF00FF"/>
                </a:solidFill>
                <a:latin typeface="Courier New"/>
                <a:cs typeface="Courier New"/>
              </a:rPr>
              <a:t>(</a:t>
            </a:r>
            <a:r>
              <a:rPr sz="3500" spc="-5" dirty="0">
                <a:solidFill>
                  <a:srgbClr val="FF00FF"/>
                </a:solidFill>
                <a:latin typeface="Courier New"/>
                <a:cs typeface="Courier New"/>
              </a:rPr>
              <a:t>D C) 2)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 (B </a:t>
            </a:r>
            <a:r>
              <a:rPr sz="3500" spc="-10" dirty="0">
                <a:solidFill>
                  <a:srgbClr val="FFFFFF"/>
                </a:solidFill>
                <a:latin typeface="Courier New"/>
                <a:cs typeface="Courier New"/>
              </a:rPr>
              <a:t>(D </a:t>
            </a:r>
            <a:r>
              <a:rPr sz="3500" spc="-5" dirty="0">
                <a:solidFill>
                  <a:srgbClr val="FFFFFF"/>
                </a:solidFill>
                <a:latin typeface="Courier New"/>
                <a:cs typeface="Courier New"/>
              </a:rPr>
              <a:t>C))</a:t>
            </a:r>
            <a:r>
              <a:rPr sz="3500" spc="-70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500" dirty="0">
                <a:solidFill>
                  <a:srgbClr val="FFFFFF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  <a:p>
            <a:pPr marL="278765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(A 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(B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 C)))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8)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5110" y="0"/>
            <a:ext cx="703960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72740" algn="l"/>
              </a:tabLst>
            </a:pPr>
            <a:r>
              <a:rPr spc="-5" dirty="0"/>
              <a:t>Decoding	</a:t>
            </a:r>
            <a:r>
              <a:rPr spc="-15" dirty="0"/>
              <a:t>Huffman</a:t>
            </a:r>
            <a:r>
              <a:rPr spc="-125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1429" y="975359"/>
            <a:ext cx="10121900" cy="67310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(decode bits tree)</a:t>
            </a:r>
            <a:endParaRPr sz="2500">
              <a:latin typeface="Courier New"/>
              <a:cs typeface="Courier New"/>
            </a:endParaRPr>
          </a:p>
          <a:p>
            <a:pPr marL="393700" marR="2672080" indent="-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(decode-1 bits current-branch)  (if (null?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bits)</a:t>
            </a:r>
            <a:endParaRPr sz="25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'()</a:t>
            </a:r>
            <a:endParaRPr sz="2500">
              <a:latin typeface="Courier New"/>
              <a:cs typeface="Courier New"/>
            </a:endParaRPr>
          </a:p>
          <a:p>
            <a:pPr marL="584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(let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((next-branch</a:t>
            </a:r>
            <a:endParaRPr sz="2500">
              <a:latin typeface="Courier New"/>
              <a:cs typeface="Courier New"/>
            </a:endParaRPr>
          </a:p>
          <a:p>
            <a:pPr marL="774700" marR="5080" indent="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(choose-branch (car bits) current-branch)))  (if (leaf? next-branch)</a:t>
            </a:r>
            <a:endParaRPr sz="2500">
              <a:latin typeface="Courier New"/>
              <a:cs typeface="Courier New"/>
            </a:endParaRPr>
          </a:p>
          <a:p>
            <a:pPr marL="2679700" marR="2291080" indent="-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 (symbol-leaf next-branch)  (decode-1 (cdr bits)</a:t>
            </a:r>
            <a:r>
              <a:rPr sz="2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2500">
              <a:latin typeface="Courier New"/>
              <a:cs typeface="Courier New"/>
            </a:endParaRPr>
          </a:p>
          <a:p>
            <a:pPr marL="203200" marR="1529080" indent="1333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(decode-1 (cdr bits) next-branch)))))  (decode-1 bits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tree))</a:t>
            </a:r>
            <a:endParaRPr sz="2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850">
              <a:latin typeface="Times New Roman"/>
              <a:cs typeface="Times New Roman"/>
            </a:endParaRPr>
          </a:p>
          <a:p>
            <a:pPr marL="203200" marR="2672080" indent="-190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(choose-branch bit branch)  (cond ((= bit 0) (left-branch</a:t>
            </a:r>
            <a:r>
              <a:rPr sz="2500" spc="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branch))</a:t>
            </a:r>
            <a:endParaRPr sz="2500">
              <a:latin typeface="Courier New"/>
              <a:cs typeface="Courier New"/>
            </a:endParaRPr>
          </a:p>
          <a:p>
            <a:pPr marL="1346200" marR="248158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((= bit 1) (right-branch branch))  (else (error “bad bit”</a:t>
            </a:r>
            <a:r>
              <a:rPr sz="2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bit))))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2169" y="0"/>
            <a:ext cx="81343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 </a:t>
            </a:r>
            <a:r>
              <a:rPr spc="-15" dirty="0"/>
              <a:t>Huffman</a:t>
            </a:r>
            <a:r>
              <a:rPr spc="-100" dirty="0"/>
              <a:t> </a:t>
            </a:r>
            <a:r>
              <a:rPr spc="-50" dirty="0"/>
              <a:t>Trees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-17779" y="1513840"/>
            <a:ext cx="10160000" cy="178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5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(('leaf 'A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4)</a:t>
            </a:r>
            <a:endParaRPr sz="3500">
              <a:latin typeface="Courier New"/>
              <a:cs typeface="Courier New"/>
            </a:endParaRPr>
          </a:p>
          <a:p>
            <a:pPr marL="2794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(('leaf 'B</a:t>
            </a:r>
            <a:r>
              <a:rPr sz="3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3500">
              <a:latin typeface="Courier New"/>
              <a:cs typeface="Courier New"/>
            </a:endParaRPr>
          </a:p>
          <a:p>
            <a:pPr marL="5461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((('leaf 'D 1) ('leaf 'C 1) '(D</a:t>
            </a:r>
            <a:r>
              <a:rPr sz="35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C)2)</a:t>
            </a:r>
            <a:endParaRPr sz="3500"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496569" y="3370516"/>
          <a:ext cx="4597400" cy="117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65200"/>
                <a:gridCol w="800100"/>
                <a:gridCol w="933450"/>
                <a:gridCol w="1200150"/>
                <a:gridCol w="698500"/>
              </a:tblGrid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6364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(B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ct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C)))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8)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-17779" y="5097779"/>
            <a:ext cx="58928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bits '(0 1</a:t>
            </a:r>
            <a:r>
              <a:rPr sz="35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0))</a:t>
            </a:r>
            <a:endParaRPr sz="3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29360" y="0"/>
            <a:ext cx="685165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6350"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look-up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704850" algn="l"/>
                <a:tab pos="1550670" algn="l"/>
                <a:tab pos="4853940" algn="l"/>
              </a:tabLst>
            </a:pPr>
            <a:r>
              <a:rPr sz="4000" spc="-5" dirty="0"/>
              <a:t>(i</a:t>
            </a:r>
            <a:r>
              <a:rPr sz="4000" dirty="0"/>
              <a:t>n	</a:t>
            </a:r>
            <a:r>
              <a:rPr sz="4000" spc="-5" dirty="0"/>
              <a:t>t</a:t>
            </a:r>
            <a:r>
              <a:rPr sz="4000" spc="-10" dirty="0"/>
              <a:t>h</a:t>
            </a:r>
            <a:r>
              <a:rPr sz="4000" dirty="0"/>
              <a:t>e	c</a:t>
            </a:r>
            <a:r>
              <a:rPr sz="4000" spc="-5" dirty="0"/>
              <a:t>on</a:t>
            </a:r>
            <a:r>
              <a:rPr sz="4000" dirty="0"/>
              <a:t>t</a:t>
            </a:r>
            <a:r>
              <a:rPr sz="4000" spc="-5" dirty="0"/>
              <a:t>e</a:t>
            </a:r>
            <a:r>
              <a:rPr sz="4000" dirty="0"/>
              <a:t>xt </a:t>
            </a:r>
            <a:r>
              <a:rPr sz="4000" spc="-5" dirty="0"/>
              <a:t>o</a:t>
            </a:r>
            <a:r>
              <a:rPr sz="4000" dirty="0"/>
              <a:t>f</a:t>
            </a:r>
            <a:r>
              <a:rPr sz="4000" spc="5" dirty="0"/>
              <a:t> </a:t>
            </a:r>
            <a:r>
              <a:rPr sz="4000" spc="-10" dirty="0"/>
              <a:t>i</a:t>
            </a:r>
            <a:r>
              <a:rPr sz="4000" spc="-5" dirty="0"/>
              <a:t>n</a:t>
            </a:r>
            <a:r>
              <a:rPr sz="4000" dirty="0"/>
              <a:t>fo	</a:t>
            </a:r>
            <a:r>
              <a:rPr sz="4000" spc="-5" dirty="0"/>
              <a:t>ret</a:t>
            </a:r>
            <a:r>
              <a:rPr sz="4000" dirty="0"/>
              <a:t>r</a:t>
            </a:r>
            <a:r>
              <a:rPr sz="4000" spc="-10" dirty="0"/>
              <a:t>i</a:t>
            </a:r>
            <a:r>
              <a:rPr sz="4000" spc="-5" dirty="0"/>
              <a:t>e</a:t>
            </a:r>
            <a:r>
              <a:rPr sz="4000" spc="5" dirty="0"/>
              <a:t>v</a:t>
            </a:r>
            <a:r>
              <a:rPr sz="4000" spc="-5" dirty="0"/>
              <a:t>a</a:t>
            </a:r>
            <a:r>
              <a:rPr sz="4000" spc="-10" dirty="0"/>
              <a:t>l</a:t>
            </a:r>
            <a:r>
              <a:rPr sz="4000" dirty="0"/>
              <a:t>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75509"/>
            <a:ext cx="8978900" cy="299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0" marR="958215" indent="-381000">
              <a:lnSpc>
                <a:spcPct val="11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(look-up given-key set-of-records)  (cond ((null? set-of-records)</a:t>
            </a:r>
            <a:r>
              <a:rPr sz="2500" spc="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false)</a:t>
            </a:r>
            <a:endParaRPr sz="25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((equal?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given-key</a:t>
            </a:r>
            <a:endParaRPr sz="2500">
              <a:latin typeface="Courier New"/>
              <a:cs typeface="Courier New"/>
            </a:endParaRPr>
          </a:p>
          <a:p>
            <a:pPr marL="1727200" marR="577215" indent="1524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(key (car set-of-records)))  (car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set-of-records))</a:t>
            </a:r>
            <a:endParaRPr sz="2500">
              <a:latin typeface="Courier New"/>
              <a:cs typeface="Courier New"/>
            </a:endParaRPr>
          </a:p>
          <a:p>
            <a:pPr marL="15367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(else (look-up given-key</a:t>
            </a:r>
            <a:endParaRPr sz="2500">
              <a:latin typeface="Courier New"/>
              <a:cs typeface="Courier New"/>
            </a:endParaRPr>
          </a:p>
          <a:p>
            <a:pPr marL="4394200">
              <a:lnSpc>
                <a:spcPct val="100000"/>
              </a:lnSpc>
              <a:spcBef>
                <a:spcPts val="59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set-of-records)))))</a:t>
            </a:r>
            <a:endParaRPr sz="2500">
              <a:latin typeface="Courier New"/>
              <a:cs typeface="Courier New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1300" y="6216650"/>
            <a:ext cx="894854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 dirty="0" smtClean="0">
                <a:solidFill>
                  <a:srgbClr val="FF0000"/>
                </a:solidFill>
              </a:rPr>
              <a:t>Here, key is a user-define procedure to generate key </a:t>
            </a:r>
          </a:p>
          <a:p>
            <a:r>
              <a:rPr lang="en-IN" sz="3200" dirty="0" smtClean="0">
                <a:solidFill>
                  <a:srgbClr val="FF0000"/>
                </a:solidFill>
              </a:rPr>
              <a:t>for a document</a:t>
            </a:r>
          </a:p>
          <a:p>
            <a:endParaRPr lang="en-US" sz="32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77060" y="0"/>
            <a:ext cx="52844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Complex</a:t>
            </a:r>
            <a:r>
              <a:rPr spc="-70" dirty="0"/>
              <a:t> </a:t>
            </a:r>
            <a:r>
              <a:rPr spc="-5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82820" y="2926309"/>
            <a:ext cx="5092700" cy="178943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Constructors:</a:t>
            </a:r>
            <a:endParaRPr sz="3500">
              <a:latin typeface="Courier New"/>
              <a:cs typeface="Courier New"/>
            </a:endParaRPr>
          </a:p>
          <a:p>
            <a:pPr marL="12700" marR="5080">
              <a:lnSpc>
                <a:spcPct val="1102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make-from-real-imag  make-from-mag-ang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8920" y="2926309"/>
            <a:ext cx="2692400" cy="2965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 marR="5080" indent="-266700" algn="just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Selectors:  real-part  imag-part  magnitude  Angle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0339" y="6477229"/>
            <a:ext cx="9733280" cy="88242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sz="2600" spc="-5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make-from-real-imag (real-part z) (imag-part z)) 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(make-from-mag-ang (magnitue z) (angle</a:t>
            </a:r>
            <a:r>
              <a:rPr sz="26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z))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sp>
        <p:nvSpPr>
          <p:cNvPr id="6" name="object 5"/>
          <p:cNvSpPr txBox="1"/>
          <p:nvPr/>
        </p:nvSpPr>
        <p:spPr>
          <a:xfrm>
            <a:off x="180339" y="1035050"/>
            <a:ext cx="9733280" cy="134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lang="en-IN" sz="2600" b="1" spc="-5" dirty="0" smtClean="0">
                <a:solidFill>
                  <a:srgbClr val="FFFF00"/>
                </a:solidFill>
                <a:latin typeface="Courier New"/>
                <a:cs typeface="Courier New"/>
              </a:rPr>
              <a:t>Complex numbers can have multiple representations</a:t>
            </a:r>
          </a:p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lang="en-IN" sz="2600" b="1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IN" sz="26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1. Rectangular form  (real and imaginary part)</a:t>
            </a:r>
          </a:p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lang="en-IN" sz="2600" b="1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IN" sz="2600" b="1" spc="-5" dirty="0" smtClean="0">
                <a:solidFill>
                  <a:srgbClr val="00B0F0"/>
                </a:solidFill>
                <a:latin typeface="Courier New"/>
                <a:cs typeface="Courier New"/>
              </a:rPr>
              <a:t>2. Polar representation (magnitude and angle)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083799" cy="78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</a:t>
            </a:r>
            <a:r>
              <a:rPr spc="-5"/>
              <a:t>:</a:t>
            </a:r>
            <a:r>
              <a:rPr spc="-75"/>
              <a:t> </a:t>
            </a:r>
            <a:r>
              <a:rPr lang="en-IN" spc="-5" dirty="0" smtClean="0"/>
              <a:t>Representation</a:t>
            </a:r>
            <a:endParaRPr spc="-5" dirty="0"/>
          </a:p>
        </p:txBody>
      </p:sp>
      <p:pic>
        <p:nvPicPr>
          <p:cNvPr id="1026" name="Picture 2" descr="C:\Users\Rimjhim\Desktop\SICP\lectures\lecture-13\compl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54174" y="1111250"/>
            <a:ext cx="7426325" cy="4402203"/>
          </a:xfrm>
          <a:prstGeom prst="rect">
            <a:avLst/>
          </a:prstGeom>
          <a:noFill/>
        </p:spPr>
      </p:pic>
      <p:sp>
        <p:nvSpPr>
          <p:cNvPr id="5" name="object 5"/>
          <p:cNvSpPr txBox="1"/>
          <p:nvPr/>
        </p:nvSpPr>
        <p:spPr>
          <a:xfrm>
            <a:off x="317500" y="5927090"/>
            <a:ext cx="9733280" cy="899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0300"/>
              </a:lnSpc>
              <a:spcBef>
                <a:spcPts val="95"/>
              </a:spcBef>
            </a:pPr>
            <a:r>
              <a:rPr sz="26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(make-from-real-imag (real-part z) (imag-part z)) 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(make-from-mag-ang (</a:t>
            </a:r>
            <a:r>
              <a:rPr sz="2600" b="1" spc="-5" dirty="0" err="1" smtClean="0">
                <a:solidFill>
                  <a:srgbClr val="FF0000"/>
                </a:solidFill>
                <a:latin typeface="Courier New"/>
                <a:cs typeface="Courier New"/>
              </a:rPr>
              <a:t>magnitu</a:t>
            </a:r>
            <a:r>
              <a:rPr lang="en-IN" sz="2600" b="1" spc="-5" smtClean="0">
                <a:solidFill>
                  <a:srgbClr val="FF0000"/>
                </a:solidFill>
                <a:latin typeface="Courier New"/>
                <a:cs typeface="Courier New"/>
              </a:rPr>
              <a:t>d</a:t>
            </a:r>
            <a:r>
              <a:rPr sz="2600" b="1" spc="-5" smtClean="0">
                <a:solidFill>
                  <a:srgbClr val="FF0000"/>
                </a:solidFill>
                <a:latin typeface="Courier New"/>
                <a:cs typeface="Courier New"/>
              </a:rPr>
              <a:t>e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z) (angle</a:t>
            </a:r>
            <a:r>
              <a:rPr sz="2600" b="1" spc="2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z))</a:t>
            </a:r>
            <a:endParaRPr sz="2600" b="1" dirty="0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7161" y="1187450"/>
            <a:ext cx="970534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 smtClean="0">
                <a:solidFill>
                  <a:srgbClr val="00B0F0"/>
                </a:solidFill>
              </a:rPr>
              <a:t>Addition and subtraction </a:t>
            </a:r>
            <a:r>
              <a:rPr lang="en-IN" sz="2800" b="1" dirty="0" smtClean="0">
                <a:solidFill>
                  <a:srgbClr val="FFFF00"/>
                </a:solidFill>
              </a:rPr>
              <a:t>of Complex Numbers can be easily </a:t>
            </a:r>
          </a:p>
          <a:p>
            <a:r>
              <a:rPr lang="en-IN" sz="2800" b="1" dirty="0" smtClean="0">
                <a:solidFill>
                  <a:srgbClr val="FFFF00"/>
                </a:solidFill>
              </a:rPr>
              <a:t>done when represented in</a:t>
            </a:r>
            <a:r>
              <a:rPr lang="en-IN" sz="2800" b="1" dirty="0" smtClean="0">
                <a:solidFill>
                  <a:srgbClr val="FF0000"/>
                </a:solidFill>
              </a:rPr>
              <a:t> rectangular form.</a:t>
            </a:r>
          </a:p>
          <a:p>
            <a:endParaRPr lang="en-IN" sz="2800" b="1" dirty="0" smtClean="0">
              <a:solidFill>
                <a:srgbClr val="FFFF00"/>
              </a:solidFill>
            </a:endParaRPr>
          </a:p>
          <a:p>
            <a:r>
              <a:rPr lang="en-IN" sz="2800" b="1" dirty="0" smtClean="0">
                <a:solidFill>
                  <a:srgbClr val="00B0F0"/>
                </a:solidFill>
              </a:rPr>
              <a:t>Multiplication and Division </a:t>
            </a:r>
            <a:r>
              <a:rPr lang="en-IN" sz="2800" b="1" dirty="0" smtClean="0">
                <a:solidFill>
                  <a:srgbClr val="FFFF00"/>
                </a:solidFill>
              </a:rPr>
              <a:t>of Complex Numbers can be easily done when represented in </a:t>
            </a:r>
            <a:r>
              <a:rPr lang="en-IN" sz="2800" b="1" dirty="0" smtClean="0">
                <a:solidFill>
                  <a:srgbClr val="FF0000"/>
                </a:solidFill>
              </a:rPr>
              <a:t>polar form</a:t>
            </a:r>
            <a:r>
              <a:rPr lang="en-IN" sz="2800" b="1" dirty="0" smtClean="0">
                <a:solidFill>
                  <a:srgbClr val="FFFF00"/>
                </a:solidFill>
              </a:rPr>
              <a:t>.</a:t>
            </a:r>
          </a:p>
          <a:p>
            <a:endParaRPr lang="en-IN" sz="2800" b="1" dirty="0" smtClean="0">
              <a:solidFill>
                <a:srgbClr val="FFFF00"/>
              </a:solidFill>
            </a:endParaRPr>
          </a:p>
          <a:p>
            <a:r>
              <a:rPr lang="en-IN" sz="2800" b="1" dirty="0" smtClean="0">
                <a:solidFill>
                  <a:srgbClr val="FFFF00"/>
                </a:solidFill>
              </a:rPr>
              <a:t>Hence, </a:t>
            </a:r>
            <a:r>
              <a:rPr lang="en-IN" sz="2800" b="1" dirty="0" smtClean="0">
                <a:solidFill>
                  <a:srgbClr val="92D050"/>
                </a:solidFill>
              </a:rPr>
              <a:t>Conversion of one representation to another will be required.</a:t>
            </a:r>
          </a:p>
          <a:p>
            <a:endParaRPr lang="en-IN" sz="2800" b="1" dirty="0" smtClean="0">
              <a:solidFill>
                <a:srgbClr val="FFFF00"/>
              </a:solidFill>
            </a:endParaRPr>
          </a:p>
          <a:p>
            <a:r>
              <a:rPr lang="en-IN" sz="2800" b="1" dirty="0" smtClean="0">
                <a:solidFill>
                  <a:srgbClr val="00B0F0"/>
                </a:solidFill>
              </a:rPr>
              <a:t>Lets have a look </a:t>
            </a:r>
            <a:r>
              <a:rPr lang="en-IN" sz="2800" b="1" dirty="0" smtClean="0">
                <a:solidFill>
                  <a:srgbClr val="FFFF00"/>
                </a:solidFill>
              </a:rPr>
              <a:t>at different representations and procedures required.</a:t>
            </a:r>
          </a:p>
          <a:p>
            <a:r>
              <a:rPr lang="en-IN" sz="2800" b="1" dirty="0" smtClean="0">
                <a:solidFill>
                  <a:srgbClr val="FFFF00"/>
                </a:solidFill>
              </a:rPr>
              <a:t>And the </a:t>
            </a:r>
            <a:r>
              <a:rPr lang="en-IN" sz="2800" b="1" dirty="0" smtClean="0">
                <a:solidFill>
                  <a:srgbClr val="92D050"/>
                </a:solidFill>
              </a:rPr>
              <a:t>problems occurring with Abstraction Barriers</a:t>
            </a:r>
            <a:r>
              <a:rPr lang="en-IN" sz="2800" b="1" dirty="0" smtClean="0">
                <a:solidFill>
                  <a:srgbClr val="FFFF00"/>
                </a:solidFill>
              </a:rPr>
              <a:t>,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110596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/>
                <a:gridCol w="502920"/>
                <a:gridCol w="1844039"/>
                <a:gridCol w="670560"/>
                <a:gridCol w="1844040"/>
                <a:gridCol w="1121409"/>
              </a:tblGrid>
              <a:tr h="737133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</a:tr>
              <a:tr h="368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2922954"/>
              </p:ext>
            </p:extLst>
          </p:nvPr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762000"/>
                <a:gridCol w="984250"/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lang="en-IN" sz="5000" dirty="0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5000" dirty="0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5000" dirty="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7160" y="3390900"/>
            <a:ext cx="7315200" cy="24676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0335" algn="l"/>
              </a:tabLst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r>
              <a:rPr sz="5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'a 'b)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225785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/>
                <a:gridCol w="502920"/>
                <a:gridCol w="1844039"/>
                <a:gridCol w="670560"/>
                <a:gridCol w="1844040"/>
                <a:gridCol w="1121409"/>
              </a:tblGrid>
              <a:tr h="737133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</a:tr>
              <a:tr h="391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10"/>
                        </a:lnSpc>
                      </a:pP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760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(sub-complex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</a:tr>
              <a:tr h="36883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76200" algn="r">
                        <a:lnSpc>
                          <a:spcPts val="2510"/>
                        </a:lnSpc>
                      </a:pP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26731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/>
                <a:gridCol w="502920"/>
                <a:gridCol w="1844039"/>
                <a:gridCol w="670560"/>
                <a:gridCol w="1844040"/>
                <a:gridCol w="1121409"/>
              </a:tblGrid>
              <a:tr h="1128928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185" marR="76200">
                        <a:lnSpc>
                          <a:spcPct val="109800"/>
                        </a:lnSpc>
                      </a:pP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  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76200">
                        <a:lnSpc>
                          <a:spcPct val="109800"/>
                        </a:lnSpc>
                        <a:spcBef>
                          <a:spcPts val="2515"/>
                        </a:spcBef>
                      </a:pP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  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1940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 marR="24130">
                        <a:lnSpc>
                          <a:spcPct val="109800"/>
                        </a:lnSpc>
                        <a:spcBef>
                          <a:spcPts val="251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  </a:t>
                      </a: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319405" marB="0">
                    <a:solidFill>
                      <a:srgbClr val="000000"/>
                    </a:solidFill>
                  </a:tcPr>
                </a:tc>
              </a:tr>
              <a:tr h="760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(sub-complex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923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(mul-complex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0979" y="3796029"/>
            <a:ext cx="8742680" cy="110030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(make-from-mag-ang (* (magnitude z1) (magnitude</a:t>
            </a:r>
            <a:r>
              <a:rPr sz="2200" b="1" spc="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z2))</a:t>
            </a:r>
            <a:endParaRPr sz="22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197225">
              <a:lnSpc>
                <a:spcPct val="100000"/>
              </a:lnSpc>
              <a:spcBef>
                <a:spcPts val="260"/>
              </a:spcBef>
            </a:pP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(+ (angle z1) (angle z2))))</a:t>
            </a:r>
            <a:endParaRPr sz="22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2673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/>
                <a:gridCol w="502920"/>
                <a:gridCol w="1844039"/>
                <a:gridCol w="670560"/>
                <a:gridCol w="1844040"/>
                <a:gridCol w="1121409"/>
              </a:tblGrid>
              <a:tr h="737133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</a:tr>
              <a:tr h="391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760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(sub-complex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923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(mul-complex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0979" y="3796029"/>
            <a:ext cx="8742680" cy="1100301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make-from-mag-ang (* (magnitude z1) (magnitude</a:t>
            </a:r>
            <a:r>
              <a:rPr sz="2200" b="1" spc="114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z2))</a:t>
            </a:r>
            <a:endParaRPr sz="22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3197225">
              <a:lnSpc>
                <a:spcPct val="100000"/>
              </a:lnSpc>
              <a:spcBef>
                <a:spcPts val="260"/>
              </a:spcBef>
            </a:pPr>
            <a:r>
              <a:rPr sz="2200" b="1" spc="-5" dirty="0">
                <a:solidFill>
                  <a:srgbClr val="FF0000"/>
                </a:solidFill>
                <a:latin typeface="Courier New"/>
                <a:cs typeface="Courier New"/>
              </a:rPr>
              <a:t>(+ (angle z1) (angle z2))))</a:t>
            </a:r>
            <a:endParaRPr sz="22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4320" y="4857165"/>
          <a:ext cx="8780779" cy="110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/>
                <a:gridCol w="2514600"/>
                <a:gridCol w="786129"/>
              </a:tblGrid>
              <a:tr h="737768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 (div-complex z1</a:t>
                      </a:r>
                      <a:r>
                        <a:rPr sz="22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(make-from-mag-ang (/</a:t>
                      </a:r>
                      <a:r>
                        <a:rPr sz="2200" b="1" spc="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r>
                        <a:rPr sz="2200" b="1" spc="-3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</a:tr>
              <a:tr h="369468">
                <a:tc>
                  <a:txBody>
                    <a:bodyPr/>
                    <a:lstStyle/>
                    <a:p>
                      <a:pPr marL="3216275">
                        <a:lnSpc>
                          <a:spcPts val="2515"/>
                        </a:lnSpc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(- (angle</a:t>
                      </a:r>
                      <a:r>
                        <a:rPr sz="2200" b="1" spc="-4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200" b="1" spc="-2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pic>
        <p:nvPicPr>
          <p:cNvPr id="2050" name="Picture 2" descr="C:\Users\Rimjhim\Desktop\SICP\lectures\lecture-13\compl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768850"/>
            <a:ext cx="5651500" cy="23082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317500" y="6531630"/>
            <a:ext cx="9835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Ben’s idea views complex numbers  as real  axis and imaginary axis</a:t>
            </a:r>
            <a:endParaRPr lang="en-US" sz="2800" dirty="0">
              <a:solidFill>
                <a:srgbClr val="FF0000"/>
              </a:solidFill>
            </a:endParaRPr>
          </a:p>
        </p:txBody>
      </p:sp>
      <p:pic>
        <p:nvPicPr>
          <p:cNvPr id="6" name="Picture 2" descr="C:\Users\Rimjhim\Desktop\SICP\lectures\lecture-13\complex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517900" y="958850"/>
            <a:ext cx="6041666" cy="35814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165100" y="1797050"/>
            <a:ext cx="29718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Conversion of complex numbers from one representation to another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989176"/>
          <a:ext cx="6003289" cy="87467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/>
                <a:gridCol w="2177415"/>
                <a:gridCol w="593725"/>
                <a:gridCol w="989964"/>
                <a:gridCol w="725170"/>
              </a:tblGrid>
              <a:tr h="437337">
                <a:tc>
                  <a:txBody>
                    <a:bodyPr/>
                    <a:lstStyle/>
                    <a:p>
                      <a:pPr marL="31750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7337">
                <a:tc>
                  <a:txBody>
                    <a:bodyPr/>
                    <a:lstStyle/>
                    <a:p>
                      <a:pPr marL="3175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317500" y="958850"/>
            <a:ext cx="100943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Ben’s idea views complex numbers  as real  axis and imaginary axis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393303" cy="349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/>
                <a:gridCol w="2178050"/>
                <a:gridCol w="593089"/>
                <a:gridCol w="989964"/>
                <a:gridCol w="2115185"/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55954"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12544">
                <a:tc>
                  <a:txBody>
                    <a:bodyPr/>
                    <a:lstStyle/>
                    <a:p>
                      <a:pPr marL="42799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600" spc="-5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98425" marR="89535" indent="594995">
                        <a:lnSpc>
                          <a:spcPts val="3450"/>
                        </a:lnSpc>
                        <a:spcBef>
                          <a:spcPts val="16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square  </a:t>
                      </a:r>
                      <a:r>
                        <a:rPr sz="2600" spc="-5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600" spc="-45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10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</a:t>
                      </a:r>
                      <a:r>
                        <a:rPr sz="2600" spc="-5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)))))</a:t>
                      </a:r>
                      <a:endParaRPr lang="en-IN" sz="2600" spc="-5" dirty="0" smtClean="0">
                        <a:solidFill>
                          <a:srgbClr val="FFFF0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6702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(atan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 (real-part</a:t>
                      </a:r>
                      <a:r>
                        <a:rPr sz="26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393303" cy="349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/>
                <a:gridCol w="2178050"/>
                <a:gridCol w="593089"/>
                <a:gridCol w="989964"/>
                <a:gridCol w="2115185"/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55954"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12544">
                <a:tc>
                  <a:txBody>
                    <a:bodyPr/>
                    <a:lstStyle/>
                    <a:p>
                      <a:pPr marL="42799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98425" marR="89535" indent="594995">
                        <a:lnSpc>
                          <a:spcPts val="3450"/>
                        </a:lnSpc>
                        <a:spcBef>
                          <a:spcPts val="16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 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6702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(atan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 (real-part</a:t>
                      </a:r>
                      <a:r>
                        <a:rPr sz="26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4959350"/>
            <a:ext cx="8936355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(make-from-real-imag x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y)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x</a:t>
            </a:r>
            <a:r>
              <a:rPr sz="2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y))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(make-from-mag-ang r a)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(* r (cos a)) (* r (sin</a:t>
            </a:r>
            <a:r>
              <a:rPr sz="2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a))))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pic>
        <p:nvPicPr>
          <p:cNvPr id="2050" name="Picture 2" descr="C:\Users\Rimjhim\Desktop\SICP\lectures\lecture-13\complex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0478" y="1949450"/>
            <a:ext cx="8077622" cy="2308225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1068244" y="5226050"/>
            <a:ext cx="76312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Alyssa’s idea views complex numbers  in polar form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65100" y="5922030"/>
            <a:ext cx="142601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 smtClean="0">
                <a:solidFill>
                  <a:srgbClr val="FF0000"/>
                </a:solidFill>
              </a:rPr>
              <a:t>But generic procedures must be written irrespective</a:t>
            </a:r>
          </a:p>
          <a:p>
            <a:r>
              <a:rPr lang="en-IN" sz="2800" dirty="0" smtClean="0">
                <a:solidFill>
                  <a:srgbClr val="FF0000"/>
                </a:solidFill>
              </a:rPr>
              <a:t> of the representation of the numbers</a:t>
            </a:r>
          </a:p>
          <a:p>
            <a:r>
              <a:rPr lang="en-IN" sz="2800" b="1" dirty="0" smtClean="0">
                <a:solidFill>
                  <a:srgbClr val="FF0000"/>
                </a:solidFill>
              </a:rPr>
              <a:t>(Data abstraction)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193913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065"/>
                <a:gridCol w="991869"/>
                <a:gridCol w="1386204"/>
                <a:gridCol w="1120775"/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7514">
                <a:tc>
                  <a:txBody>
                    <a:bodyPr/>
                    <a:lstStyle/>
                    <a:p>
                      <a:pPr marR="89535" algn="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R="91440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702">
                <a:tc>
                  <a:txBody>
                    <a:bodyPr/>
                    <a:lstStyle/>
                    <a:p>
                      <a:pPr marR="89535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193913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065"/>
                <a:gridCol w="991869"/>
                <a:gridCol w="1386204"/>
                <a:gridCol w="1120775"/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7514">
                <a:tc>
                  <a:txBody>
                    <a:bodyPr/>
                    <a:lstStyle/>
                    <a:p>
                      <a:pPr marR="89535" algn="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R="91440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702">
                <a:tc>
                  <a:txBody>
                    <a:bodyPr/>
                    <a:lstStyle/>
                    <a:p>
                      <a:pPr marR="89535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3167380"/>
            <a:ext cx="5965825" cy="901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600"/>
              </a:lnSpc>
              <a:spcBef>
                <a:spcPts val="10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(magnitude </a:t>
            </a:r>
            <a:r>
              <a:rPr sz="2600" dirty="0">
                <a:solidFill>
                  <a:srgbClr val="FFFF00"/>
                </a:solidFill>
                <a:latin typeface="Courier New"/>
                <a:cs typeface="Courier New"/>
              </a:rPr>
              <a:t>z)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(car z))  (define (angle 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z)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 z))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37160" y="31750"/>
            <a:ext cx="7315200" cy="7505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(define a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1)</a:t>
            </a:r>
            <a:endParaRPr sz="50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62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(define b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lang="en-IN" sz="5000" spc="-5" dirty="0">
                <a:solidFill>
                  <a:srgbClr val="FFFF00"/>
                </a:solidFill>
                <a:latin typeface="Courier New"/>
                <a:cs typeface="Courier New"/>
              </a:rPr>
              <a:t>2</a:t>
            </a:r>
            <a:r>
              <a:rPr sz="5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5000" dirty="0">
              <a:latin typeface="Courier New"/>
              <a:cs typeface="Courier New"/>
            </a:endParaRPr>
          </a:p>
          <a:p>
            <a:pPr marL="12700" marR="5080" algn="just">
              <a:lnSpc>
                <a:spcPct val="220400"/>
              </a:lnSpc>
              <a:spcBef>
                <a:spcPts val="1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 b)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 2)  (list 'a 'b)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  (list 'a</a:t>
            </a:r>
            <a:r>
              <a:rPr sz="5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 dirty="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193913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065"/>
                <a:gridCol w="991869"/>
                <a:gridCol w="1386204"/>
                <a:gridCol w="1120775"/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7514">
                <a:tc>
                  <a:txBody>
                    <a:bodyPr/>
                    <a:lstStyle/>
                    <a:p>
                      <a:pPr marR="89535" algn="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R="91440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702">
                <a:tc>
                  <a:txBody>
                    <a:bodyPr/>
                    <a:lstStyle/>
                    <a:p>
                      <a:pPr marR="89535" algn="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3167380"/>
            <a:ext cx="8540115" cy="312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8735">
              <a:lnSpc>
                <a:spcPct val="110600"/>
              </a:lnSpc>
              <a:spcBef>
                <a:spcPts val="10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(magnitude </a:t>
            </a:r>
            <a:r>
              <a:rPr sz="2600" dirty="0">
                <a:solidFill>
                  <a:srgbClr val="FFFF00"/>
                </a:solidFill>
                <a:latin typeface="Courier New"/>
                <a:cs typeface="Courier New"/>
              </a:rPr>
              <a:t>z)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(car z))  (define (angle 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z)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 z))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(make-from-real-imag x</a:t>
            </a:r>
            <a:r>
              <a:rPr sz="26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597660" marR="594360" indent="-11887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(sqrt (+ (square x) (square y)))  (atan y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x)))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(make-from-mag-ang r a) (cons r</a:t>
            </a:r>
            <a:r>
              <a:rPr sz="2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a))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393303" cy="349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/>
                <a:gridCol w="2178050"/>
                <a:gridCol w="593089"/>
                <a:gridCol w="989964"/>
                <a:gridCol w="2115185"/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55954"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12544">
                <a:tc>
                  <a:txBody>
                    <a:bodyPr/>
                    <a:lstStyle/>
                    <a:p>
                      <a:pPr marL="42799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98425" marR="89535" indent="594995">
                        <a:lnSpc>
                          <a:spcPts val="3450"/>
                        </a:lnSpc>
                        <a:spcBef>
                          <a:spcPts val="160"/>
                        </a:spcBef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(square 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6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r>
                        <a:rPr sz="26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6702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(atan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 (real-part</a:t>
                      </a:r>
                      <a:r>
                        <a:rPr sz="26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4959350"/>
            <a:ext cx="8936355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(make-from-real-imag x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y)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x</a:t>
            </a:r>
            <a:r>
              <a:rPr sz="2600" b="1" spc="-4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y))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(make-from-mag-ang r a)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(cons (* r (cos a)) (* r (sin</a:t>
            </a:r>
            <a:r>
              <a:rPr sz="2600" b="1" spc="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a))))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929" y="0"/>
            <a:ext cx="36283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Tagged</a:t>
            </a:r>
            <a:r>
              <a:rPr spc="-8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1354354"/>
            <a:ext cx="9692640" cy="5009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lang="en-IN" sz="32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Independently, both Ben’s idea and Alyssa’s idea work perfectly fine.</a:t>
            </a: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endParaRPr lang="en-IN" sz="32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lang="en-IN" sz="32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But, Alyssa’s and Ben’s views </a:t>
            </a:r>
            <a:r>
              <a:rPr lang="en-IN" sz="32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cannot co exist in a system together.</a:t>
            </a: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endParaRPr lang="en-IN" sz="32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lang="en-IN" sz="3200" b="1" spc="-5" dirty="0" smtClean="0">
                <a:solidFill>
                  <a:srgbClr val="FF0000"/>
                </a:solidFill>
                <a:latin typeface="Courier New"/>
                <a:cs typeface="Courier New"/>
              </a:rPr>
              <a:t>Solution:</a:t>
            </a: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lang="en-IN" sz="32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Tagging the data.</a:t>
            </a:r>
          </a:p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41929" y="0"/>
            <a:ext cx="362839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/>
              <a:t>Tagged</a:t>
            </a:r>
            <a:r>
              <a:rPr spc="-85" dirty="0"/>
              <a:t> </a:t>
            </a:r>
            <a:r>
              <a:rPr spc="-5" dirty="0"/>
              <a:t>Data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980439"/>
            <a:ext cx="7548880" cy="53396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8940" marR="5080" indent="-396240">
              <a:lnSpc>
                <a:spcPct val="110600"/>
              </a:lnSpc>
              <a:spcBef>
                <a:spcPts val="10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(attach-tag type-tag contents)  (cons type-tag contents)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408940" marR="2775585" indent="-396240">
              <a:lnSpc>
                <a:spcPct val="1106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(type-tag</a:t>
            </a:r>
            <a:r>
              <a:rPr sz="2600" b="1" spc="-6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datum)  (if (pair?</a:t>
            </a:r>
            <a:r>
              <a:rPr sz="2600" b="1" spc="-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datum)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0142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(car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datum)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120142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(error “Bad tagged</a:t>
            </a:r>
            <a:r>
              <a:rPr sz="2600" b="1" spc="-3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datum”)))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b="1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408940" marR="2775585" indent="-396240">
              <a:lnSpc>
                <a:spcPct val="110600"/>
              </a:lnSpc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(contents</a:t>
            </a:r>
            <a:r>
              <a:rPr sz="2600" b="1" spc="-6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datum)  (if (pair?</a:t>
            </a:r>
            <a:r>
              <a:rPr sz="2600" b="1" spc="-1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datum)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20142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(cdr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datum)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20142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(error “Bad tagged</a:t>
            </a:r>
            <a:r>
              <a:rPr sz="2600" b="1" spc="-3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datum”)))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50060" y="0"/>
            <a:ext cx="6804659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273300" algn="l"/>
              </a:tabLst>
            </a:pPr>
            <a:r>
              <a:rPr spc="-95" dirty="0"/>
              <a:t>Tagged	</a:t>
            </a:r>
            <a:r>
              <a:rPr spc="-5" dirty="0"/>
              <a:t>Data</a:t>
            </a:r>
            <a:r>
              <a:rPr spc="-65" dirty="0"/>
              <a:t> </a:t>
            </a:r>
            <a:r>
              <a:rPr spc="-5" dirty="0"/>
              <a:t>Predicates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980439"/>
            <a:ext cx="9311640" cy="487441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lang="en-IN" sz="2800" b="1" spc="-5" dirty="0" smtClean="0">
                <a:solidFill>
                  <a:srgbClr val="FFFF00"/>
                </a:solidFill>
                <a:latin typeface="Courier New"/>
                <a:cs typeface="Courier New"/>
              </a:rPr>
              <a:t>Checking the type of information provided</a:t>
            </a: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endParaRPr lang="en-IN" sz="2800" b="1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800" b="1" spc="-5" smtClean="0">
                <a:solidFill>
                  <a:srgbClr val="FF00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define (rectangular?</a:t>
            </a:r>
            <a:r>
              <a:rPr sz="2800" b="1" spc="-2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FF0000"/>
                </a:solidFill>
                <a:latin typeface="Courier New"/>
                <a:cs typeface="Courier New"/>
              </a:rPr>
              <a:t>z)</a:t>
            </a:r>
            <a:endParaRPr sz="28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30"/>
              </a:spcBef>
            </a:pP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(eq? (type-tag z)</a:t>
            </a:r>
            <a:r>
              <a:rPr sz="2800" b="1" spc="3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Courier New"/>
                <a:cs typeface="Courier New"/>
              </a:rPr>
              <a:t>'rectangular))</a:t>
            </a:r>
            <a:endParaRPr sz="28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32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32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en-IN" sz="3250" dirty="0" smtClean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600" b="1">
              <a:solidFill>
                <a:srgbClr val="00B0F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(polar?</a:t>
            </a:r>
            <a:r>
              <a:rPr sz="2800" b="1" spc="-2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800" b="1" dirty="0">
                <a:solidFill>
                  <a:srgbClr val="00B0F0"/>
                </a:solidFill>
                <a:latin typeface="Courier New"/>
                <a:cs typeface="Courier New"/>
              </a:rPr>
              <a:t>z)</a:t>
            </a:r>
            <a:endParaRPr sz="28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30"/>
              </a:spcBef>
            </a:pPr>
            <a:r>
              <a:rPr sz="2800" b="1" spc="-5" dirty="0">
                <a:solidFill>
                  <a:srgbClr val="00B0F0"/>
                </a:solidFill>
                <a:latin typeface="Courier New"/>
                <a:cs typeface="Courier New"/>
              </a:rPr>
              <a:t>(eq? (type-tag z) 'polar))</a:t>
            </a:r>
            <a:endParaRPr sz="28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393303" cy="349849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/>
                <a:gridCol w="2178050"/>
                <a:gridCol w="593089"/>
                <a:gridCol w="989964"/>
                <a:gridCol w="2115185"/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0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55954"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91440" algn="r">
                        <a:lnSpc>
                          <a:spcPts val="2980"/>
                        </a:lnSpc>
                      </a:pPr>
                      <a:r>
                        <a:rPr sz="2600" b="1" spc="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2600" b="1" spc="-1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55955">
                <a:tc>
                  <a:txBody>
                    <a:bodyPr/>
                    <a:lstStyle/>
                    <a:p>
                      <a:pPr marR="91440" algn="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spc="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b="1" spc="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97155">
                        <a:lnSpc>
                          <a:spcPct val="100000"/>
                        </a:lnSpc>
                        <a:spcBef>
                          <a:spcPts val="1570"/>
                        </a:spcBef>
                      </a:pP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19939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312544">
                <a:tc>
                  <a:txBody>
                    <a:bodyPr/>
                    <a:lstStyle/>
                    <a:p>
                      <a:pPr marL="42799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(sqrt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325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2600" b="1" spc="-4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(square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98425" marR="89535" indent="594995">
                        <a:lnSpc>
                          <a:spcPts val="3450"/>
                        </a:lnSpc>
                        <a:spcBef>
                          <a:spcPts val="160"/>
                        </a:spcBef>
                      </a:pP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(square 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600" b="1" spc="-4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1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  <a:p>
                      <a:pPr marL="100330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b="1" spc="-2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z)))))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6702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(atan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 (real-part</a:t>
                      </a:r>
                      <a:r>
                        <a:rPr sz="2600" b="1" spc="-3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4959350"/>
            <a:ext cx="8936355" cy="175176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(make-from-real-imag x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y)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(cons x</a:t>
            </a:r>
            <a:r>
              <a:rPr sz="2600" b="1" spc="-4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y))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50" b="1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(make-from-mag-ang r a)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(cons (* r (cos a)) (* r (sin</a:t>
            </a:r>
            <a:r>
              <a:rPr sz="2600" b="1" spc="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a))))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642100" y="882650"/>
            <a:ext cx="3267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FF00"/>
                </a:solidFill>
              </a:rPr>
              <a:t>Ben’s representation</a:t>
            </a:r>
            <a:endParaRPr lang="en-US" sz="28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" y="0"/>
            <a:ext cx="9406890" cy="1830070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1175"/>
              </a:spcBef>
              <a:tabLst>
                <a:tab pos="1734185" algn="l"/>
                <a:tab pos="4558665" algn="l"/>
              </a:tabLst>
            </a:pPr>
            <a:r>
              <a:rPr spc="-5" dirty="0"/>
              <a:t>New	Selectors	and</a:t>
            </a:r>
            <a:r>
              <a:rPr spc="-70" dirty="0"/>
              <a:t> </a:t>
            </a:r>
            <a:r>
              <a:rPr spc="-5" dirty="0"/>
              <a:t>Constructors</a:t>
            </a:r>
          </a:p>
          <a:p>
            <a:pPr marL="12700" marR="1070610">
              <a:lnSpc>
                <a:spcPct val="110600"/>
              </a:lnSpc>
              <a:spcBef>
                <a:spcPts val="229"/>
              </a:spcBef>
            </a:pPr>
            <a:r>
              <a:rPr sz="2600" b="1" spc="-5" dirty="0">
                <a:latin typeface="Courier New"/>
                <a:cs typeface="Courier New"/>
              </a:rPr>
              <a:t>(define (real-part-rectangular </a:t>
            </a:r>
            <a:r>
              <a:rPr sz="2600" b="1" dirty="0">
                <a:latin typeface="Courier New"/>
                <a:cs typeface="Courier New"/>
              </a:rPr>
              <a:t>z) </a:t>
            </a:r>
            <a:r>
              <a:rPr sz="2600" b="1" spc="-5" dirty="0">
                <a:latin typeface="Courier New"/>
                <a:cs typeface="Courier New"/>
              </a:rPr>
              <a:t>(car z))  (define (imag-part-rectangular </a:t>
            </a:r>
            <a:r>
              <a:rPr sz="2600" b="1" dirty="0">
                <a:latin typeface="Courier New"/>
                <a:cs typeface="Courier New"/>
              </a:rPr>
              <a:t>z) </a:t>
            </a:r>
            <a:r>
              <a:rPr sz="2600" b="1" spc="-5" dirty="0">
                <a:latin typeface="Courier New"/>
                <a:cs typeface="Courier New"/>
              </a:rPr>
              <a:t>(cdr</a:t>
            </a:r>
            <a:r>
              <a:rPr sz="2600" b="1" spc="-55" dirty="0">
                <a:latin typeface="Courier New"/>
                <a:cs typeface="Courier New"/>
              </a:rPr>
              <a:t> </a:t>
            </a:r>
            <a:r>
              <a:rPr sz="2600" b="1" spc="-5" dirty="0">
                <a:latin typeface="Courier New"/>
                <a:cs typeface="Courier New"/>
              </a:rPr>
              <a:t>z))</a:t>
            </a:r>
            <a:endParaRPr sz="2600" b="1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" y="2076449"/>
            <a:ext cx="9535160" cy="5338641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(magnitude-rectangular</a:t>
            </a:r>
            <a:r>
              <a:rPr sz="26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2192020" marR="5080" indent="-1783080">
              <a:lnSpc>
                <a:spcPct val="110300"/>
              </a:lnSpc>
              <a:spcBef>
                <a:spcPts val="5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(sqrt (+ (square (real-part-rectangular z)  (square (imag-part-rectangular</a:t>
            </a:r>
            <a:r>
              <a:rPr sz="2600" b="1" spc="6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408940" marR="2976880" indent="-39624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(angle-rectangular 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z) 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(atan (imag-part-rectangular</a:t>
            </a:r>
            <a:r>
              <a:rPr sz="2600" b="1" spc="3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59766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(real-part-rectangular z)))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950">
              <a:latin typeface="Times New Roman"/>
              <a:cs typeface="Times New Roman"/>
            </a:endParaRPr>
          </a:p>
          <a:p>
            <a:pPr marL="408940" marR="603885" indent="-396240">
              <a:lnSpc>
                <a:spcPct val="110600"/>
              </a:lnSpc>
              <a:spcBef>
                <a:spcPts val="5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(make-from-real-imag-rectangular x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y) 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(attach-tag 'rectangular (cons x</a:t>
            </a:r>
            <a:r>
              <a:rPr sz="2600" b="1" spc="1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y)))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 b="1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408940" marR="401320" indent="-396240">
              <a:lnSpc>
                <a:spcPct val="110600"/>
              </a:lnSpc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(make-from-mag-ang-rectangular r a)  (attach-tag 'rectangular (cons (* r (cos</a:t>
            </a:r>
            <a:r>
              <a:rPr sz="2600" b="1" spc="75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a))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6969" y="0"/>
            <a:ext cx="768223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072254" algn="l"/>
              </a:tabLst>
            </a:pPr>
            <a:r>
              <a:rPr spc="-5" dirty="0"/>
              <a:t>Selectors</a:t>
            </a:r>
            <a:r>
              <a:rPr spc="15" dirty="0"/>
              <a:t> </a:t>
            </a:r>
            <a:r>
              <a:rPr spc="-5" dirty="0"/>
              <a:t>and	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7193913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695065"/>
                <a:gridCol w="991869"/>
                <a:gridCol w="1386204"/>
                <a:gridCol w="1120775"/>
              </a:tblGrid>
              <a:tr h="437337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7514">
                <a:tc>
                  <a:txBody>
                    <a:bodyPr/>
                    <a:lstStyle/>
                    <a:p>
                      <a:pPr marR="89535" algn="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R="91440" algn="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b="1" spc="-7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7155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b="1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 b="1">
                        <a:solidFill>
                          <a:srgbClr val="7030A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702">
                <a:tc>
                  <a:txBody>
                    <a:bodyPr/>
                    <a:lstStyle/>
                    <a:p>
                      <a:pPr marR="89535" algn="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(* (magnitude</a:t>
                      </a:r>
                      <a:r>
                        <a:rPr sz="2600" b="1" spc="-40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7030A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 b="1">
                        <a:solidFill>
                          <a:srgbClr val="7030A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3167380"/>
            <a:ext cx="8540115" cy="31200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578735">
              <a:lnSpc>
                <a:spcPct val="1106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(define (magnitude </a:t>
            </a:r>
            <a:r>
              <a:rPr sz="2600" b="1" dirty="0">
                <a:solidFill>
                  <a:srgbClr val="FF0000"/>
                </a:solidFill>
                <a:latin typeface="Courier New"/>
                <a:cs typeface="Courier New"/>
              </a:rPr>
              <a:t>z)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(car z))  (define (angle 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z) </a:t>
            </a:r>
            <a:r>
              <a:rPr sz="2600" b="1" spc="-5" dirty="0">
                <a:solidFill>
                  <a:srgbClr val="FF0000"/>
                </a:solidFill>
                <a:latin typeface="Courier New"/>
                <a:cs typeface="Courier New"/>
              </a:rPr>
              <a:t>(cdr</a:t>
            </a:r>
            <a:r>
              <a:rPr sz="2600" b="1" spc="-10" dirty="0">
                <a:solidFill>
                  <a:srgbClr val="FF0000"/>
                </a:solidFill>
                <a:latin typeface="Courier New"/>
                <a:cs typeface="Courier New"/>
              </a:rPr>
              <a:t> z))</a:t>
            </a:r>
            <a:endParaRPr sz="2600" b="1">
              <a:solidFill>
                <a:srgbClr val="FF000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3250" b="1">
              <a:solidFill>
                <a:srgbClr val="92D050"/>
              </a:solidFill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(make-from-real-imag x</a:t>
            </a:r>
            <a:r>
              <a:rPr sz="26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y)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594360" indent="-11887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(cons (sqrt (+ (square x) (square y)))  (atan y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x)))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(make-from-mag-ang r a) (cons r</a:t>
            </a:r>
            <a:r>
              <a:rPr sz="2600" b="1" spc="-3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a))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184900" y="806450"/>
            <a:ext cx="3628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800" b="1" dirty="0" smtClean="0">
                <a:solidFill>
                  <a:srgbClr val="FF0000"/>
                </a:solidFill>
              </a:rPr>
              <a:t>Alyssa’s representation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059" y="0"/>
            <a:ext cx="91306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458595" algn="l"/>
              </a:tabLst>
            </a:pPr>
            <a:r>
              <a:rPr spc="-5" dirty="0"/>
              <a:t>New	Selectors and</a:t>
            </a:r>
            <a:r>
              <a:rPr spc="-25" dirty="0"/>
              <a:t> </a:t>
            </a:r>
            <a:r>
              <a:rPr spc="-5" dirty="0"/>
              <a:t>Constructors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810" y="1053871"/>
          <a:ext cx="9573258" cy="174843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883785"/>
                <a:gridCol w="992505"/>
                <a:gridCol w="2575559"/>
                <a:gridCol w="1121409"/>
              </a:tblGrid>
              <a:tr h="437337">
                <a:tc>
                  <a:txBody>
                    <a:bodyPr/>
                    <a:lstStyle/>
                    <a:p>
                      <a:pPr marR="92075" algn="r">
                        <a:lnSpc>
                          <a:spcPts val="297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b="1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(real-part-polar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970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437514">
                <a:tc>
                  <a:txBody>
                    <a:bodyPr/>
                    <a:lstStyle/>
                    <a:p>
                      <a:pPr marR="88900" algn="r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(* (magnitude-polar</a:t>
                      </a:r>
                      <a:r>
                        <a:rPr sz="26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(cos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(angle-polar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80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880">
                <a:tc>
                  <a:txBody>
                    <a:bodyPr/>
                    <a:lstStyle/>
                    <a:p>
                      <a:pPr marR="92075" algn="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600" b="1" spc="-7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(imag-part-polar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6520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FF000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702">
                <a:tc>
                  <a:txBody>
                    <a:bodyPr/>
                    <a:lstStyle/>
                    <a:p>
                      <a:pPr marR="88900" algn="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(* (magnitude-polar</a:t>
                      </a:r>
                      <a:r>
                        <a:rPr sz="2600" b="1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(sin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(angle-polar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z))))</a:t>
                      </a:r>
                      <a:endParaRPr sz="2600" b="1">
                        <a:solidFill>
                          <a:srgbClr val="FF000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3167380"/>
            <a:ext cx="9333230" cy="35922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2184400">
              <a:lnSpc>
                <a:spcPct val="110600"/>
              </a:lnSpc>
              <a:spcBef>
                <a:spcPts val="10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(magnitude-polar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z)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(car z))  (define (angle-polar 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z)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(cdr 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z))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2950">
              <a:latin typeface="Times New Roman"/>
              <a:cs typeface="Times New Roman"/>
            </a:endParaRPr>
          </a:p>
          <a:p>
            <a:pPr marL="408940" marR="198755" indent="-396240">
              <a:lnSpc>
                <a:spcPct val="110600"/>
              </a:lnSpc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(make-from-real-imag-polar x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y) 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(attach-tag 'polar (cons (sqrt (+ (square</a:t>
            </a:r>
            <a:r>
              <a:rPr sz="2600" b="1" spc="7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x)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2700" marR="5080" indent="435737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(square y)))(atan y 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x)))) 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(make-from-mag-ang r a)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15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(attach-tag 'polar (cons r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a)))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770" y="0"/>
            <a:ext cx="50711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55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730250"/>
            <a:ext cx="9135110" cy="2683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940" marR="4161154" indent="-396240">
              <a:lnSpc>
                <a:spcPct val="110300"/>
              </a:lnSpc>
              <a:spcBef>
                <a:spcPts val="95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(real-part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z) 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(cond ((rectangular?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5080" indent="1981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(real-part-rectangular (contents z)))  ((polar?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1192530" indent="19812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(real-part-polar (contents z)))  (else (error “Unknown</a:t>
            </a:r>
            <a:r>
              <a:rPr sz="2600" b="1" spc="1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type”))))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65782"/>
              </p:ext>
            </p:extLst>
          </p:nvPr>
        </p:nvGraphicFramePr>
        <p:xfrm>
          <a:off x="118110" y="80644"/>
          <a:ext cx="4635500" cy="25184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89250"/>
                <a:gridCol w="762000"/>
                <a:gridCol w="984250"/>
              </a:tblGrid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25920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lang="en-IN" sz="5000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5000" smtClean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37160" y="3390900"/>
            <a:ext cx="7315200" cy="4146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5220335" algn="l"/>
              </a:tabLst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r>
              <a:rPr sz="5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→	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(1</a:t>
            </a:r>
            <a:r>
              <a:rPr sz="5000" spc="-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'a 'b)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62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'a b)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→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2)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770" y="0"/>
            <a:ext cx="50711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55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730250"/>
            <a:ext cx="9135110" cy="26838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940" marR="4161154" indent="-396240">
              <a:lnSpc>
                <a:spcPct val="110300"/>
              </a:lnSpc>
              <a:spcBef>
                <a:spcPts val="95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(real-part 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z) 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(cond ((rectangular?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5080" indent="1981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(real-part-rectangular (contents z)))  ((polar?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1192530" indent="19812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(real-part-polar (contents z)))  (else (error “Unknown</a:t>
            </a:r>
            <a:r>
              <a:rPr sz="2600" b="1" spc="1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type”))))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810" y="3864381"/>
          <a:ext cx="9172575" cy="26234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7015"/>
                <a:gridCol w="6732270"/>
                <a:gridCol w="923290"/>
              </a:tblGrid>
              <a:tr h="436702">
                <a:tc>
                  <a:txBody>
                    <a:bodyPr/>
                    <a:lstStyle/>
                    <a:p>
                      <a:pPr marR="91440" algn="r">
                        <a:lnSpc>
                          <a:spcPts val="2970"/>
                        </a:lnSpc>
                      </a:pP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600" b="1" spc="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e</a:t>
                      </a:r>
                      <a:r>
                        <a:rPr sz="2600" b="1" spc="-1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2600" b="1" spc="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8425">
                        <a:lnSpc>
                          <a:spcPts val="297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r>
                        <a:rPr sz="2600" b="1" spc="-2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6879">
                <a:tc>
                  <a:txBody>
                    <a:bodyPr/>
                    <a:lstStyle/>
                    <a:p>
                      <a:pPr marR="90805" algn="r">
                        <a:lnSpc>
                          <a:spcPts val="2975"/>
                        </a:lnSpc>
                      </a:pPr>
                      <a:r>
                        <a:rPr sz="2600" b="1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((rectangular?</a:t>
                      </a:r>
                      <a:r>
                        <a:rPr sz="2600" b="1" spc="-1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(imag-part-rectangular</a:t>
                      </a:r>
                      <a:r>
                        <a:rPr sz="2600" b="1" spc="-4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(contents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751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((polar?</a:t>
                      </a:r>
                      <a:r>
                        <a:rPr sz="2600" b="1" spc="-1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75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97180">
                        <a:lnSpc>
                          <a:spcPts val="2975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(imag-part-polar (contents</a:t>
                      </a:r>
                      <a:r>
                        <a:rPr sz="2600" b="1" spc="-3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z)))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3733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 b="1">
                        <a:solidFill>
                          <a:srgbClr val="00B0F0"/>
                        </a:solidFill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9060">
                        <a:lnSpc>
                          <a:spcPts val="2980"/>
                        </a:lnSpc>
                      </a:pP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(else (error “Unknown</a:t>
                      </a:r>
                      <a:r>
                        <a:rPr sz="2600" b="1" spc="10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600" b="1" spc="-5" dirty="0">
                          <a:solidFill>
                            <a:srgbClr val="00B0F0"/>
                          </a:solidFill>
                          <a:latin typeface="Courier New"/>
                          <a:cs typeface="Courier New"/>
                        </a:rPr>
                        <a:t>type”))))</a:t>
                      </a:r>
                      <a:endParaRPr sz="2600" b="1">
                        <a:solidFill>
                          <a:srgbClr val="00B0F0"/>
                        </a:solidFill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9770" y="0"/>
            <a:ext cx="507111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Generic</a:t>
            </a:r>
            <a:r>
              <a:rPr spc="-55" dirty="0"/>
              <a:t> </a:t>
            </a:r>
            <a:r>
              <a:rPr spc="-5" dirty="0"/>
              <a:t>Selectors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730250"/>
            <a:ext cx="9135110" cy="579940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08940" marR="4161154" indent="-396240">
              <a:lnSpc>
                <a:spcPct val="110300"/>
              </a:lnSpc>
              <a:spcBef>
                <a:spcPts val="95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(define (magnitude </a:t>
            </a:r>
            <a:r>
              <a:rPr sz="2600" b="1" dirty="0">
                <a:solidFill>
                  <a:srgbClr val="00B0F0"/>
                </a:solidFill>
                <a:latin typeface="Courier New"/>
                <a:cs typeface="Courier New"/>
              </a:rPr>
              <a:t>z) 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(cond ((rectangular?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597660" marR="5080" indent="198120">
              <a:lnSpc>
                <a:spcPct val="110300"/>
              </a:lnSpc>
              <a:spcBef>
                <a:spcPts val="1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(magnitude-rectangular (contents z)))  ((polar?</a:t>
            </a:r>
            <a:r>
              <a:rPr sz="2600" b="1" spc="-10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 marL="1597660" marR="1192530" indent="19812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(magnitude-polar (contents z)))  (else (error “Unknown</a:t>
            </a:r>
            <a:r>
              <a:rPr sz="2600" b="1" spc="15" dirty="0">
                <a:solidFill>
                  <a:srgbClr val="00B0F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00B0F0"/>
                </a:solidFill>
                <a:latin typeface="Courier New"/>
                <a:cs typeface="Courier New"/>
              </a:rPr>
              <a:t>type”))))</a:t>
            </a:r>
            <a:endParaRPr sz="2600" b="1">
              <a:solidFill>
                <a:srgbClr val="00B0F0"/>
              </a:solidFill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1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(define (angle 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(cond ((rectangular? 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 marR="796925" indent="198120">
              <a:lnSpc>
                <a:spcPts val="3450"/>
              </a:lnSpc>
              <a:spcBef>
                <a:spcPts val="16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(angle-rectangular (contents z)))  ((polar?</a:t>
            </a:r>
            <a:r>
              <a:rPr sz="2600" b="1" spc="-10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795145">
              <a:lnSpc>
                <a:spcPct val="100000"/>
              </a:lnSpc>
              <a:spcBef>
                <a:spcPts val="15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(angle-polar (contents</a:t>
            </a:r>
            <a:r>
              <a:rPr sz="2600" b="1" spc="-25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z)))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  <a:p>
            <a:pPr marL="1597660">
              <a:lnSpc>
                <a:spcPct val="100000"/>
              </a:lnSpc>
              <a:spcBef>
                <a:spcPts val="330"/>
              </a:spcBef>
            </a:pP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(else (error “Unknown</a:t>
            </a:r>
            <a:r>
              <a:rPr sz="2600" b="1" dirty="0">
                <a:solidFill>
                  <a:srgbClr val="92D050"/>
                </a:solidFill>
                <a:latin typeface="Courier New"/>
                <a:cs typeface="Courier New"/>
              </a:rPr>
              <a:t> </a:t>
            </a:r>
            <a:r>
              <a:rPr sz="2600" b="1" spc="-5" dirty="0">
                <a:solidFill>
                  <a:srgbClr val="92D050"/>
                </a:solidFill>
                <a:latin typeface="Courier New"/>
                <a:cs typeface="Courier New"/>
              </a:rPr>
              <a:t>type”))))</a:t>
            </a:r>
            <a:endParaRPr sz="2600" b="1">
              <a:solidFill>
                <a:srgbClr val="92D05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420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694305" algn="l"/>
              </a:tabLst>
            </a:pPr>
            <a:r>
              <a:rPr spc="-5" dirty="0"/>
              <a:t>Complex	Numbers:</a:t>
            </a:r>
            <a:r>
              <a:rPr spc="-75" dirty="0"/>
              <a:t> </a:t>
            </a:r>
            <a:r>
              <a:rPr spc="-5" dirty="0"/>
              <a:t>Operations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1929" y="1185595"/>
          <a:ext cx="9451338" cy="26731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68370"/>
                <a:gridCol w="502920"/>
                <a:gridCol w="1844039"/>
                <a:gridCol w="670560"/>
                <a:gridCol w="1844040"/>
                <a:gridCol w="1121409"/>
              </a:tblGrid>
              <a:tr h="737133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</a:tr>
              <a:tr h="39179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760094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(sub-complex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(make-from-real-imag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260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(real-part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endParaRPr sz="255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2540" marB="0">
                    <a:solidFill>
                      <a:srgbClr val="000000"/>
                    </a:solidFill>
                  </a:tcPr>
                </a:tc>
              </a:tr>
              <a:tr h="39179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185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(imag-part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0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92328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22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(mul-complex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698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220979" y="3796029"/>
            <a:ext cx="8742680" cy="762000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2200" spc="-5" dirty="0">
                <a:solidFill>
                  <a:srgbClr val="FFFF00"/>
                </a:solidFill>
                <a:latin typeface="Courier New"/>
                <a:cs typeface="Courier New"/>
              </a:rPr>
              <a:t>(make-from-mag-ang (* (magnitude z1) (magnitude</a:t>
            </a:r>
            <a:r>
              <a:rPr sz="2200" spc="114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200" spc="-5" dirty="0">
                <a:solidFill>
                  <a:srgbClr val="FFFF00"/>
                </a:solidFill>
                <a:latin typeface="Courier New"/>
                <a:cs typeface="Courier New"/>
              </a:rPr>
              <a:t>z2))</a:t>
            </a:r>
            <a:endParaRPr sz="2200">
              <a:latin typeface="Courier New"/>
              <a:cs typeface="Courier New"/>
            </a:endParaRPr>
          </a:p>
          <a:p>
            <a:pPr marL="3197225">
              <a:lnSpc>
                <a:spcPct val="100000"/>
              </a:lnSpc>
              <a:spcBef>
                <a:spcPts val="260"/>
              </a:spcBef>
            </a:pPr>
            <a:r>
              <a:rPr sz="2200" spc="-5" dirty="0">
                <a:solidFill>
                  <a:srgbClr val="FFFF00"/>
                </a:solidFill>
                <a:latin typeface="Courier New"/>
                <a:cs typeface="Courier New"/>
              </a:rPr>
              <a:t>(+ (angle z1) (angle z2))))</a:t>
            </a:r>
            <a:endParaRPr sz="22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274320" y="4857165"/>
          <a:ext cx="8780779" cy="110723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80050"/>
                <a:gridCol w="2514600"/>
                <a:gridCol w="786129"/>
              </a:tblGrid>
              <a:tr h="737768">
                <a:tc>
                  <a:txBody>
                    <a:bodyPr/>
                    <a:lstStyle/>
                    <a:p>
                      <a:pPr marL="3175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(div-complex z1</a:t>
                      </a:r>
                      <a:r>
                        <a:rPr sz="22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259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(make-from-mag-ang (/</a:t>
                      </a:r>
                      <a:r>
                        <a:rPr sz="2200" spc="2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r>
                        <a:rPr sz="22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(magnitude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2400">
                        <a:latin typeface="Times New Roman"/>
                        <a:cs typeface="Times New Roman"/>
                      </a:endParaRPr>
                    </a:p>
                    <a:p>
                      <a:pPr marL="8382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1270" marB="0">
                    <a:solidFill>
                      <a:srgbClr val="000000"/>
                    </a:solidFill>
                  </a:tcPr>
                </a:tc>
              </a:tr>
              <a:tr h="369468">
                <a:tc>
                  <a:txBody>
                    <a:bodyPr/>
                    <a:lstStyle/>
                    <a:p>
                      <a:pPr marL="3216275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 (angle</a:t>
                      </a:r>
                      <a:r>
                        <a:rPr sz="22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z1)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3820">
                        <a:lnSpc>
                          <a:spcPts val="2515"/>
                        </a:lnSpc>
                      </a:pP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(angle</a:t>
                      </a:r>
                      <a:r>
                        <a:rPr sz="2200" spc="-2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2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z2))))</a:t>
                      </a:r>
                      <a:endParaRPr sz="22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8950" y="0"/>
            <a:ext cx="36258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9860" y="730250"/>
            <a:ext cx="7950200" cy="2211070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2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(make-from-real-imag x</a:t>
            </a:r>
            <a:r>
              <a:rPr sz="26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600" dirty="0">
                <a:solidFill>
                  <a:srgbClr val="FFFF00"/>
                </a:solidFill>
                <a:latin typeface="Courier New"/>
                <a:cs typeface="Courier New"/>
              </a:rPr>
              <a:t>y)</a:t>
            </a:r>
            <a:endParaRPr sz="2600">
              <a:latin typeface="Courier New"/>
              <a:cs typeface="Courier New"/>
            </a:endParaRPr>
          </a:p>
          <a:p>
            <a:pPr marL="408940">
              <a:lnSpc>
                <a:spcPct val="100000"/>
              </a:lnSpc>
              <a:spcBef>
                <a:spcPts val="320"/>
              </a:spcBef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(make-from-real-imag-rectangular x</a:t>
            </a:r>
            <a:r>
              <a:rPr sz="2600" spc="6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y))</a:t>
            </a:r>
            <a:endParaRPr sz="26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950">
              <a:latin typeface="Times New Roman"/>
              <a:cs typeface="Times New Roman"/>
            </a:endParaRPr>
          </a:p>
          <a:p>
            <a:pPr marL="408940" marR="1590675" indent="-396240">
              <a:lnSpc>
                <a:spcPct val="110300"/>
              </a:lnSpc>
            </a:pP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(make-from-mag-ang </a:t>
            </a:r>
            <a:r>
              <a:rPr sz="2600" spc="-10" dirty="0">
                <a:solidFill>
                  <a:srgbClr val="FFFF00"/>
                </a:solidFill>
                <a:latin typeface="Courier New"/>
                <a:cs typeface="Courier New"/>
              </a:rPr>
              <a:t>z) 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(make-from-mag-ang-polar r</a:t>
            </a:r>
            <a:r>
              <a:rPr sz="26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600" spc="-5" dirty="0">
                <a:solidFill>
                  <a:srgbClr val="FFFF00"/>
                </a:solidFill>
                <a:latin typeface="Courier New"/>
                <a:cs typeface="Courier New"/>
              </a:rPr>
              <a:t>a))</a:t>
            </a:r>
            <a:endParaRPr sz="2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" y="850900"/>
            <a:ext cx="9899650" cy="6371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626870"/>
            <a:ext cx="9890760" cy="1734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(memq 'apple '(banana 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orange</a:t>
            </a:r>
            <a:r>
              <a:rPr sz="35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grapes))</a:t>
            </a:r>
            <a:endParaRPr sz="35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626870"/>
            <a:ext cx="9890760" cy="39103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(memq 'apple </a:t>
            </a:r>
            <a:r>
              <a:rPr sz="3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'(</a:t>
            </a:r>
            <a:r>
              <a:rPr lang="en-IN" sz="3500" spc="-5" dirty="0">
                <a:solidFill>
                  <a:srgbClr val="FFFF00"/>
                </a:solidFill>
                <a:latin typeface="Courier New"/>
                <a:cs typeface="Courier New"/>
              </a:rPr>
              <a:t>pear banana prune</a:t>
            </a:r>
            <a:r>
              <a:rPr sz="3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))</a:t>
            </a:r>
            <a:endParaRPr sz="3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4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</a:t>
            </a:r>
            <a:endParaRPr sz="3500" dirty="0">
              <a:latin typeface="Courier New"/>
              <a:cs typeface="Courier New"/>
            </a:endParaRPr>
          </a:p>
          <a:p>
            <a:pPr marL="12700" marR="40005">
              <a:lnSpc>
                <a:spcPct val="220600"/>
              </a:lnSpc>
              <a:spcBef>
                <a:spcPts val="75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(memq 'apple '(x </a:t>
            </a:r>
            <a:r>
              <a:rPr sz="2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lang="en-IN" sz="2800" spc="-5" dirty="0">
                <a:solidFill>
                  <a:srgbClr val="FFFF00"/>
                </a:solidFill>
                <a:latin typeface="Courier New"/>
                <a:cs typeface="Courier New"/>
              </a:rPr>
              <a:t>apple sauce</a:t>
            </a:r>
            <a:r>
              <a:rPr sz="2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r>
              <a:rPr lang="en-US" sz="2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y </a:t>
            </a:r>
            <a:r>
              <a:rPr lang="en-IN" sz="2800" spc="-5" dirty="0">
                <a:solidFill>
                  <a:srgbClr val="FFFF00"/>
                </a:solidFill>
                <a:latin typeface="Courier New"/>
                <a:cs typeface="Courier New"/>
              </a:rPr>
              <a:t>apple pear</a:t>
            </a:r>
            <a:r>
              <a:rPr sz="28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)) 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(apple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pear)</a:t>
            </a:r>
            <a:endParaRPr sz="30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893820" y="68580"/>
            <a:ext cx="154876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5" dirty="0">
                <a:latin typeface="Courier New"/>
                <a:cs typeface="Courier New"/>
              </a:rPr>
              <a:t>m</a:t>
            </a:r>
            <a:r>
              <a:rPr dirty="0">
                <a:latin typeface="Courier New"/>
                <a:cs typeface="Courier New"/>
              </a:rPr>
              <a:t>e</a:t>
            </a:r>
            <a:r>
              <a:rPr spc="-5" dirty="0">
                <a:latin typeface="Courier New"/>
                <a:cs typeface="Courier New"/>
              </a:rPr>
              <a:t>mq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626870"/>
            <a:ext cx="562483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</a:t>
            </a:r>
            <a:r>
              <a:rPr sz="35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memq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1664906"/>
          <a:ext cx="5932170" cy="117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933700"/>
                <a:gridCol w="966470"/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</a:t>
                      </a:r>
                      <a:r>
                        <a:rPr sz="35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35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r>
                        <a:rPr sz="3500" spc="-6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87819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((null?</a:t>
                      </a:r>
                      <a:r>
                        <a:rPr sz="35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#f)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1664906"/>
          <a:ext cx="8067038" cy="17699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933700"/>
                <a:gridCol w="1334770"/>
                <a:gridCol w="1067434"/>
                <a:gridCol w="699134"/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</a:t>
                      </a:r>
                      <a:r>
                        <a:rPr sz="35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35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r>
                        <a:rPr sz="3500" spc="-6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88740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((null?</a:t>
                      </a:r>
                      <a:r>
                        <a:rPr sz="35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#f)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9343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45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</a:t>
                      </a:r>
                      <a:r>
                        <a:rPr sz="35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eq?</a:t>
                      </a:r>
                      <a:r>
                        <a:rPr sz="3500" b="1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45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(car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45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45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</a:t>
            </a:r>
            <a:r>
              <a:rPr sz="3500" spc="-5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3500" spc="-5" smtClean="0">
                <a:solidFill>
                  <a:srgbClr val="FFFF00"/>
                </a:solidFill>
                <a:latin typeface="Courier New"/>
                <a:cs typeface="Courier New"/>
              </a:rPr>
              <a:t>))</a:t>
            </a:r>
            <a:r>
              <a:rPr lang="en-US" sz="3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x</a:t>
            </a:r>
            <a:r>
              <a:rPr sz="3500" spc="-5" smtClean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3029" y="1572260"/>
            <a:ext cx="9893300" cy="3787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82930" marR="396875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 dirty="0">
              <a:latin typeface="Courier New"/>
              <a:cs typeface="Courier New"/>
            </a:endParaRPr>
          </a:p>
          <a:p>
            <a:pPr marL="218313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 dirty="0">
              <a:latin typeface="Courier New"/>
              <a:cs typeface="Courier New"/>
            </a:endParaRPr>
          </a:p>
          <a:p>
            <a:pPr marL="218313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 dirty="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595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(memq 'apple '(banana orange</a:t>
            </a:r>
            <a:r>
              <a:rPr sz="35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grapes))</a:t>
            </a:r>
            <a:endParaRPr sz="35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 dirty="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 dirty="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 dirty="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980" y="4838636"/>
          <a:ext cx="9931400" cy="11756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/>
                <a:gridCol w="1866900"/>
                <a:gridCol w="2400300"/>
                <a:gridCol w="1733550"/>
                <a:gridCol w="2432050"/>
              </a:tblGrid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endParaRPr sz="3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grapes))</a:t>
                      </a:r>
                      <a:endParaRPr sz="3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grapes))</a:t>
                      </a:r>
                      <a:endParaRPr sz="35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3980" y="4838636"/>
          <a:ext cx="9931400" cy="17649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98600"/>
                <a:gridCol w="1866900"/>
                <a:gridCol w="2400300"/>
                <a:gridCol w="1733550"/>
                <a:gridCol w="2432050"/>
              </a:tblGrid>
              <a:tr h="587819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grapes))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88645">
                <a:tc>
                  <a:txBody>
                    <a:bodyPr/>
                    <a:lstStyle/>
                    <a:p>
                      <a:pPr marL="317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grapes))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88454">
                <a:tc>
                  <a:txBody>
                    <a:bodyPr/>
                    <a:lstStyle/>
                    <a:p>
                      <a:pPr marL="31750">
                        <a:lnSpc>
                          <a:spcPts val="4004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4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25730" algn="r">
                        <a:lnSpc>
                          <a:spcPts val="4004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'(banana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4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orange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66700">
                        <a:lnSpc>
                          <a:spcPts val="4004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1664906"/>
          <a:ext cx="8067038" cy="176364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32000"/>
                <a:gridCol w="2933700"/>
                <a:gridCol w="1334770"/>
                <a:gridCol w="1067434"/>
                <a:gridCol w="699134"/>
              </a:tblGrid>
              <a:tr h="587819">
                <a:tc>
                  <a:txBody>
                    <a:bodyPr/>
                    <a:lstStyle/>
                    <a:p>
                      <a:pPr marR="125730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</a:t>
                      </a:r>
                      <a:r>
                        <a:rPr sz="35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f</a:t>
                      </a:r>
                      <a:r>
                        <a:rPr sz="35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ne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r>
                        <a:rPr sz="3500" spc="-6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08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588009">
                <a:tc>
                  <a:txBody>
                    <a:bodyPr/>
                    <a:lstStyle/>
                    <a:p>
                      <a:pPr marR="125095" algn="r">
                        <a:lnSpc>
                          <a:spcPts val="4000"/>
                        </a:lnSpc>
                      </a:pPr>
                      <a:r>
                        <a:rPr sz="3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((null?</a:t>
                      </a:r>
                      <a:r>
                        <a:rPr sz="35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#f)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8781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((eq?</a:t>
                      </a:r>
                      <a:r>
                        <a:rPr sz="35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item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985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(car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3350">
                        <a:lnSpc>
                          <a:spcPts val="4000"/>
                        </a:lnSpc>
                      </a:pPr>
                      <a:r>
                        <a:rPr sz="3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3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2079" y="3101763"/>
            <a:ext cx="9855200" cy="1555750"/>
          </a:xfrm>
          <a:prstGeom prst="rect">
            <a:avLst/>
          </a:prstGeom>
        </p:spPr>
        <p:txBody>
          <a:bodyPr vert="horz" wrap="square" lIns="0" tIns="302895" rIns="0" bIns="0" rtlCol="0">
            <a:spAutoFit/>
          </a:bodyPr>
          <a:lstStyle/>
          <a:p>
            <a:pPr marL="2164080">
              <a:lnSpc>
                <a:spcPct val="100000"/>
              </a:lnSpc>
              <a:spcBef>
                <a:spcPts val="2385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 dirty="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6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(memq 'apple </a:t>
            </a:r>
            <a:r>
              <a:rPr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'(</a:t>
            </a:r>
            <a:r>
              <a:rPr lang="en-US"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y</a:t>
            </a:r>
            <a:r>
              <a:rPr sz="30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(apple sauce) apple</a:t>
            </a:r>
            <a:r>
              <a:rPr sz="3000" spc="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pear))</a:t>
            </a:r>
            <a:endParaRPr sz="30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" y="185419"/>
            <a:ext cx="497586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(1 </a:t>
            </a:r>
            <a:r>
              <a:rPr spc="-5" dirty="0">
                <a:latin typeface="Courier New"/>
                <a:cs typeface="Courier New"/>
              </a:rPr>
              <a:t>4 9 </a:t>
            </a:r>
            <a:r>
              <a:rPr dirty="0">
                <a:latin typeface="Courier New"/>
                <a:cs typeface="Courier New"/>
              </a:rPr>
              <a:t>16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25)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029" y="4208907"/>
          <a:ext cx="9893300" cy="151206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/>
                <a:gridCol w="1485900"/>
                <a:gridCol w="914400"/>
                <a:gridCol w="1600200"/>
                <a:gridCol w="1600200"/>
                <a:gridCol w="1371600"/>
                <a:gridCol w="1517650"/>
              </a:tblGrid>
              <a:tr h="756031">
                <a:tc>
                  <a:txBody>
                    <a:bodyPr/>
                    <a:lstStyle/>
                    <a:p>
                      <a:pPr marL="3175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3429"/>
                        </a:lnSpc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3664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endParaRPr sz="3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pear))</a:t>
                      </a:r>
                      <a:endParaRPr sz="3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75603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13029" y="4208907"/>
          <a:ext cx="6921500" cy="25217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/>
                <a:gridCol w="1485900"/>
                <a:gridCol w="914400"/>
                <a:gridCol w="1600200"/>
                <a:gridCol w="1517650"/>
              </a:tblGrid>
              <a:tr h="756031">
                <a:tc>
                  <a:txBody>
                    <a:bodyPr/>
                    <a:lstStyle/>
                    <a:p>
                      <a:pPr marL="3175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3429"/>
                        </a:lnSpc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765681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35"/>
                        </a:spcBef>
                      </a:pPr>
                      <a:endParaRPr sz="3750">
                        <a:latin typeface="Times New Roman"/>
                        <a:cs typeface="Times New Roman"/>
                      </a:endParaRPr>
                    </a:p>
                    <a:p>
                      <a:pPr marR="106680" algn="r">
                        <a:lnSpc>
                          <a:spcPct val="100000"/>
                        </a:lnSpc>
                      </a:pPr>
                      <a:r>
                        <a:rPr sz="30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50" dirty="0">
                        <a:latin typeface="Times New Roman"/>
                        <a:cs typeface="Times New Roman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marL="114300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endParaRPr sz="4550">
                        <a:latin typeface="Times New Roman"/>
                        <a:cs typeface="Times New Roman"/>
                      </a:endParaRPr>
                    </a:p>
                    <a:p>
                      <a:pPr marR="24130" algn="r"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r>
                        <a:rPr sz="30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49860" y="1572260"/>
            <a:ext cx="9837420" cy="3084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949700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  <a:p>
            <a:pPr marL="7081520">
              <a:lnSpc>
                <a:spcPct val="100000"/>
              </a:lnSpc>
              <a:spcBef>
                <a:spcPts val="196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apple</a:t>
            </a:r>
            <a:r>
              <a:rPr sz="3000" spc="-5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pear))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18680" y="6192520"/>
            <a:ext cx="1397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00FF"/>
                </a:solidFill>
                <a:latin typeface="Courier New"/>
                <a:cs typeface="Courier New"/>
              </a:rPr>
              <a:t>pear))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572260"/>
            <a:ext cx="9626600" cy="2378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6100" marR="3738879" indent="-533400">
              <a:lnSpc>
                <a:spcPct val="110200"/>
              </a:lnSpc>
              <a:spcBef>
                <a:spcPts val="10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(define (memq item x)  (cond ((null? x)</a:t>
            </a:r>
            <a:r>
              <a:rPr sz="35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#f)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3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((eq? item (car x))</a:t>
            </a:r>
            <a:r>
              <a:rPr sz="35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35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40"/>
              </a:spcBef>
            </a:pP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(else (memq item (cdr</a:t>
            </a:r>
            <a:r>
              <a:rPr sz="35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500" spc="-5" dirty="0">
                <a:solidFill>
                  <a:srgbClr val="FFFF00"/>
                </a:solidFill>
                <a:latin typeface="Courier New"/>
                <a:cs typeface="Courier New"/>
              </a:rPr>
              <a:t>x)))))</a:t>
            </a:r>
            <a:endParaRPr sz="35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605529" y="95250"/>
            <a:ext cx="1549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memq</a:t>
            </a: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13029" y="4208907"/>
          <a:ext cx="9893300" cy="30259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03350"/>
                <a:gridCol w="1485900"/>
                <a:gridCol w="914400"/>
                <a:gridCol w="1600200"/>
                <a:gridCol w="1600200"/>
                <a:gridCol w="2889250"/>
              </a:tblGrid>
              <a:tr h="756031">
                <a:tc>
                  <a:txBody>
                    <a:bodyPr/>
                    <a:lstStyle/>
                    <a:p>
                      <a:pPr marL="3175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(memq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ts val="3429"/>
                        </a:lnSpc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ts val="3429"/>
                        </a:lnSpc>
                      </a:pP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apple</a:t>
                      </a:r>
                      <a:r>
                        <a:rPr sz="3000" spc="-5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00901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7314" algn="r">
                        <a:lnSpc>
                          <a:spcPct val="100000"/>
                        </a:lnSpc>
                        <a:spcBef>
                          <a:spcPts val="1814"/>
                        </a:spcBef>
                      </a:pPr>
                      <a:r>
                        <a:rPr sz="3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pear)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0504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260856">
                <a:tc>
                  <a:txBody>
                    <a:bodyPr/>
                    <a:lstStyle/>
                    <a:p>
                      <a:pPr marL="31750" marR="220979">
                        <a:lnSpc>
                          <a:spcPct val="110300"/>
                        </a:lnSpc>
                        <a:spcBef>
                          <a:spcPts val="1450"/>
                        </a:spcBef>
                      </a:pPr>
                      <a:r>
                        <a:rPr sz="30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(memq  </a:t>
                      </a: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#f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1841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06680" algn="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'(x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(apple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sauce)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4300">
                        <a:lnSpc>
                          <a:spcPct val="100000"/>
                        </a:lnSpc>
                        <a:spcBef>
                          <a:spcPts val="1820"/>
                        </a:spcBef>
                      </a:pPr>
                      <a:r>
                        <a:rPr sz="3000" spc="-5" dirty="0">
                          <a:solidFill>
                            <a:srgbClr val="FF00FF"/>
                          </a:solidFill>
                          <a:latin typeface="Courier New"/>
                          <a:cs typeface="Courier New"/>
                        </a:rPr>
                        <a:t>pear))</a:t>
                      </a:r>
                      <a:endParaRPr sz="3000">
                        <a:latin typeface="Courier New"/>
                        <a:cs typeface="Courier New"/>
                      </a:endParaRPr>
                    </a:p>
                  </a:txBody>
                  <a:tcPr marL="0" marR="0" marT="23114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7559" y="1727200"/>
            <a:ext cx="8408035" cy="39852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84480">
              <a:lnSpc>
                <a:spcPts val="7655"/>
              </a:lnSpc>
              <a:spcBef>
                <a:spcPts val="100"/>
              </a:spcBef>
              <a:tabLst>
                <a:tab pos="3308985" algn="l"/>
              </a:tabLst>
            </a:pP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Rewrite	the</a:t>
            </a:r>
            <a:r>
              <a:rPr sz="65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procedure</a:t>
            </a:r>
            <a:endParaRPr sz="6500">
              <a:latin typeface="Arial"/>
              <a:cs typeface="Arial"/>
            </a:endParaRPr>
          </a:p>
          <a:p>
            <a:pPr marL="647700">
              <a:lnSpc>
                <a:spcPts val="7655"/>
              </a:lnSpc>
            </a:pPr>
            <a:r>
              <a:rPr sz="6500" dirty="0">
                <a:solidFill>
                  <a:srgbClr val="FFFF00"/>
                </a:solidFill>
                <a:latin typeface="Courier New"/>
                <a:cs typeface="Courier New"/>
              </a:rPr>
              <a:t>memq </a:t>
            </a:r>
            <a:r>
              <a:rPr sz="6500" dirty="0">
                <a:solidFill>
                  <a:srgbClr val="FFFF00"/>
                </a:solidFill>
                <a:latin typeface="Arial"/>
                <a:cs typeface="Arial"/>
              </a:rPr>
              <a:t>so </a:t>
            </a: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that </a:t>
            </a:r>
            <a:r>
              <a:rPr sz="6500" spc="-5" dirty="0">
                <a:solidFill>
                  <a:srgbClr val="FFFF00"/>
                </a:solidFill>
                <a:latin typeface="Arial"/>
                <a:cs typeface="Arial"/>
              </a:rPr>
              <a:t>it</a:t>
            </a:r>
            <a:r>
              <a:rPr sz="6500" spc="-7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6500" spc="-5" dirty="0">
                <a:solidFill>
                  <a:srgbClr val="FFFF00"/>
                </a:solidFill>
                <a:latin typeface="Arial"/>
                <a:cs typeface="Arial"/>
              </a:rPr>
              <a:t>can</a:t>
            </a:r>
            <a:endParaRPr sz="6500">
              <a:latin typeface="Arial"/>
              <a:cs typeface="Arial"/>
            </a:endParaRPr>
          </a:p>
          <a:p>
            <a:pPr marL="12700" marR="231140" indent="796290">
              <a:lnSpc>
                <a:spcPts val="7509"/>
              </a:lnSpc>
              <a:spcBef>
                <a:spcPts val="1050"/>
              </a:spcBef>
              <a:tabLst>
                <a:tab pos="1617345" algn="l"/>
              </a:tabLst>
            </a:pP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handle </a:t>
            </a:r>
            <a:r>
              <a:rPr sz="6500" spc="-5" dirty="0">
                <a:solidFill>
                  <a:srgbClr val="FFFF00"/>
                </a:solidFill>
                <a:latin typeface="Arial"/>
                <a:cs typeface="Arial"/>
              </a:rPr>
              <a:t>nested lists  </a:t>
            </a: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and	submit</a:t>
            </a:r>
            <a:r>
              <a:rPr sz="6500" spc="-5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6500" spc="-10" dirty="0">
                <a:solidFill>
                  <a:srgbClr val="FFFF00"/>
                </a:solidFill>
                <a:latin typeface="Arial"/>
                <a:cs typeface="Arial"/>
              </a:rPr>
              <a:t>tomorrow!!</a:t>
            </a:r>
            <a:endParaRPr sz="65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8459" y="868680"/>
            <a:ext cx="16700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5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28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28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518410" y="1687830"/>
            <a:ext cx="4854575" cy="400557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6769" algn="ctr">
              <a:lnSpc>
                <a:spcPts val="6015"/>
              </a:lnSpc>
              <a:spcBef>
                <a:spcPts val="13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  <a:p>
            <a:pPr marL="163830" algn="ctr">
              <a:lnSpc>
                <a:spcPts val="6015"/>
              </a:lnSpc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dx</a:t>
            </a:r>
            <a:r>
              <a:rPr sz="5150" i="1" spc="-43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282" baseline="-32362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282" baseline="-32362" dirty="0">
                <a:solidFill>
                  <a:srgbClr val="FFFFFF"/>
                </a:solidFill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8990" algn="ctr">
              <a:lnSpc>
                <a:spcPts val="6015"/>
              </a:lnSpc>
              <a:spcBef>
                <a:spcPts val="34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  <a:p>
            <a:pPr algn="ctr">
              <a:lnSpc>
                <a:spcPts val="6015"/>
              </a:lnSpc>
            </a:pPr>
            <a:r>
              <a:rPr sz="7725" i="1" spc="15" baseline="-36677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r>
              <a:rPr sz="7725" i="1" baseline="-36677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5150" u="heavy" spc="4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4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</a:t>
            </a:r>
            <a:r>
              <a:rPr sz="5150" u="heavy" spc="4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i="1" u="heavy" spc="4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v</a:t>
            </a:r>
            <a:r>
              <a:rPr sz="5150" i="1" u="heavy" spc="-819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07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spc="1612" baseline="-36677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-532" baseline="-366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725" i="1" u="heavy" spc="15" baseline="-43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du</a:t>
            </a:r>
            <a:r>
              <a:rPr sz="7725" i="1" spc="-630" baseline="-4314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682" baseline="-36677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7725" spc="-352" baseline="-36677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7725" i="1" u="heavy" spc="15" baseline="-4314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</a:t>
            </a:r>
            <a:endParaRPr sz="7725" baseline="-4314">
              <a:latin typeface="Times New Roman"/>
              <a:cs typeface="Times New Roman"/>
            </a:endParaRPr>
          </a:p>
          <a:p>
            <a:pPr marL="1007744" algn="ctr">
              <a:lnSpc>
                <a:spcPct val="100000"/>
              </a:lnSpc>
              <a:spcBef>
                <a:spcPts val="720"/>
              </a:spcBef>
              <a:tabLst>
                <a:tab pos="2842895" algn="l"/>
                <a:tab pos="4106545" algn="l"/>
              </a:tabLst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	</a:t>
            </a:r>
            <a:r>
              <a:rPr sz="5150" i="1" dirty="0">
                <a:solidFill>
                  <a:srgbClr val="FFFFFF"/>
                </a:solidFill>
                <a:latin typeface="Times New Roman"/>
                <a:cs typeface="Times New Roman"/>
              </a:rPr>
              <a:t>dx	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6360" y="5563361"/>
            <a:ext cx="1200150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3179" y="6078220"/>
            <a:ext cx="90551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7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1900" y="5657341"/>
            <a:ext cx="645795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25820" y="6078220"/>
            <a:ext cx="7543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69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5795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5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1240" y="5511800"/>
            <a:ext cx="29972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91235" algn="l"/>
                <a:tab pos="1951355" algn="l"/>
                <a:tab pos="29305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22859" y="116789"/>
          <a:ext cx="5397500" cy="940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31950"/>
                <a:gridCol w="2133600"/>
                <a:gridCol w="1066800"/>
                <a:gridCol w="565150"/>
              </a:tblGrid>
              <a:tr h="470001">
                <a:tc>
                  <a:txBody>
                    <a:bodyPr/>
                    <a:lstStyle/>
                    <a:p>
                      <a:pPr marR="99060" algn="r">
                        <a:lnSpc>
                          <a:spcPts val="320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deriv</a:t>
                      </a:r>
                      <a:r>
                        <a:rPr sz="2800" spc="-5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exp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var)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70001">
                <a:tc>
                  <a:txBody>
                    <a:bodyPr/>
                    <a:lstStyle/>
                    <a:p>
                      <a:pPr marR="99060" algn="r">
                        <a:lnSpc>
                          <a:spcPts val="3200"/>
                        </a:lnSpc>
                      </a:pPr>
                      <a:r>
                        <a:rPr sz="2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((number?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680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exp)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ts val="3200"/>
                        </a:lnSpc>
                      </a:pPr>
                      <a:r>
                        <a:rPr sz="2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2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3379" y="868680"/>
            <a:ext cx="16814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34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34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0419" algn="ctr">
              <a:lnSpc>
                <a:spcPts val="6015"/>
              </a:lnSpc>
              <a:spcBef>
                <a:spcPts val="130"/>
              </a:spcBef>
            </a:pPr>
            <a:r>
              <a:rPr spc="10" dirty="0"/>
              <a:t>dx</a:t>
            </a:r>
          </a:p>
          <a:p>
            <a:pPr marL="166370" algn="ctr">
              <a:lnSpc>
                <a:spcPts val="6015"/>
              </a:lnSpc>
            </a:pPr>
            <a:r>
              <a:rPr u="heavy" spc="10" dirty="0">
                <a:uFill>
                  <a:solidFill>
                    <a:srgbClr val="FFFFFF"/>
                  </a:solidFill>
                </a:uFill>
              </a:rPr>
              <a:t>dx</a:t>
            </a:r>
            <a:r>
              <a:rPr spc="-490" dirty="0"/>
              <a:t> </a:t>
            </a:r>
            <a:r>
              <a:rPr sz="7725" i="0" spc="1282" baseline="-32362" dirty="0">
                <a:latin typeface="Calibri"/>
                <a:cs typeface="Calibri"/>
              </a:rPr>
              <a:t>=</a:t>
            </a:r>
            <a:r>
              <a:rPr sz="7725" i="0" spc="1282" baseline="-32362" dirty="0"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0100" algn="ctr">
              <a:lnSpc>
                <a:spcPts val="6015"/>
              </a:lnSpc>
              <a:spcBef>
                <a:spcPts val="340"/>
              </a:spcBef>
            </a:pPr>
            <a:r>
              <a:rPr spc="10" dirty="0"/>
              <a:t>dx</a:t>
            </a:r>
          </a:p>
          <a:p>
            <a:pPr algn="ctr">
              <a:lnSpc>
                <a:spcPts val="6015"/>
              </a:lnSpc>
            </a:pPr>
            <a:r>
              <a:rPr sz="7725" spc="22" baseline="-36677" dirty="0"/>
              <a:t>d</a:t>
            </a:r>
            <a:r>
              <a:rPr sz="7725" spc="7" baseline="-36677" dirty="0"/>
              <a:t> 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u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v</a:t>
            </a:r>
            <a:r>
              <a:rPr sz="5150" u="heavy" spc="-81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5150" i="0" u="heavy" spc="111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i="0" spc="1672" baseline="-36677" dirty="0">
                <a:latin typeface="Calibri"/>
                <a:cs typeface="Calibri"/>
              </a:rPr>
              <a:t>=</a:t>
            </a:r>
            <a:r>
              <a:rPr sz="7725" i="0" spc="-622" baseline="-36677" dirty="0">
                <a:latin typeface="Calibri"/>
                <a:cs typeface="Calibri"/>
              </a:rPr>
              <a:t> </a:t>
            </a:r>
            <a:r>
              <a:rPr sz="7725" u="heavy" spc="22" baseline="-4314" dirty="0">
                <a:uFill>
                  <a:solidFill>
                    <a:srgbClr val="FFFFFF"/>
                  </a:solidFill>
                </a:uFill>
              </a:rPr>
              <a:t>du</a:t>
            </a:r>
            <a:r>
              <a:rPr sz="7725" spc="-622" baseline="-4314" dirty="0"/>
              <a:t> </a:t>
            </a:r>
            <a:r>
              <a:rPr sz="7725" i="0" spc="690" baseline="-36677" dirty="0">
                <a:latin typeface="Calibri"/>
                <a:cs typeface="Calibri"/>
              </a:rPr>
              <a:t>+</a:t>
            </a:r>
            <a:r>
              <a:rPr sz="7725" i="0" spc="-240" baseline="-36677" dirty="0">
                <a:latin typeface="Calibri"/>
                <a:cs typeface="Calibri"/>
              </a:rPr>
              <a:t> </a:t>
            </a:r>
            <a:r>
              <a:rPr sz="7725" u="heavy" spc="15" baseline="-4314" dirty="0">
                <a:uFill>
                  <a:solidFill>
                    <a:srgbClr val="FFFFFF"/>
                  </a:solidFill>
                </a:uFill>
              </a:rPr>
              <a:t>dv</a:t>
            </a:r>
            <a:endParaRPr sz="7725" baseline="-4314">
              <a:latin typeface="Calibri"/>
              <a:cs typeface="Calibri"/>
            </a:endParaRPr>
          </a:p>
          <a:p>
            <a:pPr marL="1019175" algn="ctr">
              <a:lnSpc>
                <a:spcPct val="100000"/>
              </a:lnSpc>
              <a:spcBef>
                <a:spcPts val="720"/>
              </a:spcBef>
              <a:tabLst>
                <a:tab pos="2858135" algn="l"/>
                <a:tab pos="4124325" algn="l"/>
              </a:tabLst>
            </a:pPr>
            <a:r>
              <a:rPr spc="10" dirty="0"/>
              <a:t>dx	dx	dx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629" y="5563361"/>
            <a:ext cx="1202055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990" y="6078220"/>
            <a:ext cx="9067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8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80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3440" y="6078220"/>
            <a:ext cx="7556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8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320" y="5511800"/>
            <a:ext cx="29845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84885" algn="l"/>
                <a:tab pos="1946275" algn="l"/>
                <a:tab pos="29178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09" y="40639"/>
            <a:ext cx="5359400" cy="1433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508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latin typeface="Courier New"/>
                <a:cs typeface="Courier New"/>
              </a:rPr>
              <a:t>((variable?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9413240" cy="1903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05892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</a:t>
            </a:r>
            <a:r>
              <a:rPr sz="2800" spc="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3379" y="868680"/>
            <a:ext cx="16814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34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34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0419" algn="ctr">
              <a:lnSpc>
                <a:spcPts val="6015"/>
              </a:lnSpc>
              <a:spcBef>
                <a:spcPts val="130"/>
              </a:spcBef>
            </a:pPr>
            <a:r>
              <a:rPr spc="10" dirty="0"/>
              <a:t>dx</a:t>
            </a:r>
          </a:p>
          <a:p>
            <a:pPr marL="166370" algn="ctr">
              <a:lnSpc>
                <a:spcPts val="6015"/>
              </a:lnSpc>
            </a:pPr>
            <a:r>
              <a:rPr u="heavy" spc="10" dirty="0">
                <a:uFill>
                  <a:solidFill>
                    <a:srgbClr val="FFFFFF"/>
                  </a:solidFill>
                </a:uFill>
              </a:rPr>
              <a:t>dx</a:t>
            </a:r>
            <a:r>
              <a:rPr spc="-490" dirty="0"/>
              <a:t> </a:t>
            </a:r>
            <a:r>
              <a:rPr sz="7725" i="0" spc="1282" baseline="-32362" dirty="0">
                <a:latin typeface="Calibri"/>
                <a:cs typeface="Calibri"/>
              </a:rPr>
              <a:t>=</a:t>
            </a:r>
            <a:r>
              <a:rPr sz="7725" i="0" spc="1282" baseline="-32362" dirty="0"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0100" algn="ctr">
              <a:lnSpc>
                <a:spcPts val="6015"/>
              </a:lnSpc>
              <a:spcBef>
                <a:spcPts val="340"/>
              </a:spcBef>
            </a:pPr>
            <a:r>
              <a:rPr spc="10" dirty="0"/>
              <a:t>dx</a:t>
            </a:r>
          </a:p>
          <a:p>
            <a:pPr algn="ctr">
              <a:lnSpc>
                <a:spcPts val="6015"/>
              </a:lnSpc>
            </a:pPr>
            <a:r>
              <a:rPr sz="7725" spc="22" baseline="-36677" dirty="0"/>
              <a:t>d</a:t>
            </a:r>
            <a:r>
              <a:rPr sz="7725" spc="7" baseline="-36677" dirty="0"/>
              <a:t> 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u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v</a:t>
            </a:r>
            <a:r>
              <a:rPr sz="5150" u="heavy" spc="-81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5150" i="0" u="heavy" spc="111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i="0" spc="1672" baseline="-36677" dirty="0">
                <a:latin typeface="Calibri"/>
                <a:cs typeface="Calibri"/>
              </a:rPr>
              <a:t>=</a:t>
            </a:r>
            <a:r>
              <a:rPr sz="7725" i="0" spc="-622" baseline="-36677" dirty="0">
                <a:latin typeface="Calibri"/>
                <a:cs typeface="Calibri"/>
              </a:rPr>
              <a:t> </a:t>
            </a:r>
            <a:r>
              <a:rPr sz="7725" u="heavy" spc="22" baseline="-4314" dirty="0">
                <a:uFill>
                  <a:solidFill>
                    <a:srgbClr val="FFFFFF"/>
                  </a:solidFill>
                </a:uFill>
              </a:rPr>
              <a:t>du</a:t>
            </a:r>
            <a:r>
              <a:rPr sz="7725" spc="-622" baseline="-4314" dirty="0"/>
              <a:t> </a:t>
            </a:r>
            <a:r>
              <a:rPr sz="7725" i="0" spc="690" baseline="-36677" dirty="0">
                <a:latin typeface="Calibri"/>
                <a:cs typeface="Calibri"/>
              </a:rPr>
              <a:t>+</a:t>
            </a:r>
            <a:r>
              <a:rPr sz="7725" i="0" spc="-240" baseline="-36677" dirty="0">
                <a:latin typeface="Calibri"/>
                <a:cs typeface="Calibri"/>
              </a:rPr>
              <a:t> </a:t>
            </a:r>
            <a:r>
              <a:rPr sz="7725" u="heavy" spc="15" baseline="-4314" dirty="0">
                <a:uFill>
                  <a:solidFill>
                    <a:srgbClr val="FFFFFF"/>
                  </a:solidFill>
                </a:uFill>
              </a:rPr>
              <a:t>dv</a:t>
            </a:r>
            <a:endParaRPr sz="7725" baseline="-4314">
              <a:latin typeface="Calibri"/>
              <a:cs typeface="Calibri"/>
            </a:endParaRPr>
          </a:p>
          <a:p>
            <a:pPr marL="1019175" algn="ctr">
              <a:lnSpc>
                <a:spcPct val="100000"/>
              </a:lnSpc>
              <a:spcBef>
                <a:spcPts val="720"/>
              </a:spcBef>
              <a:tabLst>
                <a:tab pos="2858135" algn="l"/>
                <a:tab pos="4124325" algn="l"/>
              </a:tabLst>
            </a:pPr>
            <a:r>
              <a:rPr spc="10" dirty="0"/>
              <a:t>dx	dx	dx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629" y="5563361"/>
            <a:ext cx="1202055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990" y="6078220"/>
            <a:ext cx="9067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8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80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3440" y="6078220"/>
            <a:ext cx="7556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8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320" y="5511800"/>
            <a:ext cx="29845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84885" algn="l"/>
                <a:tab pos="1946275" algn="l"/>
                <a:tab pos="29178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234315"/>
          <a:ext cx="5013959" cy="25196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/>
                <a:gridCol w="761999"/>
                <a:gridCol w="760730"/>
                <a:gridCol w="1142365"/>
                <a:gridCol w="1365250"/>
              </a:tblGrid>
              <a:tr h="1259839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(1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ts val="5715"/>
                        </a:lnSpc>
                      </a:pPr>
                      <a:r>
                        <a:rPr sz="50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6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230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25)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25983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880" algn="r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9413240" cy="2373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05892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508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983996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48564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43180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4765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(addend exp)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449326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331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(make-sum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449326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</a:t>
            </a:r>
            <a:r>
              <a:rPr sz="28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3379" y="868680"/>
            <a:ext cx="16814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34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34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0419" algn="ctr">
              <a:lnSpc>
                <a:spcPts val="6015"/>
              </a:lnSpc>
              <a:spcBef>
                <a:spcPts val="130"/>
              </a:spcBef>
            </a:pPr>
            <a:r>
              <a:rPr spc="10" dirty="0"/>
              <a:t>dx</a:t>
            </a:r>
          </a:p>
          <a:p>
            <a:pPr marL="166370" algn="ctr">
              <a:lnSpc>
                <a:spcPts val="6015"/>
              </a:lnSpc>
            </a:pPr>
            <a:r>
              <a:rPr u="heavy" spc="10" dirty="0">
                <a:uFill>
                  <a:solidFill>
                    <a:srgbClr val="FFFFFF"/>
                  </a:solidFill>
                </a:uFill>
              </a:rPr>
              <a:t>dx</a:t>
            </a:r>
            <a:r>
              <a:rPr spc="-490" dirty="0"/>
              <a:t> </a:t>
            </a:r>
            <a:r>
              <a:rPr sz="7725" i="0" spc="1282" baseline="-32362" dirty="0">
                <a:latin typeface="Calibri"/>
                <a:cs typeface="Calibri"/>
              </a:rPr>
              <a:t>=</a:t>
            </a:r>
            <a:r>
              <a:rPr sz="7725" i="0" spc="1282" baseline="-32362" dirty="0"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0100" algn="ctr">
              <a:lnSpc>
                <a:spcPts val="6015"/>
              </a:lnSpc>
              <a:spcBef>
                <a:spcPts val="340"/>
              </a:spcBef>
            </a:pPr>
            <a:r>
              <a:rPr spc="10" dirty="0"/>
              <a:t>dx</a:t>
            </a:r>
          </a:p>
          <a:p>
            <a:pPr algn="ctr">
              <a:lnSpc>
                <a:spcPts val="6015"/>
              </a:lnSpc>
            </a:pPr>
            <a:r>
              <a:rPr sz="7725" spc="22" baseline="-36677" dirty="0"/>
              <a:t>d</a:t>
            </a:r>
            <a:r>
              <a:rPr sz="7725" spc="7" baseline="-36677" dirty="0"/>
              <a:t> 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u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v</a:t>
            </a:r>
            <a:r>
              <a:rPr sz="5150" u="heavy" spc="-81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5150" i="0" u="heavy" spc="111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i="0" spc="1672" baseline="-36677" dirty="0">
                <a:latin typeface="Calibri"/>
                <a:cs typeface="Calibri"/>
              </a:rPr>
              <a:t>=</a:t>
            </a:r>
            <a:r>
              <a:rPr sz="7725" i="0" spc="-622" baseline="-36677" dirty="0">
                <a:latin typeface="Calibri"/>
                <a:cs typeface="Calibri"/>
              </a:rPr>
              <a:t> </a:t>
            </a:r>
            <a:r>
              <a:rPr sz="7725" u="heavy" spc="22" baseline="-4314" dirty="0">
                <a:uFill>
                  <a:solidFill>
                    <a:srgbClr val="FFFFFF"/>
                  </a:solidFill>
                </a:uFill>
              </a:rPr>
              <a:t>du</a:t>
            </a:r>
            <a:r>
              <a:rPr sz="7725" spc="-622" baseline="-4314" dirty="0"/>
              <a:t> </a:t>
            </a:r>
            <a:r>
              <a:rPr sz="7725" i="0" spc="690" baseline="-36677" dirty="0">
                <a:latin typeface="Calibri"/>
                <a:cs typeface="Calibri"/>
              </a:rPr>
              <a:t>+</a:t>
            </a:r>
            <a:r>
              <a:rPr sz="7725" i="0" spc="-240" baseline="-36677" dirty="0">
                <a:latin typeface="Calibri"/>
                <a:cs typeface="Calibri"/>
              </a:rPr>
              <a:t> </a:t>
            </a:r>
            <a:r>
              <a:rPr sz="7725" u="heavy" spc="15" baseline="-4314" dirty="0">
                <a:uFill>
                  <a:solidFill>
                    <a:srgbClr val="FFFFFF"/>
                  </a:solidFill>
                </a:uFill>
              </a:rPr>
              <a:t>dv</a:t>
            </a:r>
            <a:endParaRPr sz="7725" baseline="-4314">
              <a:latin typeface="Calibri"/>
              <a:cs typeface="Calibri"/>
            </a:endParaRPr>
          </a:p>
          <a:p>
            <a:pPr marL="1019175" algn="ctr">
              <a:lnSpc>
                <a:spcPct val="100000"/>
              </a:lnSpc>
              <a:spcBef>
                <a:spcPts val="720"/>
              </a:spcBef>
              <a:tabLst>
                <a:tab pos="2858135" algn="l"/>
                <a:tab pos="4124325" algn="l"/>
              </a:tabLst>
            </a:pPr>
            <a:r>
              <a:rPr spc="10" dirty="0"/>
              <a:t>dx	dx	dx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629" y="5563361"/>
            <a:ext cx="1202055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990" y="6078220"/>
            <a:ext cx="9067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8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80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3440" y="6078220"/>
            <a:ext cx="7556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8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320" y="5511800"/>
            <a:ext cx="29845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84885" algn="l"/>
                <a:tab pos="1946275" algn="l"/>
                <a:tab pos="29178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37807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659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2359025">
              <a:lnSpc>
                <a:spcPct val="1000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(multiplier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32131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</a:t>
            </a:r>
            <a:r>
              <a:rPr sz="2800" spc="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3200">
              <a:latin typeface="Times New Roman"/>
              <a:cs typeface="Times New Roman"/>
            </a:endParaRPr>
          </a:p>
          <a:p>
            <a:pPr marL="3213100" marR="858519">
              <a:lnSpc>
                <a:spcPct val="1098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66884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500">
              <a:latin typeface="Times New Roman"/>
              <a:cs typeface="Times New Roman"/>
            </a:endParaRPr>
          </a:p>
          <a:p>
            <a:pPr marL="2146300">
              <a:lnSpc>
                <a:spcPct val="100000"/>
              </a:lnSpc>
            </a:pP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(make-product</a:t>
            </a:r>
            <a:endParaRPr sz="2800" b="1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65976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 b="1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755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variable?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7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same-variable?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 var) 1 0))  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sum?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make-sum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addend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107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augend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 var)))  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product?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make-product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multiplier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29"/>
              </a:lnSpc>
              <a:spcBef>
                <a:spcPts val="17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multiplicand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 var)) 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make-product</a:t>
            </a:r>
            <a:endParaRPr sz="2800">
              <a:latin typeface="Courier New"/>
              <a:cs typeface="Courier New"/>
            </a:endParaRPr>
          </a:p>
          <a:p>
            <a:pPr marL="3213100">
              <a:lnSpc>
                <a:spcPct val="100000"/>
              </a:lnSpc>
              <a:spcBef>
                <a:spcPts val="17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multiplier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r>
              <a:rPr sz="28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2146300" marR="2352675" indent="1066800">
              <a:lnSpc>
                <a:spcPct val="110100"/>
              </a:lnSpc>
              <a:spcBef>
                <a:spcPts val="2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multiplicand</a:t>
            </a:r>
            <a:r>
              <a:rPr sz="2800" b="1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  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234315"/>
          <a:ext cx="7698102" cy="4198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/>
                <a:gridCol w="951865"/>
                <a:gridCol w="770255"/>
                <a:gridCol w="1151889"/>
                <a:gridCol w="1334135"/>
                <a:gridCol w="1142364"/>
                <a:gridCol w="1363979"/>
              </a:tblGrid>
              <a:tr h="1259839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(1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ts val="5715"/>
                        </a:lnSpc>
                      </a:pPr>
                      <a:r>
                        <a:rPr sz="50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795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259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5))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999739" y="116840"/>
            <a:ext cx="433387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Representation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0169" y="3035300"/>
            <a:ext cx="2597785" cy="142303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9150" i="1" dirty="0">
                <a:solidFill>
                  <a:srgbClr val="FFFFFF"/>
                </a:solidFill>
                <a:latin typeface="Times New Roman"/>
                <a:cs typeface="Times New Roman"/>
              </a:rPr>
              <a:t>ax</a:t>
            </a:r>
            <a:r>
              <a:rPr sz="9150" i="1" spc="-1410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9150" spc="75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9150" i="1" spc="755" dirty="0">
                <a:solidFill>
                  <a:srgbClr val="FFFFFF"/>
                </a:solidFill>
                <a:latin typeface="Times New Roman"/>
                <a:cs typeface="Times New Roman"/>
              </a:rPr>
              <a:t>b</a:t>
            </a:r>
            <a:endParaRPr sz="915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951479" y="3959859"/>
            <a:ext cx="848360" cy="0"/>
          </a:xfrm>
          <a:custGeom>
            <a:avLst/>
            <a:gdLst/>
            <a:ahLst/>
            <a:cxnLst/>
            <a:rect l="l" t="t" r="r" b="b"/>
            <a:pathLst>
              <a:path w="848360">
                <a:moveTo>
                  <a:pt x="0" y="0"/>
                </a:moveTo>
                <a:lnTo>
                  <a:pt x="848359" y="0"/>
                </a:lnTo>
              </a:path>
            </a:pathLst>
          </a:custGeom>
          <a:ln w="35941">
            <a:solidFill>
              <a:srgbClr val="FFFF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788409" y="3878579"/>
            <a:ext cx="243840" cy="162560"/>
          </a:xfrm>
          <a:custGeom>
            <a:avLst/>
            <a:gdLst/>
            <a:ahLst/>
            <a:cxnLst/>
            <a:rect l="l" t="t" r="r" b="b"/>
            <a:pathLst>
              <a:path w="243839" h="162560">
                <a:moveTo>
                  <a:pt x="0" y="0"/>
                </a:moveTo>
                <a:lnTo>
                  <a:pt x="0" y="162560"/>
                </a:lnTo>
                <a:lnTo>
                  <a:pt x="243839" y="81280"/>
                </a:lnTo>
                <a:lnTo>
                  <a:pt x="0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4110990" y="3446779"/>
            <a:ext cx="5969000" cy="939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6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6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6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variable?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25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variable?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202179"/>
            <a:ext cx="6426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(variable?</a:t>
            </a:r>
            <a:r>
              <a:rPr sz="4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7025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variable?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39950"/>
            <a:ext cx="6426200" cy="1369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102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(variable? x)  (symbol?</a:t>
            </a:r>
            <a:r>
              <a:rPr sz="40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  <a:spcBef>
                <a:spcPts val="2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same-variable?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10460" y="0"/>
            <a:ext cx="53594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same-variable?</a:t>
            </a:r>
            <a:endParaRPr sz="5000">
              <a:latin typeface="Courier New"/>
              <a:cs typeface="Courier New"/>
            </a:endParaRPr>
          </a:p>
          <a:p>
            <a:pPr marR="144780"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211070"/>
            <a:ext cx="68834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(same-variable? v1</a:t>
            </a:r>
            <a:r>
              <a:rPr sz="30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v2)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0"/>
            <a:ext cx="53594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pc="-5" dirty="0">
                <a:latin typeface="Courier New"/>
                <a:cs typeface="Courier New"/>
              </a:rPr>
              <a:t>same-variable?</a:t>
            </a:r>
          </a:p>
          <a:p>
            <a:pPr marR="144780"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latin typeface="Courier New"/>
                <a:cs typeface="Courier New"/>
              </a:rPr>
              <a:t>(+ (* a x)</a:t>
            </a:r>
            <a:r>
              <a:rPr sz="4000" spc="-4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64080"/>
            <a:ext cx="688340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(same-variable? v1 v2)  (and (variable?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v1)</a:t>
            </a:r>
            <a:endParaRPr sz="3000">
              <a:latin typeface="Courier New"/>
              <a:cs typeface="Courier New"/>
            </a:endParaRPr>
          </a:p>
          <a:p>
            <a:pPr marL="13843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(variable?</a:t>
            </a:r>
            <a:r>
              <a:rPr sz="3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v2)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0"/>
            <a:ext cx="53594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35"/>
              </a:spcBef>
            </a:pPr>
            <a:r>
              <a:rPr spc="-5" dirty="0">
                <a:latin typeface="Courier New"/>
                <a:cs typeface="Courier New"/>
              </a:rPr>
              <a:t>same-variable?</a:t>
            </a:r>
          </a:p>
          <a:p>
            <a:pPr marR="144780" algn="ctr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latin typeface="Courier New"/>
                <a:cs typeface="Courier New"/>
              </a:rPr>
              <a:t>(+ (* a x)</a:t>
            </a:r>
            <a:r>
              <a:rPr sz="4000" spc="-4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64080"/>
            <a:ext cx="6883400" cy="2042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marR="5080" indent="-2286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(same-variable? v1 v2)  (and (variable?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v1)</a:t>
            </a:r>
            <a:endParaRPr sz="3000">
              <a:latin typeface="Courier New"/>
              <a:cs typeface="Courier New"/>
            </a:endParaRPr>
          </a:p>
          <a:p>
            <a:pPr marL="1384300" marR="2291080">
              <a:lnSpc>
                <a:spcPct val="110300"/>
              </a:lnSpc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(variable?</a:t>
            </a:r>
            <a:r>
              <a:rPr sz="3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v2)  (eq? v1</a:t>
            </a:r>
            <a:r>
              <a:rPr sz="3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v2)))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ts val="3720"/>
              </a:lnSpc>
              <a:spcBef>
                <a:spcPts val="16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sum?</a:t>
            </a:r>
            <a:r>
              <a:rPr sz="2800" b="1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155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00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sum?</a:t>
            </a: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203450"/>
            <a:ext cx="49022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(sum?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130810" y="234315"/>
          <a:ext cx="7698102" cy="419861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3615"/>
                <a:gridCol w="951865"/>
                <a:gridCol w="770255"/>
                <a:gridCol w="1151889"/>
                <a:gridCol w="1334135"/>
                <a:gridCol w="1142364"/>
                <a:gridCol w="1363979"/>
              </a:tblGrid>
              <a:tr h="1259839">
                <a:tc>
                  <a:txBody>
                    <a:bodyPr/>
                    <a:lstStyle/>
                    <a:p>
                      <a:pPr marL="31750">
                        <a:lnSpc>
                          <a:spcPts val="5715"/>
                        </a:lnSpc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(1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ts val="5715"/>
                        </a:lnSpc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16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ts val="5715"/>
                        </a:lnSpc>
                      </a:pPr>
                      <a:r>
                        <a:rPr sz="5000" spc="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2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5)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67957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c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3175">
                        <a:lnSpc>
                          <a:spcPct val="100000"/>
                        </a:lnSpc>
                        <a:spcBef>
                          <a:spcPts val="3025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d)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41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25920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9050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1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+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000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8163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9)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182245" algn="r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(-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ct val="100000"/>
                        </a:lnSpc>
                        <a:spcBef>
                          <a:spcPts val="3020"/>
                        </a:spcBef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5))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38354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3" name="object 3"/>
          <p:cNvSpPr txBox="1"/>
          <p:nvPr/>
        </p:nvSpPr>
        <p:spPr>
          <a:xfrm>
            <a:off x="149860" y="5228590"/>
            <a:ext cx="72263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FFFF00"/>
                </a:solidFill>
                <a:latin typeface="Courier New"/>
                <a:cs typeface="Courier New"/>
              </a:rPr>
              <a:t>(define (square x)</a:t>
            </a:r>
            <a:r>
              <a:rPr sz="4500" spc="-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500" spc="-5" dirty="0">
                <a:solidFill>
                  <a:srgbClr val="FFFF00"/>
                </a:solidFill>
                <a:latin typeface="Courier New"/>
                <a:cs typeface="Courier New"/>
              </a:rPr>
              <a:t>(*</a:t>
            </a:r>
            <a:endParaRPr sz="4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036559" y="5228590"/>
            <a:ext cx="1739900" cy="711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500" spc="-5" dirty="0">
                <a:solidFill>
                  <a:srgbClr val="FFFF00"/>
                </a:solidFill>
                <a:latin typeface="Courier New"/>
                <a:cs typeface="Courier New"/>
              </a:rPr>
              <a:t>x</a:t>
            </a:r>
            <a:r>
              <a:rPr sz="45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500" spc="-5" dirty="0">
                <a:solidFill>
                  <a:srgbClr val="FFFF00"/>
                </a:solidFill>
                <a:latin typeface="Courier New"/>
                <a:cs typeface="Courier New"/>
              </a:rPr>
              <a:t>x))</a:t>
            </a:r>
            <a:endParaRPr sz="4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200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sum?</a:t>
            </a: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a x)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42490"/>
            <a:ext cx="4902200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5080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(sum?</a:t>
            </a:r>
            <a:r>
              <a:rPr sz="4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  (and (pair?</a:t>
            </a:r>
            <a:r>
              <a:rPr sz="4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0" y="0"/>
            <a:ext cx="3987800" cy="1588770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927100">
              <a:lnSpc>
                <a:spcPct val="100000"/>
              </a:lnSpc>
              <a:spcBef>
                <a:spcPts val="935"/>
              </a:spcBef>
            </a:pPr>
            <a:r>
              <a:rPr spc="-5" dirty="0">
                <a:latin typeface="Courier New"/>
                <a:cs typeface="Courier New"/>
              </a:rPr>
              <a:t>sum?</a:t>
            </a:r>
          </a:p>
          <a:p>
            <a:pPr marL="12700">
              <a:lnSpc>
                <a:spcPct val="100000"/>
              </a:lnSpc>
              <a:spcBef>
                <a:spcPts val="670"/>
              </a:spcBef>
            </a:pPr>
            <a:r>
              <a:rPr sz="4000" spc="-5" dirty="0">
                <a:latin typeface="Courier New"/>
                <a:cs typeface="Courier New"/>
              </a:rPr>
              <a:t>(+ (* a x)</a:t>
            </a:r>
            <a:r>
              <a:rPr sz="4000" spc="-6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42490"/>
            <a:ext cx="7645400" cy="2037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2748915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(sum?</a:t>
            </a:r>
            <a:r>
              <a:rPr sz="4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  (and (pair?</a:t>
            </a:r>
            <a:r>
              <a:rPr sz="4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(eq? (car 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'+)))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20060" y="0"/>
            <a:ext cx="3987800" cy="2399030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indent="914400">
              <a:lnSpc>
                <a:spcPct val="110700"/>
              </a:lnSpc>
              <a:spcBef>
                <a:spcPts val="65"/>
              </a:spcBef>
            </a:pPr>
            <a:r>
              <a:rPr spc="-5" dirty="0">
                <a:latin typeface="Courier New"/>
                <a:cs typeface="Courier New"/>
              </a:rPr>
              <a:t>sum?  product?  </a:t>
            </a:r>
            <a:r>
              <a:rPr sz="4000" spc="-5" dirty="0">
                <a:latin typeface="Courier New"/>
                <a:cs typeface="Courier New"/>
              </a:rPr>
              <a:t>(+ (* a x)</a:t>
            </a:r>
            <a:r>
              <a:rPr sz="4000" spc="-6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" y="2644140"/>
            <a:ext cx="7645400" cy="4719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030" marR="2750185" indent="-60833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(sum?</a:t>
            </a:r>
            <a:r>
              <a:rPr sz="4000" spc="-9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Courier New"/>
                <a:cs typeface="Courier New"/>
              </a:rPr>
              <a:t>x) 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(and (pair?</a:t>
            </a:r>
            <a:r>
              <a:rPr sz="4000" spc="-8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(eq? (car 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'+)))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621030" marR="1531620" indent="-608330">
              <a:lnSpc>
                <a:spcPct val="110000"/>
              </a:lnSpc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(product?</a:t>
            </a:r>
            <a:r>
              <a:rPr sz="4000" spc="-7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x)  (and (pair?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Courier New"/>
                <a:cs typeface="Courier New"/>
              </a:rPr>
              <a:t>x)</a:t>
            </a:r>
            <a:endParaRPr sz="40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(eq? (car 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'*)))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99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make-sum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13050" y="22859"/>
            <a:ext cx="3073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make-sum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202179"/>
            <a:ext cx="7340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(make-sum a1</a:t>
            </a:r>
            <a:r>
              <a:rPr sz="4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a2)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550669" y="116840"/>
            <a:ext cx="668591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764155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Symbolic	</a:t>
            </a:r>
            <a:r>
              <a:rPr sz="5000" spc="-10" dirty="0">
                <a:solidFill>
                  <a:srgbClr val="FFFF00"/>
                </a:solidFill>
                <a:latin typeface="Arial"/>
                <a:cs typeface="Arial"/>
              </a:rPr>
              <a:t>Differentiation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183379" y="868680"/>
            <a:ext cx="16814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dc</a:t>
            </a:r>
            <a:r>
              <a:rPr sz="5150" i="1" spc="-545" dirty="0">
                <a:solidFill>
                  <a:srgbClr val="FFFFFF"/>
                </a:solidFill>
                <a:latin typeface="Times New Roman"/>
                <a:cs typeface="Times New Roman"/>
              </a:rPr>
              <a:t> </a:t>
            </a:r>
            <a:r>
              <a:rPr sz="7725" spc="1342" baseline="-31283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7725" spc="1342" baseline="-31283" dirty="0">
                <a:solidFill>
                  <a:srgbClr val="FFFFFF"/>
                </a:solidFill>
                <a:latin typeface="Times New Roman"/>
                <a:cs typeface="Times New Roman"/>
              </a:rPr>
              <a:t>0</a:t>
            </a:r>
            <a:endParaRPr sz="7725" baseline="-31283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R="820419" algn="ctr">
              <a:lnSpc>
                <a:spcPts val="6015"/>
              </a:lnSpc>
              <a:spcBef>
                <a:spcPts val="130"/>
              </a:spcBef>
            </a:pPr>
            <a:r>
              <a:rPr spc="10" dirty="0"/>
              <a:t>dx</a:t>
            </a:r>
          </a:p>
          <a:p>
            <a:pPr marL="166370" algn="ctr">
              <a:lnSpc>
                <a:spcPts val="6015"/>
              </a:lnSpc>
            </a:pPr>
            <a:r>
              <a:rPr u="heavy" spc="10" dirty="0">
                <a:uFill>
                  <a:solidFill>
                    <a:srgbClr val="FFFFFF"/>
                  </a:solidFill>
                </a:uFill>
              </a:rPr>
              <a:t>dx</a:t>
            </a:r>
            <a:r>
              <a:rPr spc="-490" dirty="0"/>
              <a:t> </a:t>
            </a:r>
            <a:r>
              <a:rPr sz="7725" i="0" spc="1282" baseline="-32362" dirty="0">
                <a:latin typeface="Calibri"/>
                <a:cs typeface="Calibri"/>
              </a:rPr>
              <a:t>=</a:t>
            </a:r>
            <a:r>
              <a:rPr sz="7725" i="0" spc="1282" baseline="-32362" dirty="0">
                <a:latin typeface="Times New Roman"/>
                <a:cs typeface="Times New Roman"/>
              </a:rPr>
              <a:t>1</a:t>
            </a:r>
            <a:endParaRPr sz="7725" baseline="-32362">
              <a:latin typeface="Times New Roman"/>
              <a:cs typeface="Times New Roman"/>
            </a:endParaRPr>
          </a:p>
          <a:p>
            <a:pPr marR="800100" algn="ctr">
              <a:lnSpc>
                <a:spcPts val="6015"/>
              </a:lnSpc>
              <a:spcBef>
                <a:spcPts val="340"/>
              </a:spcBef>
            </a:pPr>
            <a:r>
              <a:rPr spc="10" dirty="0"/>
              <a:t>dx</a:t>
            </a:r>
          </a:p>
          <a:p>
            <a:pPr algn="ctr">
              <a:lnSpc>
                <a:spcPts val="6015"/>
              </a:lnSpc>
            </a:pPr>
            <a:r>
              <a:rPr sz="7725" spc="22" baseline="-36677" dirty="0"/>
              <a:t>d</a:t>
            </a:r>
            <a:r>
              <a:rPr sz="7725" spc="7" baseline="-36677" dirty="0"/>
              <a:t> 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u</a:t>
            </a:r>
            <a:r>
              <a:rPr sz="5150" i="0" u="heavy" spc="459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+</a:t>
            </a:r>
            <a:r>
              <a:rPr sz="5150" u="heavy" spc="459" dirty="0">
                <a:uFill>
                  <a:solidFill>
                    <a:srgbClr val="FFFFFF"/>
                  </a:solidFill>
                </a:uFill>
              </a:rPr>
              <a:t>v</a:t>
            </a:r>
            <a:r>
              <a:rPr sz="5150" u="heavy" spc="-819" dirty="0">
                <a:uFill>
                  <a:solidFill>
                    <a:srgbClr val="FFFFFF"/>
                  </a:solidFill>
                </a:uFill>
              </a:rPr>
              <a:t> </a:t>
            </a:r>
            <a:r>
              <a:rPr sz="5150" i="0" u="heavy" spc="1115" dirty="0"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r>
              <a:rPr sz="7725" i="0" spc="1672" baseline="-36677" dirty="0">
                <a:latin typeface="Calibri"/>
                <a:cs typeface="Calibri"/>
              </a:rPr>
              <a:t>=</a:t>
            </a:r>
            <a:r>
              <a:rPr sz="7725" i="0" spc="-622" baseline="-36677" dirty="0">
                <a:latin typeface="Calibri"/>
                <a:cs typeface="Calibri"/>
              </a:rPr>
              <a:t> </a:t>
            </a:r>
            <a:r>
              <a:rPr sz="7725" u="heavy" spc="22" baseline="-4314" dirty="0">
                <a:uFill>
                  <a:solidFill>
                    <a:srgbClr val="FFFFFF"/>
                  </a:solidFill>
                </a:uFill>
              </a:rPr>
              <a:t>du</a:t>
            </a:r>
            <a:r>
              <a:rPr sz="7725" spc="-622" baseline="-4314" dirty="0"/>
              <a:t> </a:t>
            </a:r>
            <a:r>
              <a:rPr sz="7725" i="0" spc="690" baseline="-36677" dirty="0">
                <a:latin typeface="Calibri"/>
                <a:cs typeface="Calibri"/>
              </a:rPr>
              <a:t>+</a:t>
            </a:r>
            <a:r>
              <a:rPr sz="7725" i="0" spc="-240" baseline="-36677" dirty="0">
                <a:latin typeface="Calibri"/>
                <a:cs typeface="Calibri"/>
              </a:rPr>
              <a:t> </a:t>
            </a:r>
            <a:r>
              <a:rPr sz="7725" u="heavy" spc="15" baseline="-4314" dirty="0">
                <a:uFill>
                  <a:solidFill>
                    <a:srgbClr val="FFFFFF"/>
                  </a:solidFill>
                </a:uFill>
              </a:rPr>
              <a:t>dv</a:t>
            </a:r>
            <a:endParaRPr sz="7725" baseline="-4314">
              <a:latin typeface="Calibri"/>
              <a:cs typeface="Calibri"/>
            </a:endParaRPr>
          </a:p>
          <a:p>
            <a:pPr marL="1019175" algn="ctr">
              <a:lnSpc>
                <a:spcPct val="100000"/>
              </a:lnSpc>
              <a:spcBef>
                <a:spcPts val="720"/>
              </a:spcBef>
              <a:tabLst>
                <a:tab pos="2858135" algn="l"/>
                <a:tab pos="4124325" algn="l"/>
              </a:tabLst>
            </a:pPr>
            <a:r>
              <a:rPr spc="10" dirty="0"/>
              <a:t>dx	dx	dx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132329" y="6078220"/>
            <a:ext cx="35433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d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627629" y="5563361"/>
            <a:ext cx="1202055" cy="1778000"/>
          </a:xfrm>
          <a:prstGeom prst="rect">
            <a:avLst/>
          </a:prstGeom>
        </p:spPr>
        <p:txBody>
          <a:bodyPr vert="horz" wrap="square" lIns="0" tIns="10350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815"/>
              </a:spcBef>
            </a:pPr>
            <a:r>
              <a:rPr sz="5150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(</a:t>
            </a:r>
            <a:r>
              <a:rPr sz="5150" i="1" u="heavy" spc="18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uv</a:t>
            </a:r>
            <a:r>
              <a:rPr sz="5150" i="1" u="heavy" spc="-85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 </a:t>
            </a:r>
            <a:r>
              <a:rPr sz="5150" u="heavy" spc="195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Calibri"/>
                <a:cs typeface="Calibri"/>
              </a:rPr>
              <a:t>)</a:t>
            </a:r>
            <a:endParaRPr sz="515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  <a:spcBef>
                <a:spcPts val="720"/>
              </a:spcBef>
            </a:pP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6990" y="6078220"/>
            <a:ext cx="90678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1780" dirty="0">
                <a:solidFill>
                  <a:srgbClr val="FFFFFF"/>
                </a:solidFill>
                <a:latin typeface="Calibri"/>
                <a:cs typeface="Calibri"/>
              </a:rPr>
              <a:t>=</a:t>
            </a:r>
            <a:r>
              <a:rPr sz="5150" i="1" spc="15" dirty="0">
                <a:solidFill>
                  <a:srgbClr val="FFFFFF"/>
                </a:solidFill>
                <a:latin typeface="Times New Roman"/>
                <a:cs typeface="Times New Roman"/>
              </a:rPr>
              <a:t>u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380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933440" y="6078220"/>
            <a:ext cx="755650" cy="8153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5150" spc="885" dirty="0">
                <a:solidFill>
                  <a:srgbClr val="FFFFFF"/>
                </a:solidFill>
                <a:latin typeface="Calibri"/>
                <a:cs typeface="Calibri"/>
              </a:rPr>
              <a:t>+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v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81190" y="5657341"/>
            <a:ext cx="646430" cy="168402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5700"/>
              </a:lnSpc>
              <a:spcBef>
                <a:spcPts val="90"/>
              </a:spcBef>
            </a:pPr>
            <a:r>
              <a:rPr sz="5150" i="1" u="heavy" spc="10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Times New Roman"/>
                <a:cs typeface="Times New Roman"/>
              </a:rPr>
              <a:t>dv </a:t>
            </a:r>
            <a:r>
              <a:rPr sz="5150" i="1" spc="10" dirty="0">
                <a:solidFill>
                  <a:srgbClr val="FFFFFF"/>
                </a:solidFill>
                <a:latin typeface="Times New Roman"/>
                <a:cs typeface="Times New Roman"/>
              </a:rPr>
              <a:t> dx</a:t>
            </a:r>
            <a:endParaRPr sz="515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846320" y="5511800"/>
            <a:ext cx="2984500" cy="182689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  <a:tabLst>
                <a:tab pos="984885" algn="l"/>
                <a:tab pos="1946275" algn="l"/>
                <a:tab pos="2917825" algn="l"/>
              </a:tabLst>
            </a:pPr>
            <a:r>
              <a:rPr sz="11800" spc="-3165" dirty="0">
                <a:solidFill>
                  <a:srgbClr val="FFFFFF"/>
                </a:solidFill>
                <a:latin typeface="Calibri"/>
                <a:cs typeface="Calibri"/>
              </a:rPr>
              <a:t>(	)	(	)</a:t>
            </a:r>
            <a:endParaRPr sz="11800">
              <a:latin typeface="Calibri"/>
              <a:cs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490219" y="71755"/>
          <a:ext cx="7378700" cy="35154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50440"/>
                <a:gridCol w="4029710"/>
                <a:gridCol w="1098550"/>
              </a:tblGrid>
              <a:tr h="15057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85090">
                        <a:lnSpc>
                          <a:spcPts val="5715"/>
                        </a:lnSpc>
                      </a:pPr>
                      <a:r>
                        <a:rPr sz="5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make-sum</a:t>
                      </a:r>
                      <a:endParaRPr sz="5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09711">
                <a:tc>
                  <a:txBody>
                    <a:bodyPr/>
                    <a:lstStyle/>
                    <a:p>
                      <a:pPr marL="640715" marR="77470" indent="-609600">
                        <a:lnSpc>
                          <a:spcPct val="110200"/>
                        </a:lnSpc>
                        <a:spcBef>
                          <a:spcPts val="4525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 (list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5746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19710" marR="144780">
                        <a:lnSpc>
                          <a:spcPct val="110200"/>
                        </a:lnSpc>
                        <a:spcBef>
                          <a:spcPts val="452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(make-sum</a:t>
                      </a:r>
                      <a:r>
                        <a:rPr sz="4000" spc="-5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  '+ a1</a:t>
                      </a:r>
                      <a:r>
                        <a:rPr sz="4000" spc="-4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5746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435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1905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5250" y="0"/>
            <a:ext cx="4597400" cy="1704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876300">
              <a:lnSpc>
                <a:spcPct val="110200"/>
              </a:lnSpc>
              <a:spcBef>
                <a:spcPts val="95"/>
              </a:spcBef>
            </a:pPr>
            <a:r>
              <a:rPr spc="-5" dirty="0">
                <a:latin typeface="Courier New"/>
                <a:cs typeface="Courier New"/>
              </a:rPr>
              <a:t>make-sum  make-product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219" y="2243835"/>
          <a:ext cx="8597900" cy="3355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4114800"/>
                <a:gridCol w="946150"/>
                <a:gridCol w="1219200"/>
              </a:tblGrid>
              <a:tr h="1678178">
                <a:tc>
                  <a:txBody>
                    <a:bodyPr/>
                    <a:lstStyle/>
                    <a:p>
                      <a:pPr marR="144780" algn="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R="144780" algn="r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(list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(make-sum</a:t>
                      </a:r>
                      <a:r>
                        <a:rPr sz="40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89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'+ a1</a:t>
                      </a:r>
                      <a:r>
                        <a:rPr sz="40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</a:tr>
              <a:tr h="1676907">
                <a:tc>
                  <a:txBody>
                    <a:bodyPr/>
                    <a:lstStyle/>
                    <a:p>
                      <a:pPr marL="640715" marR="144780" indent="-609600">
                        <a:lnSpc>
                          <a:spcPct val="110000"/>
                        </a:lnSpc>
                        <a:spcBef>
                          <a:spcPts val="1925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 (list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444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10000"/>
                        </a:lnSpc>
                        <a:spcBef>
                          <a:spcPts val="1925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(make-product 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'* m1</a:t>
                      </a:r>
                      <a:r>
                        <a:rPr sz="40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m2))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4447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04165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72415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m2)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43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addend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10100"/>
              </a:lnSpc>
              <a:spcBef>
                <a:spcPts val="2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</a:t>
            </a:r>
            <a:r>
              <a:rPr sz="2800" b="1" spc="-5" dirty="0">
                <a:solidFill>
                  <a:srgbClr val="FFFF00"/>
                </a:solidFill>
                <a:latin typeface="Courier New"/>
                <a:cs typeface="Courier New"/>
              </a:rPr>
              <a:t>augend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34290"/>
            <a:ext cx="4978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addend/augend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219" y="923036"/>
          <a:ext cx="6536690" cy="400532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474595"/>
                <a:gridCol w="950595"/>
                <a:gridCol w="793750"/>
              </a:tblGrid>
              <a:tr h="996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</a:t>
                      </a:r>
                      <a:r>
                        <a:rPr sz="4000" spc="-7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3008503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(addend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(augend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530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  <a:p>
                      <a:pPr marL="11557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0010" y="850900"/>
            <a:ext cx="9899650" cy="637159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34290"/>
            <a:ext cx="4978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addend/augend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219" y="923036"/>
          <a:ext cx="6536690" cy="400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474595"/>
                <a:gridCol w="1744345"/>
              </a:tblGrid>
              <a:tr h="996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</a:t>
                      </a:r>
                      <a:r>
                        <a:rPr sz="4000" spc="-7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r>
                        <a:rPr sz="4000" spc="-8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02155">
                <a:tc>
                  <a:txBody>
                    <a:bodyPr/>
                    <a:lstStyle/>
                    <a:p>
                      <a:pPr marL="640715" marR="144780" indent="-609600">
                        <a:lnSpc>
                          <a:spcPct val="110000"/>
                        </a:lnSpc>
                        <a:spcBef>
                          <a:spcPts val="185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 (cadr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349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180975">
                        <a:lnSpc>
                          <a:spcPct val="110000"/>
                        </a:lnSpc>
                        <a:spcBef>
                          <a:spcPts val="185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(addend 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349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</a:tr>
              <a:tr h="10063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(augend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10460" y="34290"/>
            <a:ext cx="4978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addend/augend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490219" y="923036"/>
          <a:ext cx="6536690" cy="40053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317750"/>
                <a:gridCol w="2474595"/>
                <a:gridCol w="1744345"/>
              </a:tblGrid>
              <a:tr h="99682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4154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</a:t>
                      </a:r>
                      <a:r>
                        <a:rPr sz="4000" spc="-7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859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x)</a:t>
                      </a:r>
                      <a:r>
                        <a:rPr sz="4000" spc="-8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b)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02155">
                <a:tc>
                  <a:txBody>
                    <a:bodyPr/>
                    <a:lstStyle/>
                    <a:p>
                      <a:pPr marL="640715" marR="144780" indent="-609600">
                        <a:lnSpc>
                          <a:spcPct val="110000"/>
                        </a:lnSpc>
                        <a:spcBef>
                          <a:spcPts val="185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  (cadr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349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 marR="180975">
                        <a:lnSpc>
                          <a:spcPct val="110000"/>
                        </a:lnSpc>
                        <a:spcBef>
                          <a:spcPts val="185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(addend 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3495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33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295910" marB="0">
                    <a:solidFill>
                      <a:srgbClr val="000000"/>
                    </a:solidFill>
                  </a:tcPr>
                </a:tc>
              </a:tr>
              <a:tr h="100634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(augend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15570">
                        <a:lnSpc>
                          <a:spcPct val="100000"/>
                        </a:lnSpc>
                        <a:spcBef>
                          <a:spcPts val="2405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305435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1118869" y="4885690"/>
            <a:ext cx="3073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(caddr</a:t>
            </a:r>
            <a:r>
              <a:rPr sz="4000" spc="-6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5169" y="0"/>
            <a:ext cx="8788400" cy="1585595"/>
          </a:xfrm>
          <a:prstGeom prst="rect">
            <a:avLst/>
          </a:prstGeom>
        </p:spPr>
        <p:txBody>
          <a:bodyPr vert="horz" wrap="square" lIns="0" tIns="1174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25"/>
              </a:spcBef>
            </a:pPr>
            <a:r>
              <a:rPr spc="-5" dirty="0">
                <a:latin typeface="Courier New"/>
                <a:cs typeface="Courier New"/>
              </a:rPr>
              <a:t>multiplier/multiplicand</a:t>
            </a:r>
          </a:p>
          <a:p>
            <a:pPr marL="75565" algn="ctr">
              <a:lnSpc>
                <a:spcPct val="100000"/>
              </a:lnSpc>
              <a:spcBef>
                <a:spcPts val="660"/>
              </a:spcBef>
            </a:pPr>
            <a:r>
              <a:rPr sz="4000" spc="-5" dirty="0">
                <a:latin typeface="Courier New"/>
                <a:cs typeface="Courier New"/>
              </a:rPr>
              <a:t>(* (* a x)</a:t>
            </a:r>
            <a:r>
              <a:rPr sz="4000" spc="-25" dirty="0">
                <a:latin typeface="Courier New"/>
                <a:cs typeface="Courier New"/>
              </a:rPr>
              <a:t> </a:t>
            </a:r>
            <a:r>
              <a:rPr sz="4000" spc="-5" dirty="0">
                <a:latin typeface="Courier New"/>
                <a:cs typeface="Courier New"/>
              </a:rPr>
              <a:t>b)</a:t>
            </a:r>
            <a:endParaRPr sz="4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09269" y="2142490"/>
            <a:ext cx="7340600" cy="3378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21665" marR="615315" indent="-609600">
              <a:lnSpc>
                <a:spcPct val="11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(multiplier s)  (cadr</a:t>
            </a:r>
            <a:r>
              <a:rPr sz="40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s))</a:t>
            </a:r>
            <a:endParaRPr sz="40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4550">
              <a:latin typeface="Times New Roman"/>
              <a:cs typeface="Times New Roman"/>
            </a:endParaRPr>
          </a:p>
          <a:p>
            <a:pPr marL="621665" marR="5080" indent="-609600">
              <a:lnSpc>
                <a:spcPct val="110000"/>
              </a:lnSpc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(multiplicand s)  (caddr</a:t>
            </a:r>
            <a:r>
              <a:rPr sz="4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ct val="100000"/>
              </a:lnSpc>
              <a:spcBef>
                <a:spcPts val="100"/>
              </a:spcBef>
              <a:tabLst>
                <a:tab pos="283908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642109"/>
            <a:ext cx="662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(deriv '(+ x 3) 'x)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→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3370" y="1642109"/>
            <a:ext cx="66294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(deriv '(+ x 3) 'x)</a:t>
            </a:r>
            <a:r>
              <a:rPr sz="4000" spc="-4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→</a:t>
            </a:r>
            <a:endParaRPr sz="40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43140" y="1642109"/>
            <a:ext cx="21590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(+ 1</a:t>
            </a:r>
            <a:r>
              <a:rPr sz="40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683766"/>
          <a:ext cx="9246868" cy="13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0"/>
                <a:gridCol w="1219200"/>
                <a:gridCol w="609600"/>
                <a:gridCol w="914400"/>
                <a:gridCol w="1219200"/>
                <a:gridCol w="883284"/>
                <a:gridCol w="984884"/>
                <a:gridCol w="609600"/>
                <a:gridCol w="793750"/>
              </a:tblGrid>
              <a:tr h="671067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71068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683766"/>
          <a:ext cx="9246868" cy="13421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0"/>
                <a:gridCol w="1219200"/>
                <a:gridCol w="609600"/>
                <a:gridCol w="914400"/>
                <a:gridCol w="1219200"/>
                <a:gridCol w="883284"/>
                <a:gridCol w="984884"/>
                <a:gridCol w="1403350"/>
              </a:tblGrid>
              <a:tr h="671067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4000" spc="-8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71068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570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3836670" y="2983229"/>
            <a:ext cx="58166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(+ (* x 0) (* 1</a:t>
            </a:r>
            <a:r>
              <a:rPr sz="4000" spc="-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y))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683766"/>
          <a:ext cx="9512299" cy="32498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0"/>
                <a:gridCol w="1219200"/>
                <a:gridCol w="3454400"/>
                <a:gridCol w="1689734"/>
                <a:gridCol w="1136015"/>
              </a:tblGrid>
              <a:tr h="2012187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 3) 'x)</a:t>
                      </a:r>
                      <a:r>
                        <a:rPr sz="4000" spc="-8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 y) 'x)</a:t>
                      </a:r>
                      <a:r>
                        <a:rPr sz="4000" spc="-8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  <a:p>
                      <a:pPr marL="342265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 x</a:t>
                      </a:r>
                      <a:r>
                        <a:rPr sz="40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39433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r>
                        <a:rPr sz="4000" spc="-7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240665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r>
                        <a:rPr sz="4000" spc="-5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endParaRPr sz="5000">
                        <a:latin typeface="Times New Roman"/>
                        <a:cs typeface="Times New Roman"/>
                      </a:endParaRPr>
                    </a:p>
                    <a:p>
                      <a:pPr marL="75565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y))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70617">
                <a:tc>
                  <a:txBody>
                    <a:bodyPr/>
                    <a:lstStyle/>
                    <a:p>
                      <a:pPr marL="3175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x y)</a:t>
                      </a:r>
                      <a:r>
                        <a:rPr sz="4000" spc="-6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4000" spc="-6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89865">
                        <a:lnSpc>
                          <a:spcPts val="457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567080">
                <a:tc>
                  <a:txBody>
                    <a:bodyPr/>
                    <a:lstStyle/>
                    <a:p>
                      <a:pPr marL="31750">
                        <a:lnSpc>
                          <a:spcPts val="4365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49860" y="185419"/>
            <a:ext cx="1928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>
                <a:latin typeface="Courier New"/>
                <a:cs typeface="Courier New"/>
              </a:rPr>
              <a:t>(a</a:t>
            </a:r>
            <a:r>
              <a:rPr spc="-80" dirty="0">
                <a:latin typeface="Courier New"/>
                <a:cs typeface="Courier New"/>
              </a:rPr>
              <a:t> </a:t>
            </a:r>
            <a:r>
              <a:rPr spc="-10" dirty="0">
                <a:latin typeface="Courier New"/>
                <a:cs typeface="Courier New"/>
              </a:rPr>
              <a:t>b)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909" y="40639"/>
            <a:ext cx="10053320" cy="753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39420" marR="4699000" indent="-426720">
              <a:lnSpc>
                <a:spcPct val="110100"/>
              </a:lnSpc>
              <a:spcBef>
                <a:spcPts val="10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(define deriv exp var)  (cond ((number? exp)</a:t>
            </a:r>
            <a:r>
              <a:rPr sz="2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0)</a:t>
            </a:r>
            <a:endParaRPr sz="2800">
              <a:latin typeface="Courier New"/>
              <a:cs typeface="Courier New"/>
            </a:endParaRPr>
          </a:p>
          <a:p>
            <a:pPr marL="1718945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((variable?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718945" marR="645160" indent="426720">
              <a:lnSpc>
                <a:spcPct val="110100"/>
              </a:lnSpc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(if (same-variable? exp var) 1 0))  ((sum?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2263140">
              <a:lnSpc>
                <a:spcPct val="100000"/>
              </a:lnSpc>
              <a:spcBef>
                <a:spcPts val="33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 (deriv (addend exp)</a:t>
            </a:r>
            <a:r>
              <a:rPr sz="28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var)</a:t>
            </a:r>
            <a:endParaRPr sz="2800">
              <a:latin typeface="Courier New"/>
              <a:cs typeface="Courier New"/>
            </a:endParaRPr>
          </a:p>
          <a:p>
            <a:pPr marL="1718945" marR="5080" indent="2773680">
              <a:lnSpc>
                <a:spcPct val="10980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(augend exp) var)))  ((product?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</a:t>
            </a:r>
            <a:endParaRPr sz="2800">
              <a:latin typeface="Courier New"/>
              <a:cs typeface="Courier New"/>
            </a:endParaRPr>
          </a:p>
          <a:p>
            <a:pPr marL="1932939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(make-sum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(make-product (multiplier x)</a:t>
            </a:r>
            <a:endParaRPr sz="2800">
              <a:latin typeface="Courier New"/>
              <a:cs typeface="Courier New"/>
            </a:endParaRPr>
          </a:p>
          <a:p>
            <a:pPr marL="2146300" marR="218440" indent="1066800">
              <a:lnSpc>
                <a:spcPts val="3700"/>
              </a:lnSpc>
              <a:spcBef>
                <a:spcPts val="17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(multiplicand exp) var))  (make-product</a:t>
            </a:r>
            <a:endParaRPr sz="2800">
              <a:latin typeface="Courier New"/>
              <a:cs typeface="Courier New"/>
            </a:endParaRPr>
          </a:p>
          <a:p>
            <a:pPr marL="3213100" marR="858519">
              <a:lnSpc>
                <a:spcPts val="3690"/>
              </a:lnSpc>
              <a:spcBef>
                <a:spcPts val="1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(deriv (multiplier exp) var)  (multiplicand</a:t>
            </a:r>
            <a:r>
              <a:rPr sz="2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exp))))</a:t>
            </a:r>
            <a:endParaRPr sz="2800">
              <a:latin typeface="Courier New"/>
              <a:cs typeface="Courier New"/>
            </a:endParaRPr>
          </a:p>
          <a:p>
            <a:pPr marL="2146300">
              <a:lnSpc>
                <a:spcPct val="100000"/>
              </a:lnSpc>
              <a:spcBef>
                <a:spcPts val="16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(else</a:t>
            </a:r>
            <a:endParaRPr sz="2800">
              <a:latin typeface="Courier New"/>
              <a:cs typeface="Courier New"/>
            </a:endParaRPr>
          </a:p>
          <a:p>
            <a:pPr marL="2359025">
              <a:lnSpc>
                <a:spcPct val="100000"/>
              </a:lnSpc>
              <a:spcBef>
                <a:spcPts val="340"/>
              </a:spcBef>
            </a:pP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(error “Unknown Expression</a:t>
            </a:r>
            <a:r>
              <a:rPr sz="2800" spc="4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800" spc="-5" dirty="0">
                <a:solidFill>
                  <a:srgbClr val="FFFF00"/>
                </a:solidFill>
                <a:latin typeface="Courier New"/>
                <a:cs typeface="Courier New"/>
              </a:rPr>
              <a:t>Type”))))</a:t>
            </a:r>
            <a:endParaRPr sz="28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69539" y="95250"/>
            <a:ext cx="475107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832735" algn="l"/>
              </a:tabLst>
            </a:pPr>
            <a:r>
              <a:rPr spc="-5" dirty="0"/>
              <a:t>A</a:t>
            </a:r>
            <a:r>
              <a:rPr dirty="0"/>
              <a:t>p</a:t>
            </a:r>
            <a:r>
              <a:rPr spc="-5" dirty="0"/>
              <a:t>p</a:t>
            </a:r>
            <a:r>
              <a:rPr dirty="0"/>
              <a:t>l</a:t>
            </a:r>
            <a:r>
              <a:rPr spc="5" dirty="0"/>
              <a:t>y</a:t>
            </a:r>
            <a:r>
              <a:rPr spc="-5" dirty="0"/>
              <a:t>in</a:t>
            </a:r>
            <a:r>
              <a:rPr dirty="0"/>
              <a:t>g	</a:t>
            </a:r>
            <a:r>
              <a:rPr spc="-5" dirty="0">
                <a:latin typeface="Courier New"/>
                <a:cs typeface="Courier New"/>
              </a:rPr>
              <a:t>deriv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74320" y="1684527"/>
          <a:ext cx="9512297" cy="471322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012950"/>
                <a:gridCol w="1238885"/>
                <a:gridCol w="589914"/>
                <a:gridCol w="914400"/>
                <a:gridCol w="1219200"/>
                <a:gridCol w="883284"/>
                <a:gridCol w="984884"/>
                <a:gridCol w="532765"/>
                <a:gridCol w="1136015"/>
              </a:tblGrid>
              <a:tr h="1346454">
                <a:tc>
                  <a:txBody>
                    <a:bodyPr/>
                    <a:lstStyle/>
                    <a:p>
                      <a:pPr marL="31750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32715">
                        <a:lnSpc>
                          <a:spcPts val="4615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y)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5240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1765">
                        <a:lnSpc>
                          <a:spcPts val="4615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  <a:p>
                      <a:pPr marL="151765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</a:t>
                      </a:r>
                      <a:endParaRPr sz="4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2250">
                        <a:lnSpc>
                          <a:spcPts val="4615"/>
                        </a:lnSpc>
                      </a:pPr>
                      <a:r>
                        <a:rPr sz="40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52400">
                        <a:lnSpc>
                          <a:spcPts val="4615"/>
                        </a:lnSpc>
                      </a:pPr>
                      <a:r>
                        <a:rPr sz="4000" b="1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228600">
                        <a:lnSpc>
                          <a:spcPts val="4615"/>
                        </a:lnSpc>
                      </a:pPr>
                      <a:r>
                        <a:rPr sz="40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1343532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(deriv</a:t>
                      </a:r>
                      <a:r>
                        <a:rPr sz="4000" spc="-4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635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322580">
                        <a:lnSpc>
                          <a:spcPts val="4615"/>
                        </a:lnSpc>
                      </a:pP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(+ (* x 0) (*</a:t>
                      </a:r>
                      <a:r>
                        <a:rPr sz="4000" b="1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1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3271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 x y) (+ x</a:t>
                      </a:r>
                      <a:r>
                        <a:rPr sz="4000" spc="-5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4615"/>
                        </a:lnSpc>
                      </a:pP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y))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89865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'x)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2023237">
                <a:tc gridSpan="2">
                  <a:txBody>
                    <a:bodyPr/>
                    <a:lstStyle/>
                    <a:p>
                      <a:pPr marR="125730" algn="r">
                        <a:lnSpc>
                          <a:spcPts val="4615"/>
                        </a:lnSpc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Arial"/>
                          <a:cs typeface="Arial"/>
                        </a:rPr>
                        <a:t>→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(*</a:t>
                      </a:r>
                      <a:r>
                        <a:rPr sz="4000" spc="-8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R="164465" algn="r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(*</a:t>
                      </a:r>
                      <a:r>
                        <a:rPr sz="4000" spc="-9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R="164465" algn="r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gridSpan="6">
                  <a:txBody>
                    <a:bodyPr/>
                    <a:lstStyle/>
                    <a:p>
                      <a:pPr marL="172085">
                        <a:lnSpc>
                          <a:spcPts val="4615"/>
                        </a:lnSpc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 y)</a:t>
                      </a:r>
                      <a:r>
                        <a:rPr sz="40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(+ 1</a:t>
                      </a:r>
                      <a:r>
                        <a:rPr sz="4000" b="1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b="1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  <a:spcBef>
                          <a:spcPts val="520"/>
                        </a:spcBef>
                      </a:pP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(* x 0) (* 1</a:t>
                      </a:r>
                      <a:r>
                        <a:rPr sz="4000" b="1" spc="-5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b="1" spc="-5" dirty="0">
                          <a:solidFill>
                            <a:srgbClr val="FFFFFF"/>
                          </a:solidFill>
                          <a:latin typeface="Courier New"/>
                          <a:cs typeface="Courier New"/>
                        </a:rPr>
                        <a:t>y))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  <a:p>
                      <a:pPr marL="132080">
                        <a:lnSpc>
                          <a:spcPct val="100000"/>
                        </a:lnSpc>
                        <a:spcBef>
                          <a:spcPts val="480"/>
                        </a:spcBef>
                      </a:pP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x</a:t>
                      </a:r>
                      <a:r>
                        <a:rPr sz="4000" spc="-1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0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3)))</a:t>
                      </a:r>
                      <a:endParaRPr sz="40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2374900" y="6673850"/>
            <a:ext cx="417934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3600" b="1" i="1" dirty="0" smtClean="0">
                <a:solidFill>
                  <a:srgbClr val="FFFF00"/>
                </a:solidFill>
              </a:rPr>
              <a:t>(+ (* x y) (* y (+ x 3)))</a:t>
            </a:r>
            <a:endParaRPr lang="en-US" sz="36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22859"/>
            <a:ext cx="4597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make-product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7469" y="1038859"/>
            <a:ext cx="8072120" cy="4331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00380" marR="1468120" indent="-487680">
              <a:lnSpc>
                <a:spcPct val="110400"/>
              </a:lnSpc>
              <a:spcBef>
                <a:spcPts val="1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(define </a:t>
            </a:r>
            <a:r>
              <a:rPr sz="3200" spc="-5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200" spc="-5" smtClean="0">
                <a:solidFill>
                  <a:srgbClr val="FFFF00"/>
                </a:solidFill>
                <a:latin typeface="Courier New"/>
                <a:cs typeface="Courier New"/>
              </a:rPr>
              <a:t>make-</a:t>
            </a:r>
            <a:r>
              <a:rPr lang="en-IN" sz="32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prod</a:t>
            </a:r>
            <a:r>
              <a:rPr sz="3200" spc="-5" smtClean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m1 m2)  (cond((or (=number? m1 0)</a:t>
            </a:r>
            <a:endParaRPr sz="3200">
              <a:latin typeface="Courier New"/>
              <a:cs typeface="Courier New"/>
            </a:endParaRPr>
          </a:p>
          <a:p>
            <a:pPr marL="1719580" marR="492759" indent="1219200">
              <a:lnSpc>
                <a:spcPct val="110300"/>
              </a:lnSpc>
              <a:spcBef>
                <a:spcPts val="5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(=number? m2 0))</a:t>
            </a:r>
            <a:r>
              <a:rPr sz="3200" spc="-3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0)  ((=number? m1 1) m2)  ((=number? m2 1) m1)  ((and (number?</a:t>
            </a:r>
            <a:r>
              <a:rPr sz="32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m1)</a:t>
            </a:r>
            <a:endParaRPr sz="3200">
              <a:latin typeface="Courier New"/>
              <a:cs typeface="Courier New"/>
            </a:endParaRPr>
          </a:p>
          <a:p>
            <a:pPr marL="220726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(number? m2)) (* m1</a:t>
            </a:r>
            <a:r>
              <a:rPr sz="32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m2))</a:t>
            </a:r>
            <a:endParaRPr sz="3200">
              <a:latin typeface="Courier New"/>
              <a:cs typeface="Courier New"/>
            </a:endParaRPr>
          </a:p>
          <a:p>
            <a:pPr marL="1719580">
              <a:lnSpc>
                <a:spcPct val="100000"/>
              </a:lnSpc>
              <a:spcBef>
                <a:spcPts val="400"/>
              </a:spcBef>
            </a:pP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(else (list '* a1</a:t>
            </a:r>
            <a:r>
              <a:rPr sz="32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200" spc="-5" dirty="0">
                <a:solidFill>
                  <a:srgbClr val="FFFF00"/>
                </a:solidFill>
                <a:latin typeface="Courier New"/>
                <a:cs typeface="Courier New"/>
              </a:rPr>
              <a:t>a2))))</a:t>
            </a:r>
            <a:endParaRPr sz="32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13050" y="22859"/>
            <a:ext cx="307340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>
                <a:latin typeface="Courier New"/>
                <a:cs typeface="Courier New"/>
              </a:rPr>
              <a:t>make-sum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58419" y="1126058"/>
          <a:ext cx="7891142" cy="19143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99050"/>
                <a:gridCol w="868679"/>
                <a:gridCol w="1022984"/>
                <a:gridCol w="900429"/>
              </a:tblGrid>
              <a:tr h="638403">
                <a:tc>
                  <a:txBody>
                    <a:bodyPr/>
                    <a:lstStyle/>
                    <a:p>
                      <a:pPr marR="137160" algn="r">
                        <a:lnSpc>
                          <a:spcPts val="4345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r>
                        <a:rPr sz="38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(make-sum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345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345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38175">
                <a:tc>
                  <a:txBody>
                    <a:bodyPr/>
                    <a:lstStyle/>
                    <a:p>
                      <a:pPr marR="137160" algn="r">
                        <a:lnSpc>
                          <a:spcPts val="4345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(cond((=number?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145">
                        <a:lnSpc>
                          <a:spcPts val="4345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3175">
                        <a:lnSpc>
                          <a:spcPts val="4345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130" algn="ctr">
                        <a:lnSpc>
                          <a:spcPts val="4345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637768">
                <a:tc>
                  <a:txBody>
                    <a:bodyPr/>
                    <a:lstStyle/>
                    <a:p>
                      <a:pPr marR="137160" algn="r">
                        <a:lnSpc>
                          <a:spcPts val="4340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((=number?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>
                        <a:lnSpc>
                          <a:spcPts val="4340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a2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44780" marR="3175">
                        <a:lnSpc>
                          <a:spcPts val="4340"/>
                        </a:lnSpc>
                      </a:pPr>
                      <a:r>
                        <a:rPr sz="38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0)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R="24765" algn="ctr">
                        <a:lnSpc>
                          <a:spcPts val="4340"/>
                        </a:lnSpc>
                      </a:pPr>
                      <a:r>
                        <a:rPr sz="38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a1)</a:t>
                      </a:r>
                      <a:endParaRPr sz="38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77469" y="2941319"/>
            <a:ext cx="9580880" cy="3761740"/>
          </a:xfrm>
          <a:prstGeom prst="rect">
            <a:avLst/>
          </a:prstGeom>
        </p:spPr>
        <p:txBody>
          <a:bodyPr vert="horz" wrap="square" lIns="0" tIns="72390" rIns="0" bIns="0" rtlCol="0">
            <a:spAutoFit/>
          </a:bodyPr>
          <a:lstStyle/>
          <a:p>
            <a:pPr marR="281940" algn="ctr">
              <a:lnSpc>
                <a:spcPct val="100000"/>
              </a:lnSpc>
              <a:spcBef>
                <a:spcPts val="5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((and (number?</a:t>
            </a:r>
            <a:r>
              <a:rPr sz="3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a1)</a:t>
            </a:r>
            <a:endParaRPr sz="3800">
              <a:latin typeface="Courier New"/>
              <a:cs typeface="Courier New"/>
            </a:endParaRPr>
          </a:p>
          <a:p>
            <a:pPr marL="2605405" algn="ctr">
              <a:lnSpc>
                <a:spcPct val="100000"/>
              </a:lnSpc>
              <a:spcBef>
                <a:spcPts val="4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(number? a2)) (+ a1</a:t>
            </a:r>
            <a:r>
              <a:rPr sz="38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a2))</a:t>
            </a:r>
            <a:endParaRPr sz="3800">
              <a:latin typeface="Courier New"/>
              <a:cs typeface="Courier New"/>
            </a:endParaRPr>
          </a:p>
          <a:p>
            <a:pPr marL="1447800" algn="ctr">
              <a:lnSpc>
                <a:spcPct val="100000"/>
              </a:lnSpc>
              <a:spcBef>
                <a:spcPts val="470"/>
              </a:spcBef>
            </a:pP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(else (list '+ a1</a:t>
            </a:r>
            <a:r>
              <a:rPr sz="38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800" spc="-5" dirty="0">
                <a:solidFill>
                  <a:srgbClr val="FFFF00"/>
                </a:solidFill>
                <a:latin typeface="Courier New"/>
                <a:cs typeface="Courier New"/>
              </a:rPr>
              <a:t>a2))))</a:t>
            </a:r>
            <a:endParaRPr sz="3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5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(define (=number? exp num)</a:t>
            </a:r>
            <a:endParaRPr sz="3600">
              <a:latin typeface="Courier New"/>
              <a:cs typeface="Courier New"/>
            </a:endParaRPr>
          </a:p>
          <a:p>
            <a:pPr marL="560705">
              <a:lnSpc>
                <a:spcPct val="100000"/>
              </a:lnSpc>
              <a:spcBef>
                <a:spcPts val="450"/>
              </a:spcBef>
            </a:pP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(and (number? exp) (= exp</a:t>
            </a:r>
            <a:r>
              <a:rPr sz="3600" spc="15" dirty="0">
                <a:solidFill>
                  <a:srgbClr val="FFFFFF"/>
                </a:solidFill>
                <a:latin typeface="Courier New"/>
                <a:cs typeface="Courier New"/>
              </a:rPr>
              <a:t> </a:t>
            </a:r>
            <a:r>
              <a:rPr sz="3600" spc="-5" dirty="0">
                <a:solidFill>
                  <a:srgbClr val="FFFFFF"/>
                </a:solidFill>
                <a:latin typeface="Courier New"/>
                <a:cs typeface="Courier New"/>
              </a:rPr>
              <a:t>num)))</a:t>
            </a:r>
            <a:endParaRPr sz="36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24954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Representing</a:t>
            </a:r>
            <a:r>
              <a:rPr spc="-60" dirty="0"/>
              <a:t> </a:t>
            </a:r>
            <a:r>
              <a:rPr spc="-5" dirty="0"/>
              <a:t>Sets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95270" y="216280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153410" y="1990090"/>
            <a:ext cx="3605529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ement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et?</a:t>
            </a:r>
            <a:endParaRPr sz="40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5270" y="329692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53410" y="3124200"/>
            <a:ext cx="228092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sz="4000" spc="-20" dirty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join-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795270" y="4431029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153410" y="4257040"/>
            <a:ext cx="349631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Intersection-set</a:t>
            </a:r>
            <a:endParaRPr sz="40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795270" y="5565140"/>
            <a:ext cx="2076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340" dirty="0">
                <a:solidFill>
                  <a:srgbClr val="FFFFFF"/>
                </a:solidFill>
                <a:latin typeface="Calibri"/>
                <a:cs typeface="Calibri"/>
              </a:rPr>
              <a:t>●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153410" y="5391150"/>
            <a:ext cx="2197100" cy="635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spc="-10" dirty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nion-</a:t>
            </a:r>
            <a:r>
              <a:rPr sz="4000" spc="5" dirty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endParaRPr sz="4000">
              <a:latin typeface="Arial"/>
              <a:cs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ts 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s 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nordere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d	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Lis</a:t>
            </a:r>
            <a:r>
              <a:rPr sz="4000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211070"/>
            <a:ext cx="711200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</a:t>
            </a:r>
            <a:r>
              <a:rPr sz="3000" spc="2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ts 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s </a:t>
            </a:r>
            <a:r>
              <a:rPr sz="4000" spc="-10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nordere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d	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Lis</a:t>
            </a:r>
            <a:r>
              <a:rPr sz="4000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711200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/>
              <a:t>(</a:t>
            </a:r>
            <a:r>
              <a:rPr sz="4000" spc="-10" dirty="0"/>
              <a:t>S</a:t>
            </a:r>
            <a:r>
              <a:rPr sz="4000" spc="-5" dirty="0"/>
              <a:t>e</a:t>
            </a:r>
            <a:r>
              <a:rPr sz="4000" dirty="0"/>
              <a:t>ts </a:t>
            </a:r>
            <a:r>
              <a:rPr sz="4000" spc="-5" dirty="0"/>
              <a:t>a</a:t>
            </a:r>
            <a:r>
              <a:rPr sz="4000" dirty="0"/>
              <a:t>s </a:t>
            </a:r>
            <a:r>
              <a:rPr sz="4000" spc="-10" dirty="0"/>
              <a:t>U</a:t>
            </a:r>
            <a:r>
              <a:rPr sz="4000" spc="-5" dirty="0"/>
              <a:t>nordere</a:t>
            </a:r>
            <a:r>
              <a:rPr sz="4000" dirty="0"/>
              <a:t>d	</a:t>
            </a:r>
            <a:r>
              <a:rPr sz="4000" spc="-5" dirty="0"/>
              <a:t>Lis</a:t>
            </a:r>
            <a:r>
              <a:rPr sz="4000" spc="5" dirty="0"/>
              <a:t>t</a:t>
            </a:r>
            <a:r>
              <a:rPr sz="4000" dirty="0"/>
              <a:t>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8026400" cy="15430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9194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09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</a:t>
            </a:r>
            <a:r>
              <a:rPr sz="3000" b="1" spc="-5" dirty="0">
                <a:solidFill>
                  <a:srgbClr val="FFFF00"/>
                </a:solidFill>
                <a:latin typeface="Courier New"/>
                <a:cs typeface="Courier New"/>
              </a:rPr>
              <a:t>equal?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x (car set))</a:t>
            </a:r>
            <a:r>
              <a:rPr sz="30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true)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7977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marL="33655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marL="12700">
              <a:lnSpc>
                <a:spcPct val="100000"/>
              </a:lnSpc>
              <a:spcBef>
                <a:spcPts val="509"/>
              </a:spcBef>
              <a:tabLst>
                <a:tab pos="4552315" algn="l"/>
              </a:tabLst>
            </a:pPr>
            <a:r>
              <a:rPr sz="4000" spc="-5" dirty="0"/>
              <a:t>(</a:t>
            </a:r>
            <a:r>
              <a:rPr sz="4000" spc="-10" dirty="0"/>
              <a:t>S</a:t>
            </a:r>
            <a:r>
              <a:rPr sz="4000" spc="-5" dirty="0"/>
              <a:t>e</a:t>
            </a:r>
            <a:r>
              <a:rPr sz="4000" dirty="0"/>
              <a:t>ts </a:t>
            </a:r>
            <a:r>
              <a:rPr sz="4000" spc="-5" dirty="0"/>
              <a:t>a</a:t>
            </a:r>
            <a:r>
              <a:rPr sz="4000" dirty="0"/>
              <a:t>s </a:t>
            </a:r>
            <a:r>
              <a:rPr sz="4000" spc="-10" dirty="0"/>
              <a:t>U</a:t>
            </a:r>
            <a:r>
              <a:rPr sz="4000" spc="-5" dirty="0"/>
              <a:t>nordere</a:t>
            </a:r>
            <a:r>
              <a:rPr sz="4000" dirty="0"/>
              <a:t>d	</a:t>
            </a:r>
            <a:r>
              <a:rPr sz="4000" spc="-5" dirty="0"/>
              <a:t>Lis</a:t>
            </a:r>
            <a:r>
              <a:rPr sz="4000" spc="5" dirty="0"/>
              <a:t>t</a:t>
            </a:r>
            <a:r>
              <a:rPr sz="4000" dirty="0"/>
              <a:t>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18338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((equal? x (car set)) true)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3029" y="2540"/>
            <a:ext cx="8864600" cy="46243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0" algn="ctr">
              <a:lnSpc>
                <a:spcPct val="100000"/>
              </a:lnSpc>
              <a:spcBef>
                <a:spcPts val="100"/>
              </a:spcBef>
            </a:pPr>
            <a:r>
              <a:rPr sz="4000" spc="-5" smtClean="0">
                <a:solidFill>
                  <a:srgbClr val="FFFF00"/>
                </a:solidFill>
                <a:latin typeface="Courier New"/>
                <a:cs typeface="Courier New"/>
              </a:rPr>
              <a:t>adjoin-set</a:t>
            </a:r>
            <a:endParaRPr lang="en-IN" sz="40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330200" algn="ctr">
              <a:lnSpc>
                <a:spcPct val="100000"/>
              </a:lnSpc>
              <a:spcBef>
                <a:spcPts val="100"/>
              </a:spcBef>
            </a:pPr>
            <a:r>
              <a:rPr lang="en-IN" sz="4000" b="1" spc="-5" dirty="0" smtClean="0">
                <a:solidFill>
                  <a:srgbClr val="FFFF00"/>
                </a:solidFill>
                <a:latin typeface="Courier New"/>
                <a:cs typeface="Courier New"/>
              </a:rPr>
              <a:t>(Sets as unordered lists)</a:t>
            </a:r>
            <a:endParaRPr sz="4000" b="1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50">
              <a:latin typeface="Times New Roman"/>
              <a:cs typeface="Times New Roman"/>
            </a:endParaRPr>
          </a:p>
          <a:p>
            <a:pPr marL="622300" marR="5080" indent="-609600">
              <a:lnSpc>
                <a:spcPct val="110000"/>
              </a:lnSpc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(define (adjoin-set x set)  (if (element-of-set? x</a:t>
            </a:r>
            <a:r>
              <a:rPr sz="4000" spc="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set)</a:t>
            </a:r>
            <a:endParaRPr sz="4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</a:t>
            </a:r>
            <a:endParaRPr sz="4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48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(cons x</a:t>
            </a:r>
            <a:r>
              <a:rPr sz="40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set)))</a:t>
            </a:r>
            <a:endParaRPr sz="4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9860" y="185419"/>
            <a:ext cx="1928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(a</a:t>
            </a:r>
            <a:r>
              <a:rPr sz="5000" spc="-8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10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9860" y="1865629"/>
            <a:ext cx="383349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(list a</a:t>
            </a:r>
            <a:r>
              <a:rPr sz="5000" spc="-8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b)</a:t>
            </a:r>
            <a:endParaRPr sz="50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747520" y="2540"/>
            <a:ext cx="680402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solidFill>
                  <a:srgbClr val="FFFF00"/>
                </a:solidFill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5472430" algn="l"/>
              </a:tabLst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(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e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 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a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u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n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or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d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ere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d	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l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i</a:t>
            </a:r>
            <a:r>
              <a:rPr sz="5000" spc="5" dirty="0">
                <a:solidFill>
                  <a:srgbClr val="FFFF00"/>
                </a:solidFill>
                <a:latin typeface="Arial"/>
                <a:cs typeface="Arial"/>
              </a:rPr>
              <a:t>s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t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s)</a:t>
            </a:r>
            <a:endParaRPr sz="5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214879"/>
            <a:ext cx="6883400" cy="406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</a:t>
            </a:r>
            <a:r>
              <a:rPr sz="2500" spc="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80402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5472430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u</a:t>
            </a:r>
            <a:r>
              <a:rPr dirty="0"/>
              <a:t>n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</a:t>
            </a: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28270" y="2245677"/>
          <a:ext cx="8445500" cy="8388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60500"/>
                <a:gridCol w="3429000"/>
                <a:gridCol w="2667000"/>
                <a:gridCol w="889000"/>
              </a:tblGrid>
              <a:tr h="419417">
                <a:tc>
                  <a:txBody>
                    <a:bodyPr/>
                    <a:lstStyle/>
                    <a:p>
                      <a:pPr marR="87630" algn="r">
                        <a:lnSpc>
                          <a:spcPts val="2855"/>
                        </a:lnSpc>
                      </a:pPr>
                      <a:r>
                        <a:rPr sz="2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(define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(intersection-set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4615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set1</a:t>
                      </a:r>
                      <a:r>
                        <a:rPr sz="2500" spc="-2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set2)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  <a:tr h="419417">
                <a:tc>
                  <a:txBody>
                    <a:bodyPr/>
                    <a:lstStyle/>
                    <a:p>
                      <a:pPr marR="87630" algn="r">
                        <a:lnSpc>
                          <a:spcPts val="2855"/>
                        </a:lnSpc>
                      </a:pPr>
                      <a:r>
                        <a:rPr sz="250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(cond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((or (null?</a:t>
                      </a:r>
                      <a:r>
                        <a:rPr sz="2500" spc="-30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set1)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(null?</a:t>
                      </a:r>
                      <a:r>
                        <a:rPr sz="2500" spc="-3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set2))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95250">
                        <a:lnSpc>
                          <a:spcPts val="2855"/>
                        </a:lnSpc>
                      </a:pPr>
                      <a:r>
                        <a:rPr sz="2500" spc="-5" dirty="0">
                          <a:solidFill>
                            <a:srgbClr val="FFFF00"/>
                          </a:solidFill>
                          <a:latin typeface="Courier New"/>
                          <a:cs typeface="Courier New"/>
                        </a:rPr>
                        <a:t>'())</a:t>
                      </a:r>
                      <a:endParaRPr sz="2500">
                        <a:latin typeface="Courier New"/>
                        <a:cs typeface="Courier New"/>
                      </a:endParaRPr>
                    </a:p>
                  </a:txBody>
                  <a:tcPr marL="0" marR="0" marT="0" marB="0">
                    <a:solidFill>
                      <a:srgbClr val="000000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80402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5472430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u</a:t>
            </a:r>
            <a:r>
              <a:rPr dirty="0"/>
              <a:t>n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</a:t>
            </a: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" y="2176779"/>
            <a:ext cx="9740900" cy="2120900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  <a:p>
            <a:pPr marL="1536700" marR="1338580" indent="-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(cond ((or (null? set1) (null? set2)) '())  ((element-of-set? (car set1)</a:t>
            </a:r>
            <a:r>
              <a:rPr sz="25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 (car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2870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 set1)</a:t>
            </a:r>
            <a:r>
              <a:rPr sz="2500" spc="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set2)))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47520" y="2540"/>
            <a:ext cx="6804025" cy="14287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795" algn="ctr">
              <a:lnSpc>
                <a:spcPct val="100000"/>
              </a:lnSpc>
              <a:spcBef>
                <a:spcPts val="100"/>
              </a:spcBef>
            </a:pPr>
            <a:r>
              <a:rPr sz="4000" spc="-5" dirty="0">
                <a:latin typeface="Courier New"/>
                <a:cs typeface="Courier New"/>
              </a:rPr>
              <a:t>intersection-set</a:t>
            </a:r>
            <a:endParaRPr sz="4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250"/>
              </a:spcBef>
              <a:tabLst>
                <a:tab pos="2400300" algn="l"/>
                <a:tab pos="5472430" algn="l"/>
              </a:tabLst>
            </a:pPr>
            <a:r>
              <a:rPr spc="-5" dirty="0"/>
              <a:t>(</a:t>
            </a:r>
            <a:r>
              <a:rPr spc="5" dirty="0"/>
              <a:t>s</a:t>
            </a:r>
            <a:r>
              <a:rPr spc="-5" dirty="0"/>
              <a:t>e</a:t>
            </a:r>
            <a:r>
              <a:rPr spc="5" dirty="0"/>
              <a:t>t</a:t>
            </a:r>
            <a:r>
              <a:rPr dirty="0"/>
              <a:t>s </a:t>
            </a:r>
            <a:r>
              <a:rPr spc="-5" dirty="0"/>
              <a:t>a</a:t>
            </a:r>
            <a:r>
              <a:rPr dirty="0"/>
              <a:t>s	</a:t>
            </a:r>
            <a:r>
              <a:rPr spc="-5" dirty="0"/>
              <a:t>u</a:t>
            </a:r>
            <a:r>
              <a:rPr dirty="0"/>
              <a:t>n</a:t>
            </a:r>
            <a:r>
              <a:rPr spc="-5" dirty="0"/>
              <a:t>or</a:t>
            </a:r>
            <a:r>
              <a:rPr dirty="0"/>
              <a:t>d</a:t>
            </a:r>
            <a:r>
              <a:rPr spc="-5" dirty="0"/>
              <a:t>ere</a:t>
            </a:r>
            <a:r>
              <a:rPr dirty="0"/>
              <a:t>d	</a:t>
            </a:r>
            <a:r>
              <a:rPr spc="-5" dirty="0"/>
              <a:t>l</a:t>
            </a:r>
            <a:r>
              <a:rPr dirty="0"/>
              <a:t>i</a:t>
            </a:r>
            <a:r>
              <a:rPr spc="5" dirty="0"/>
              <a:t>s</a:t>
            </a:r>
            <a:r>
              <a:rPr spc="-5" dirty="0"/>
              <a:t>t</a:t>
            </a:r>
            <a:r>
              <a:rPr dirty="0"/>
              <a:t>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47320" y="2176779"/>
            <a:ext cx="9740900" cy="4667945"/>
          </a:xfrm>
          <a:prstGeom prst="rect">
            <a:avLst/>
          </a:prstGeom>
        </p:spPr>
        <p:txBody>
          <a:bodyPr vert="horz" wrap="square" lIns="0" tIns="508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(define (intersection-set set1</a:t>
            </a:r>
            <a:r>
              <a:rPr sz="25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  <a:p>
            <a:pPr marL="1536700" marR="1338580" indent="-11430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(cond ((or (null? set1) (null? set2)) '())  ((element-of-set? (car set1)</a:t>
            </a:r>
            <a:r>
              <a:rPr sz="2500" spc="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set2)</a:t>
            </a:r>
            <a:endParaRPr sz="2500">
              <a:latin typeface="Courier New"/>
              <a:cs typeface="Courier New"/>
            </a:endParaRPr>
          </a:p>
          <a:p>
            <a:pPr marL="1727200">
              <a:lnSpc>
                <a:spcPct val="100000"/>
              </a:lnSpc>
              <a:spcBef>
                <a:spcPts val="300"/>
              </a:spcBef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(cons (car</a:t>
            </a:r>
            <a:r>
              <a:rPr sz="25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set1)</a:t>
            </a:r>
            <a:endParaRPr sz="2500"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r>
              <a:rPr sz="2500" spc="-5" dirty="0">
                <a:solidFill>
                  <a:srgbClr val="FFFF00"/>
                </a:solidFill>
                <a:latin typeface="Courier New"/>
                <a:cs typeface="Courier New"/>
              </a:rPr>
              <a:t>(intersection-set (cdr set1) set2)))  (else (intersection-set (cdr set1)</a:t>
            </a:r>
            <a:r>
              <a:rPr sz="2500" spc="8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2500" spc="-5">
                <a:solidFill>
                  <a:srgbClr val="FFFF00"/>
                </a:solidFill>
                <a:latin typeface="Courier New"/>
                <a:cs typeface="Courier New"/>
              </a:rPr>
              <a:t>set2</a:t>
            </a:r>
            <a:r>
              <a:rPr sz="2500" spc="-5" smtClean="0">
                <a:solidFill>
                  <a:srgbClr val="FFFF00"/>
                </a:solidFill>
                <a:latin typeface="Courier New"/>
                <a:cs typeface="Courier New"/>
              </a:rPr>
              <a:t>))))</a:t>
            </a:r>
            <a:endParaRPr lang="en-IN" sz="25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endParaRPr lang="en-IN" sz="25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endParaRPr lang="en-IN" sz="25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endParaRPr lang="en-IN" sz="2500" spc="-5" dirty="0" smtClean="0">
              <a:solidFill>
                <a:srgbClr val="FFFF00"/>
              </a:solidFill>
              <a:latin typeface="Courier New"/>
              <a:cs typeface="Courier New"/>
            </a:endParaRPr>
          </a:p>
          <a:p>
            <a:pPr marL="1536700" marR="5080" indent="1333500">
              <a:lnSpc>
                <a:spcPct val="110000"/>
              </a:lnSpc>
            </a:pPr>
            <a:r>
              <a:rPr lang="en-IN" sz="2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SET1: {1, 4, 3 , 8}</a:t>
            </a:r>
          </a:p>
          <a:p>
            <a:pPr marL="1536700" marR="5080" indent="1333500">
              <a:lnSpc>
                <a:spcPct val="110000"/>
              </a:lnSpc>
            </a:pPr>
            <a:r>
              <a:rPr lang="en-IN" sz="2500" spc="-5" dirty="0" smtClean="0">
                <a:solidFill>
                  <a:srgbClr val="FFFF00"/>
                </a:solidFill>
                <a:latin typeface="Courier New"/>
                <a:cs typeface="Courier New"/>
              </a:rPr>
              <a:t>SET2: {10, 4, 1}</a:t>
            </a:r>
            <a:endParaRPr sz="2500">
              <a:latin typeface="Courier New"/>
              <a:cs typeface="Courier New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z="5000" spc="-5" dirty="0">
                <a:solidFill>
                  <a:srgbClr val="FFFF00"/>
                </a:solidFill>
                <a:latin typeface="Courier New"/>
                <a:cs typeface="Courier New"/>
              </a:rPr>
              <a:t>element-of-set?</a:t>
            </a:r>
            <a:endParaRPr sz="50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(Sets</a:t>
            </a:r>
            <a:r>
              <a:rPr sz="400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as</a:t>
            </a:r>
            <a:r>
              <a:rPr sz="4000" spc="5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4000" spc="-5" dirty="0">
                <a:solidFill>
                  <a:srgbClr val="FFFF00"/>
                </a:solidFill>
                <a:latin typeface="Arial"/>
                <a:cs typeface="Arial"/>
              </a:rPr>
              <a:t>Ordered	Lists)</a:t>
            </a:r>
            <a:endParaRPr sz="4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7112000" cy="103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7761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7112000" cy="15379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</a:t>
            </a:r>
            <a:r>
              <a:rPr sz="3000" spc="-2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true)</a:t>
            </a:r>
            <a:endParaRPr sz="3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3243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25196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 true)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69947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25476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25196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 true)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3370" y="5543550"/>
            <a:ext cx="9392285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What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if x is &lt; 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first element </a:t>
            </a:r>
            <a:r>
              <a:rPr sz="5000" dirty="0">
                <a:solidFill>
                  <a:srgbClr val="FFFF00"/>
                </a:solidFill>
                <a:latin typeface="Arial"/>
                <a:cs typeface="Arial"/>
              </a:rPr>
              <a:t>of</a:t>
            </a:r>
            <a:r>
              <a:rPr sz="5000" spc="-80" dirty="0">
                <a:solidFill>
                  <a:srgbClr val="FFFF00"/>
                </a:solidFill>
                <a:latin typeface="Arial"/>
                <a:cs typeface="Arial"/>
              </a:rPr>
              <a:t> </a:t>
            </a:r>
            <a:r>
              <a:rPr sz="5000" spc="-5" dirty="0">
                <a:solidFill>
                  <a:srgbClr val="FFFF00"/>
                </a:solidFill>
                <a:latin typeface="Arial"/>
                <a:cs typeface="Arial"/>
              </a:rPr>
              <a:t>set?</a:t>
            </a:r>
            <a:endParaRPr sz="500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27261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 marR="2976880">
              <a:lnSpc>
                <a:spcPts val="3979"/>
              </a:lnSpc>
              <a:spcBef>
                <a:spcPts val="18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 true)  </a:t>
            </a:r>
            <a:r>
              <a:rPr sz="300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 ??</a:t>
            </a:r>
            <a:r>
              <a:rPr sz="3000" spc="-15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17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8753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31060" y="0"/>
            <a:ext cx="5740400" cy="1543050"/>
          </a:xfrm>
          <a:prstGeom prst="rect">
            <a:avLst/>
          </a:prstGeom>
        </p:spPr>
        <p:txBody>
          <a:bodyPr vert="horz" wrap="square" lIns="0" tIns="9334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35"/>
              </a:spcBef>
            </a:pPr>
            <a:r>
              <a:rPr spc="-5" dirty="0">
                <a:latin typeface="Courier New"/>
                <a:cs typeface="Courier New"/>
              </a:rPr>
              <a:t>element-of-set?</a:t>
            </a:r>
          </a:p>
          <a:p>
            <a:pPr algn="ctr">
              <a:lnSpc>
                <a:spcPct val="100000"/>
              </a:lnSpc>
              <a:spcBef>
                <a:spcPts val="509"/>
              </a:spcBef>
              <a:tabLst>
                <a:tab pos="4004310" algn="l"/>
              </a:tabLst>
            </a:pPr>
            <a:r>
              <a:rPr sz="4000" spc="-5" dirty="0"/>
              <a:t>(Sets</a:t>
            </a:r>
            <a:r>
              <a:rPr sz="4000" dirty="0"/>
              <a:t> </a:t>
            </a:r>
            <a:r>
              <a:rPr sz="4000" spc="-5" dirty="0"/>
              <a:t>as</a:t>
            </a:r>
            <a:r>
              <a:rPr sz="4000" spc="5" dirty="0"/>
              <a:t> </a:t>
            </a:r>
            <a:r>
              <a:rPr sz="4000" spc="-5" dirty="0"/>
              <a:t>Ordered	Lists)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47320" y="2164080"/>
            <a:ext cx="9855200" cy="30518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48280" indent="-457200">
              <a:lnSpc>
                <a:spcPct val="110300"/>
              </a:lnSpc>
              <a:spcBef>
                <a:spcPts val="10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(define (element-of-set? x set)  (cond ((null? set) false)</a:t>
            </a:r>
            <a:endParaRPr sz="3000">
              <a:latin typeface="Courier New"/>
              <a:cs typeface="Courier New"/>
            </a:endParaRPr>
          </a:p>
          <a:p>
            <a:pPr marL="18415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((= x (car set))</a:t>
            </a:r>
            <a:r>
              <a:rPr sz="3000" spc="-1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true)</a:t>
            </a:r>
            <a:endParaRPr sz="3000">
              <a:latin typeface="Courier New"/>
              <a:cs typeface="Courier New"/>
            </a:endParaRPr>
          </a:p>
          <a:p>
            <a:pPr marL="1841500" marR="2519680">
              <a:lnSpc>
                <a:spcPct val="110300"/>
              </a:lnSpc>
              <a:spcBef>
                <a:spcPts val="5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</a:t>
            </a:r>
            <a:r>
              <a:rPr sz="3000" spc="-5" dirty="0">
                <a:solidFill>
                  <a:srgbClr val="FFFFFF"/>
                </a:solidFill>
                <a:latin typeface="Courier New"/>
                <a:cs typeface="Courier New"/>
              </a:rPr>
              <a:t>(&lt; x (car set)) false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)  (else (element-of-set? x</a:t>
            </a:r>
            <a:endParaRPr sz="3000">
              <a:latin typeface="Courier New"/>
              <a:cs typeface="Courier New"/>
            </a:endParaRPr>
          </a:p>
          <a:p>
            <a:pPr marL="6870700">
              <a:lnSpc>
                <a:spcPct val="100000"/>
              </a:lnSpc>
              <a:spcBef>
                <a:spcPts val="370"/>
              </a:spcBef>
            </a:pP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(cdr</a:t>
            </a:r>
            <a:r>
              <a:rPr sz="3000" spc="-50" dirty="0">
                <a:solidFill>
                  <a:srgbClr val="FFFF00"/>
                </a:solidFill>
                <a:latin typeface="Courier New"/>
                <a:cs typeface="Courier New"/>
              </a:rPr>
              <a:t> </a:t>
            </a:r>
            <a:r>
              <a:rPr sz="3000" spc="-5" dirty="0">
                <a:solidFill>
                  <a:srgbClr val="FFFF00"/>
                </a:solidFill>
                <a:latin typeface="Courier New"/>
                <a:cs typeface="Courier New"/>
              </a:rPr>
              <a:t>set)))))</a:t>
            </a:r>
            <a:endParaRPr sz="3000">
              <a:latin typeface="Courier New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2023866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D70CB941EE7C419857E49AD253AFF5" ma:contentTypeVersion="4" ma:contentTypeDescription="Create a new document." ma:contentTypeScope="" ma:versionID="b286bf261282107fb2fadfb7c8fc4a9a">
  <xsd:schema xmlns:xsd="http://www.w3.org/2001/XMLSchema" xmlns:xs="http://www.w3.org/2001/XMLSchema" xmlns:p="http://schemas.microsoft.com/office/2006/metadata/properties" xmlns:ns2="71df8737-ee74-4f12-ae2d-e9f1162afdb0" targetNamespace="http://schemas.microsoft.com/office/2006/metadata/properties" ma:root="true" ma:fieldsID="a95c887dd8d2776193963354119850bf" ns2:_="">
    <xsd:import namespace="71df8737-ee74-4f12-ae2d-e9f1162afdb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df8737-ee74-4f12-ae2d-e9f1162afd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DD378A46-2698-45B8-80D8-02830FA32686}"/>
</file>

<file path=customXml/itemProps2.xml><?xml version="1.0" encoding="utf-8"?>
<ds:datastoreItem xmlns:ds="http://schemas.openxmlformats.org/officeDocument/2006/customXml" ds:itemID="{D9BDA1CB-0B08-4B02-9DE7-C4359B26E9CC}"/>
</file>

<file path=customXml/itemProps3.xml><?xml version="1.0" encoding="utf-8"?>
<ds:datastoreItem xmlns:ds="http://schemas.openxmlformats.org/officeDocument/2006/customXml" ds:itemID="{9567E581-B2BE-4EAF-9995-D0D8B37887A6}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3768</TotalTime>
  <Words>8415</Words>
  <Application>Microsoft Office PowerPoint</Application>
  <PresentationFormat>Custom</PresentationFormat>
  <Paragraphs>1844</Paragraphs>
  <Slides>193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193</vt:i4>
      </vt:variant>
    </vt:vector>
  </HeadingPairs>
  <TitlesOfParts>
    <vt:vector size="194" baseType="lpstr">
      <vt:lpstr>Office Theme</vt:lpstr>
      <vt:lpstr>PowerPoint Presentation</vt:lpstr>
      <vt:lpstr>PowerPoint Presentation</vt:lpstr>
      <vt:lpstr>(1 4 9 16 25)</vt:lpstr>
      <vt:lpstr>PowerPoint Presentation</vt:lpstr>
      <vt:lpstr>PowerPoint Presentation</vt:lpstr>
      <vt:lpstr>PowerPoint Presentation</vt:lpstr>
      <vt:lpstr>PowerPoint Presentation</vt:lpstr>
      <vt:lpstr>(a b)</vt:lpstr>
      <vt:lpstr>PowerPoint Presentation</vt:lpstr>
      <vt:lpstr>PowerPoint Presentation</vt:lpstr>
      <vt:lpstr>PowerPoint Presentation</vt:lpstr>
      <vt:lpstr>'(cons a b)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memq</vt:lpstr>
      <vt:lpstr>memq</vt:lpstr>
      <vt:lpstr>PowerPoint Presentation</vt:lpstr>
      <vt:lpstr>memq</vt:lpstr>
      <vt:lpstr>memq</vt:lpstr>
      <vt:lpstr>memq</vt:lpstr>
      <vt:lpstr>memq</vt:lpstr>
      <vt:lpstr>memq</vt:lpstr>
      <vt:lpstr>memq</vt:lpstr>
      <vt:lpstr>memq</vt:lpstr>
      <vt:lpstr>memq</vt:lpstr>
      <vt:lpstr>memq</vt:lpstr>
      <vt:lpstr>memq</vt:lpstr>
      <vt:lpstr>PowerPoint Presentation</vt:lpstr>
      <vt:lpstr>dc =0</vt:lpstr>
      <vt:lpstr>PowerPoint Presentation</vt:lpstr>
      <vt:lpstr>dc =0</vt:lpstr>
      <vt:lpstr>(define deriv exp var)  (cond ((number? exp) 0) ((variable? exp)</vt:lpstr>
      <vt:lpstr>PowerPoint Presentation</vt:lpstr>
      <vt:lpstr>dc =0</vt:lpstr>
      <vt:lpstr>PowerPoint Presentation</vt:lpstr>
      <vt:lpstr>PowerPoint Presentation</vt:lpstr>
      <vt:lpstr>PowerPoint Presentation</vt:lpstr>
      <vt:lpstr>dc =0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ax +b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same-variable? (+ (* a x) b)</vt:lpstr>
      <vt:lpstr>same-variable? (+ (* a x) b)</vt:lpstr>
      <vt:lpstr>PowerPoint Presentation</vt:lpstr>
      <vt:lpstr>PowerPoint Presentation</vt:lpstr>
      <vt:lpstr>PowerPoint Presentation</vt:lpstr>
      <vt:lpstr>sum? (+ (* a x) b)</vt:lpstr>
      <vt:lpstr>sum?  product?  (+ (* a x) b)</vt:lpstr>
      <vt:lpstr>PowerPoint Presentation</vt:lpstr>
      <vt:lpstr>PowerPoint Presentation</vt:lpstr>
      <vt:lpstr>dc =0</vt:lpstr>
      <vt:lpstr>PowerPoint Presentation</vt:lpstr>
      <vt:lpstr>make-sum  make-product</vt:lpstr>
      <vt:lpstr>PowerPoint Presentation</vt:lpstr>
      <vt:lpstr>addend/augend</vt:lpstr>
      <vt:lpstr>addend/augend</vt:lpstr>
      <vt:lpstr>addend/augend</vt:lpstr>
      <vt:lpstr>multiplier/multiplicand (* (* a x) b)</vt:lpstr>
      <vt:lpstr>PowerPoint Presentation</vt:lpstr>
      <vt:lpstr>Applying deriv</vt:lpstr>
      <vt:lpstr>Applying deriv</vt:lpstr>
      <vt:lpstr>Applying deriv</vt:lpstr>
      <vt:lpstr>PowerPoint Presentation</vt:lpstr>
      <vt:lpstr>Applying deriv</vt:lpstr>
      <vt:lpstr>Applying deriv</vt:lpstr>
      <vt:lpstr>PowerPoint Presentation</vt:lpstr>
      <vt:lpstr>Applying deriv</vt:lpstr>
      <vt:lpstr>make-product</vt:lpstr>
      <vt:lpstr>make-sum</vt:lpstr>
      <vt:lpstr>Representing Sets</vt:lpstr>
      <vt:lpstr>PowerPoint Presentation</vt:lpstr>
      <vt:lpstr>PowerPoint Presentation</vt:lpstr>
      <vt:lpstr>element-of-set? (Sets as Unordered Lists)</vt:lpstr>
      <vt:lpstr>element-of-set? (Sets as Unordered Lists)</vt:lpstr>
      <vt:lpstr>PowerPoint Presentation</vt:lpstr>
      <vt:lpstr>PowerPoint Presentation</vt:lpstr>
      <vt:lpstr>intersection-set (sets as unordered lists)</vt:lpstr>
      <vt:lpstr>intersection-set (sets as unordered lists)</vt:lpstr>
      <vt:lpstr>intersection-set (sets as unordered lists)</vt:lpstr>
      <vt:lpstr>PowerPoint Presentation</vt:lpstr>
      <vt:lpstr>element-of-set? (Sets as Ordered Lists)</vt:lpstr>
      <vt:lpstr>element-of-set? (Sets as Ordered Lists)</vt:lpstr>
      <vt:lpstr>element-of-set? (Sets as Ordered Lists)</vt:lpstr>
      <vt:lpstr>element-of-set? (Sets as Ordered Lists)</vt:lpstr>
      <vt:lpstr>element-of-set? (Sets as Ordered Lists)</vt:lpstr>
      <vt:lpstr>element-of-set? (Sets as Ordered Lists)</vt:lpstr>
      <vt:lpstr>PowerPoint Presentation</vt:lpstr>
      <vt:lpstr>intersection-set (sets as ordered lists)</vt:lpstr>
      <vt:lpstr>intersection-set (sets as ordered lists)</vt:lpstr>
      <vt:lpstr>intersection-set (sets as ordered lists)</vt:lpstr>
      <vt:lpstr>intersection-set (sets as ordered lists)</vt:lpstr>
      <vt:lpstr>intersection-set (sets as ordered lists)</vt:lpstr>
      <vt:lpstr>Ordered sets as Binary Trees</vt:lpstr>
      <vt:lpstr>Representing Sets</vt:lpstr>
      <vt:lpstr>Representing Sets</vt:lpstr>
      <vt:lpstr>Representing Sets</vt:lpstr>
      <vt:lpstr>PowerPoint Presentation</vt:lpstr>
      <vt:lpstr>PowerPoint Presentation</vt:lpstr>
      <vt:lpstr>Representing Sets as Binary Trees) </vt:lpstr>
      <vt:lpstr>PowerPoint Presentation</vt:lpstr>
      <vt:lpstr>Representing Sets (Sets as Binary Trees)</vt:lpstr>
      <vt:lpstr>Representing Sets (Sets as Binary Trees)</vt:lpstr>
      <vt:lpstr>Representing Sets as Binary Trees) </vt:lpstr>
      <vt:lpstr>Representing Sets (Sets as Binary Trees)</vt:lpstr>
      <vt:lpstr>Representing Sets as Binary Trees) </vt:lpstr>
      <vt:lpstr>Representing Sets (Sets as Binary Trees)</vt:lpstr>
      <vt:lpstr>Representing Sets (Sets as Binary Trees)</vt:lpstr>
      <vt:lpstr>Representing Sets as Binary Trees) </vt:lpstr>
      <vt:lpstr>Representing Sets (Sets as Binary Trees)</vt:lpstr>
      <vt:lpstr>Representing Sets as Binary Trees) </vt:lpstr>
      <vt:lpstr>PowerPoint Presentation</vt:lpstr>
      <vt:lpstr>PowerPoint Presentation</vt:lpstr>
      <vt:lpstr>element-of-set? (Sets as Binary Trees)</vt:lpstr>
      <vt:lpstr>element-of-set? (Sets as Binary Trees)</vt:lpstr>
      <vt:lpstr>element-of-set? (Sets as Binary Trees)</vt:lpstr>
      <vt:lpstr>element-of-set? (Sets as Binary Trees)</vt:lpstr>
      <vt:lpstr>element-of-set? (Sets as Binary Trees)</vt:lpstr>
      <vt:lpstr>PowerPoint Presentation</vt:lpstr>
      <vt:lpstr>adjoin-set</vt:lpstr>
      <vt:lpstr>Representing Sets as Binary Trees) </vt:lpstr>
      <vt:lpstr>adjoin-set (sets as binary trees)</vt:lpstr>
      <vt:lpstr>adjoin-set (step by step)</vt:lpstr>
      <vt:lpstr>Representing Sets as Binary Trees) </vt:lpstr>
      <vt:lpstr>element-of-set? (Sets as Unordered Lists)</vt:lpstr>
      <vt:lpstr>look-up (in the context of info retrieval)</vt:lpstr>
      <vt:lpstr>Huffman Encoding Tree</vt:lpstr>
      <vt:lpstr>Representing Data</vt:lpstr>
      <vt:lpstr>PowerPoint Presentation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Representing Huffman Trees</vt:lpstr>
      <vt:lpstr>Decoding Huffman Trees</vt:lpstr>
      <vt:lpstr>Representing Huffman Trees</vt:lpstr>
      <vt:lpstr>look-up (in the context of info retrieval)</vt:lpstr>
      <vt:lpstr>Complex Numbers</vt:lpstr>
      <vt:lpstr>Complex Numbers: Representation</vt:lpstr>
      <vt:lpstr>Complex Numbers: Operations</vt:lpstr>
      <vt:lpstr>Complex Numbers: Operations</vt:lpstr>
      <vt:lpstr>Complex Numbers: Operations</vt:lpstr>
      <vt:lpstr>Complex Numbers: Operations</vt:lpstr>
      <vt:lpstr>Complex Numbers: Operations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Selectors and Constructors</vt:lpstr>
      <vt:lpstr>Tagged Data</vt:lpstr>
      <vt:lpstr>Tagged Data</vt:lpstr>
      <vt:lpstr>Tagged Data Predicates</vt:lpstr>
      <vt:lpstr>Selectors and Constructors</vt:lpstr>
      <vt:lpstr>New Selectors and Constructors (define (real-part-rectangular z) (car z))  (define (imag-part-rectangular z) (cdr z))</vt:lpstr>
      <vt:lpstr>Selectors and Constructors</vt:lpstr>
      <vt:lpstr>New Selectors and Constructors</vt:lpstr>
      <vt:lpstr>Generic Selectors</vt:lpstr>
      <vt:lpstr>Generic Selectors</vt:lpstr>
      <vt:lpstr>Generic Selectors</vt:lpstr>
      <vt:lpstr>Complex Numbers: Operations</vt:lpstr>
      <vt:lpstr>Constructors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admin</cp:lastModifiedBy>
  <cp:revision>48</cp:revision>
  <dcterms:created xsi:type="dcterms:W3CDTF">2020-09-21T03:15:37Z</dcterms:created>
  <dcterms:modified xsi:type="dcterms:W3CDTF">2021-10-03T14:48:25Z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2018-08-09T00:00:00Z</vt:filetime>
  </property>
  <property fmtid="{D5CDD505-2E9C-101B-9397-08002B2CF9AE}" pid="3" name="Creator">
    <vt:lpwstr>Impress</vt:lpwstr>
  </property>
  <property fmtid="{D5CDD505-2E9C-101B-9397-08002B2CF9AE}" pid="4" name="LastSaved">
    <vt:filetime>2018-08-09T00:00:00Z</vt:filetime>
  </property>
  <property fmtid="{D5CDD505-2E9C-101B-9397-08002B2CF9AE}" pid="5" name="ContentTypeId">
    <vt:lpwstr>0x010100C9D70CB941EE7C419857E49AD253AFF5</vt:lpwstr>
  </property>
</Properties>
</file>