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EDFD-91F2-4C27-9317-16FC5F06256D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7997-46FC-4C7A-9F62-F952E11A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275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C7997-46FC-4C7A-9F62-F952E11A15A3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4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60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4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1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23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52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1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1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2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2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5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44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C883-8304-44D4-8D9D-B5B57952A685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671DE-7171-4BF5-8C55-2503CBEA73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2160240"/>
          </a:xfrm>
        </p:spPr>
        <p:txBody>
          <a:bodyPr>
            <a:normAutofit fontScale="90000"/>
          </a:bodyPr>
          <a:lstStyle/>
          <a:p>
            <a:r>
              <a:rPr lang="en-IN" altLang="en-US" dirty="0" smtClean="0">
                <a:solidFill>
                  <a:srgbClr val="FFFF00"/>
                </a:solidFill>
                <a:latin typeface="Times New Roman" pitchFamily="18" charset="0"/>
              </a:rPr>
              <a:t>15CSE402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IN" altLang="en-US" dirty="0" smtClean="0">
                <a:solidFill>
                  <a:srgbClr val="FFFF00"/>
                </a:solidFill>
                <a:latin typeface="Times New Roman" pitchFamily="18" charset="0"/>
              </a:rPr>
              <a:t>Structure and Interpretation of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IN" altLang="en-US" dirty="0" smtClean="0">
                <a:solidFill>
                  <a:srgbClr val="FFFF00"/>
                </a:solidFill>
                <a:latin typeface="Times New Roman" pitchFamily="18" charset="0"/>
              </a:rPr>
              <a:t>Computer Programs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2996952"/>
            <a:ext cx="6400800" cy="17526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en-I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22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05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Clever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that allows one to use sequence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manipulations without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incurring the costs of manipulating sequences as lists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Achieves the best of both the worlds: 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programs as elegant sequence manipulations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Attain the efficiency of incremental computation.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4726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onstruct a stream only partially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 this partial construction to the program that consumes the stream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323528" y="3789040"/>
            <a:ext cx="3672408" cy="2304256"/>
          </a:xfrm>
          <a:prstGeom prst="cloudCallout">
            <a:avLst/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consumer attempts to access a part of the stream that has not yet been constructed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3995936" y="3789040"/>
            <a:ext cx="5184576" cy="3024336"/>
          </a:xfrm>
          <a:prstGeom prst="irregularSeal1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stream will automatically construct just enough more of itself to produce the required part !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9" name="6-Point Star 8"/>
          <p:cNvSpPr/>
          <p:nvPr/>
        </p:nvSpPr>
        <p:spPr>
          <a:xfrm>
            <a:off x="6156176" y="188640"/>
            <a:ext cx="2592288" cy="2088232"/>
          </a:xfrm>
          <a:prstGeom prst="star6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reserves the illusion that the entire stream exists.</a:t>
            </a:r>
            <a:endParaRPr lang="en-I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write programs as if we were processing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sequences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our stream implementation to automatically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transparently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interleave the construction of the stream with its use.</a:t>
            </a:r>
          </a:p>
        </p:txBody>
      </p:sp>
    </p:spTree>
    <p:extLst>
      <p:ext uri="{BB962C8B-B14F-4D97-AF65-F5344CB8AC3E}">
        <p14:creationId xmlns:p14="http://schemas.microsoft.com/office/powerpoint/2010/main" val="171406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and Selectors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72608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</a:t>
            </a: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stream-car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(stream-car (cons-stream x y)) = x</a:t>
            </a:r>
          </a:p>
          <a:p>
            <a:pPr marL="457200" lvl="1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(cons-stream x y)) = y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6084168" y="5013176"/>
            <a:ext cx="2880320" cy="158417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b="1" dirty="0">
                <a:solidFill>
                  <a:schemeClr val="tx2"/>
                </a:solidFill>
              </a:rPr>
              <a:t>On the surface, streams are just lists with different names for the </a:t>
            </a:r>
            <a:r>
              <a:rPr lang="en-IN" b="1" dirty="0" smtClean="0">
                <a:solidFill>
                  <a:schemeClr val="tx2"/>
                </a:solidFill>
              </a:rPr>
              <a:t>procedures that </a:t>
            </a:r>
            <a:r>
              <a:rPr lang="en-IN" b="1" dirty="0">
                <a:solidFill>
                  <a:schemeClr val="tx2"/>
                </a:solidFill>
              </a:rPr>
              <a:t>manipulate </a:t>
            </a:r>
            <a:r>
              <a:rPr lang="en-IN" b="1" dirty="0" smtClean="0">
                <a:solidFill>
                  <a:schemeClr val="tx2"/>
                </a:solidFill>
              </a:rPr>
              <a:t>them !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 rot="20112886">
            <a:off x="3148602" y="2305066"/>
            <a:ext cx="3621883" cy="1800200"/>
          </a:xfrm>
          <a:prstGeom prst="curvedLeftArrow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b="1" dirty="0" smtClean="0">
                <a:solidFill>
                  <a:srgbClr val="FFFF00"/>
                </a:solidFill>
              </a:rPr>
              <a:t>Satisfies Constraint </a:t>
            </a:r>
          </a:p>
        </p:txBody>
      </p:sp>
    </p:spTree>
    <p:extLst>
      <p:ext uri="{BB962C8B-B14F-4D97-AF65-F5344CB8AC3E}">
        <p14:creationId xmlns:p14="http://schemas.microsoft.com/office/powerpoint/2010/main" val="20234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the-empty-stream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with the predicate stream-null?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the result of any cons-stream operation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4572000" y="4077072"/>
            <a:ext cx="3888432" cy="2520280"/>
          </a:xfrm>
          <a:prstGeom prst="irregularSeal1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Distinguishable Object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3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15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list operations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(stream-ref s n)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(= n 0)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stream-car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stream-ref (stream-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s) (- n 1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(stream-map proc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(if (stream-null?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the-empty-stream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(cons-stream (proc (stream-car s))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(stream-map proc (stream-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s)))))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005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Stream-for-each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(stream-for-each proc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(stream-null?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’done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(proc (stream-car s))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stream-for-each proc (stream-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(display-stream 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(stream-for-each display-line s))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(display-line x)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(newline)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(display x))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2 3"/>
          <p:cNvSpPr/>
          <p:nvPr/>
        </p:nvSpPr>
        <p:spPr>
          <a:xfrm>
            <a:off x="5724128" y="692696"/>
            <a:ext cx="3168352" cy="2420888"/>
          </a:xfrm>
          <a:prstGeom prst="irregularSeal2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seful for viewing streams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2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delay special form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ctr">
              <a:buNone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oes not evaluate the expression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ather returns a so-called delayed object, which we can think of as a “promise” to evaluate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at some future time.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51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force Object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616624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 a delayed object as argument and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the evaluation—in effect, forcing the delay to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its promise.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8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 special form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4116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(cons-stream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b&gt;) = (cons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 (delay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b&gt;))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onstruct streams using pairs. 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rather than placing the value of the rest of the stream into the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pair 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 a promise to compute the rest if it is ever requested.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data structure which presents an alternative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to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state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mitigate some of the complexity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 abstract point of view, a stream is simply a sequence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processing lets us model systems that have state without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 using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or mutable data.</a:t>
            </a:r>
          </a:p>
        </p:txBody>
      </p:sp>
    </p:spTree>
    <p:extLst>
      <p:ext uri="{BB962C8B-B14F-4D97-AF65-F5344CB8AC3E}">
        <p14:creationId xmlns:p14="http://schemas.microsoft.com/office/powerpoint/2010/main" val="23891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Stream-car and 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(stream-car stream) (car stream))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 (force (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Stream-car selects the car of the pair; 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selects the 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pair and evaluates the delayed expression found there to obtain the rest of the stream.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36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758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in action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856984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(stream-car (stream-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(stream-filter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prime? (stream-enumerate-interval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10000 1000000))))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(stream-enumerate-interval low high)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(if (&gt; low high)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the-empty-stream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(cons-stream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low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(stream-enumerate-interval (+ low 1) high))))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4067944" y="4149080"/>
            <a:ext cx="4896544" cy="1656184"/>
          </a:xfrm>
          <a:prstGeom prst="flowChartAlternate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 10000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(delay (stream-enumerate-interval 10001 1000000)))</a:t>
            </a:r>
          </a:p>
        </p:txBody>
      </p:sp>
    </p:spTree>
    <p:extLst>
      <p:ext uri="{BB962C8B-B14F-4D97-AF65-F5344CB8AC3E}">
        <p14:creationId xmlns:p14="http://schemas.microsoft.com/office/powerpoint/2010/main" val="14484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Stream-filter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(stream-filter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((stream-null? stream) the-empty-stream)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(stream-car stream))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 (stream-car stream)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stream-filter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stream))))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(stream-filter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stream)))))</a:t>
            </a:r>
          </a:p>
        </p:txBody>
      </p:sp>
    </p:spTree>
    <p:extLst>
      <p:ext uri="{BB962C8B-B14F-4D97-AF65-F5344CB8AC3E}">
        <p14:creationId xmlns:p14="http://schemas.microsoft.com/office/powerpoint/2010/main" val="422107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Forced Evaluation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 10001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(stream-enumerate-interval 10002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1000000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5536" y="4077072"/>
            <a:ext cx="4248472" cy="2088232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7030A0"/>
                </a:solidFill>
              </a:rPr>
              <a:t>Continues with stream-car returning     …</a:t>
            </a:r>
          </a:p>
          <a:p>
            <a:r>
              <a:rPr lang="en-IN" dirty="0" smtClean="0">
                <a:solidFill>
                  <a:srgbClr val="7030A0"/>
                </a:solidFill>
              </a:rPr>
              <a:t>      10007 (first prime) ,</a:t>
            </a: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rgbClr val="7030A0"/>
                </a:solidFill>
              </a:rPr>
              <a:t>     10008 and stops at </a:t>
            </a:r>
          </a:p>
          <a:p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 smtClean="0">
                <a:solidFill>
                  <a:srgbClr val="7030A0"/>
                </a:solidFill>
              </a:rPr>
              <a:t>     10009 (second prime)..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5-Point Star 4"/>
          <p:cNvSpPr/>
          <p:nvPr/>
        </p:nvSpPr>
        <p:spPr>
          <a:xfrm>
            <a:off x="5076056" y="3933056"/>
            <a:ext cx="4032448" cy="2448272"/>
          </a:xfrm>
          <a:prstGeom prst="star5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Demand driven programming!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97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delay and force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(lambda ()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Up-Down Arrow 3"/>
          <p:cNvSpPr/>
          <p:nvPr/>
        </p:nvSpPr>
        <p:spPr>
          <a:xfrm>
            <a:off x="1577097" y="2348880"/>
            <a:ext cx="648072" cy="1368152"/>
          </a:xfrm>
          <a:prstGeom prst="up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635896" y="5661248"/>
            <a:ext cx="55081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(force delayed-object)</a:t>
            </a:r>
          </a:p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(delayed-object))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3851920" y="1772816"/>
            <a:ext cx="3384376" cy="1116124"/>
          </a:xfrm>
          <a:prstGeom prst="wedgeEllipseCallout">
            <a:avLst>
              <a:gd name="adj1" fmla="val -76922"/>
              <a:gd name="adj2" fmla="val -2772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Evaluated later on demand !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755576" y="4725144"/>
            <a:ext cx="2232248" cy="1008112"/>
          </a:xfrm>
          <a:prstGeom prst="wedgeEllipseCallout">
            <a:avLst>
              <a:gd name="adj1" fmla="val 2241"/>
              <a:gd name="adj2" fmla="val -82167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Syntactic Sugar 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68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5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Streams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9001000" cy="5688632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(integers-starting-from n)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 n (integers-starting-from (+ n 1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	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integers (integers-starting-from 1))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364088" y="4077072"/>
            <a:ext cx="3744416" cy="2448272"/>
          </a:xfrm>
          <a:prstGeom prst="wedgeEllipseCallout">
            <a:avLst>
              <a:gd name="adj1" fmla="val -126748"/>
              <a:gd name="adj2" fmla="val -7389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000FF"/>
                </a:solidFill>
              </a:rPr>
              <a:t>I</a:t>
            </a:r>
            <a:r>
              <a:rPr lang="en-IN" b="1" dirty="0" smtClean="0">
                <a:solidFill>
                  <a:srgbClr val="0000FF"/>
                </a:solidFill>
              </a:rPr>
              <a:t>ntegers is a </a:t>
            </a:r>
            <a:r>
              <a:rPr lang="en-IN" b="1" dirty="0">
                <a:solidFill>
                  <a:srgbClr val="0000FF"/>
                </a:solidFill>
              </a:rPr>
              <a:t>pair whose car is 1 and</a:t>
            </a:r>
          </a:p>
          <a:p>
            <a:r>
              <a:rPr lang="en-IN" b="1" dirty="0" err="1" smtClean="0">
                <a:solidFill>
                  <a:srgbClr val="0000FF"/>
                </a:solidFill>
              </a:rPr>
              <a:t>cdr</a:t>
            </a:r>
            <a:r>
              <a:rPr lang="en-IN" b="1" dirty="0" smtClean="0">
                <a:solidFill>
                  <a:srgbClr val="0000FF"/>
                </a:solidFill>
              </a:rPr>
              <a:t> </a:t>
            </a:r>
            <a:r>
              <a:rPr lang="en-IN" b="1" dirty="0">
                <a:solidFill>
                  <a:srgbClr val="0000FF"/>
                </a:solidFill>
              </a:rPr>
              <a:t>is a promise to produce the integers beginning with </a:t>
            </a:r>
            <a:r>
              <a:rPr lang="en-IN" b="1" dirty="0" smtClean="0">
                <a:solidFill>
                  <a:srgbClr val="0000FF"/>
                </a:solidFill>
              </a:rPr>
              <a:t>2. </a:t>
            </a:r>
          </a:p>
          <a:p>
            <a:endParaRPr lang="en-IN" b="1" dirty="0" smtClean="0">
              <a:solidFill>
                <a:srgbClr val="0000FF"/>
              </a:solidFill>
            </a:endParaRPr>
          </a:p>
          <a:p>
            <a:r>
              <a:rPr lang="en-IN" b="1" dirty="0" smtClean="0">
                <a:solidFill>
                  <a:srgbClr val="0000FF"/>
                </a:solidFill>
              </a:rPr>
              <a:t>An </a:t>
            </a:r>
            <a:r>
              <a:rPr lang="en-IN" b="1" dirty="0">
                <a:solidFill>
                  <a:srgbClr val="0000FF"/>
                </a:solidFill>
              </a:rPr>
              <a:t>infinitely long stream ! </a:t>
            </a:r>
          </a:p>
        </p:txBody>
      </p:sp>
      <p:sp>
        <p:nvSpPr>
          <p:cNvPr id="5" name="Explosion 1 4"/>
          <p:cNvSpPr/>
          <p:nvPr/>
        </p:nvSpPr>
        <p:spPr>
          <a:xfrm>
            <a:off x="34498" y="3789040"/>
            <a:ext cx="4392488" cy="3068960"/>
          </a:xfrm>
          <a:prstGeom prst="irregularSeal1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But </a:t>
            </a:r>
            <a:r>
              <a:rPr lang="en-IN" b="1" dirty="0">
                <a:solidFill>
                  <a:srgbClr val="7030A0"/>
                </a:solidFill>
              </a:rPr>
              <a:t>in any given time </a:t>
            </a:r>
            <a:r>
              <a:rPr lang="en-IN" b="1" dirty="0" smtClean="0">
                <a:solidFill>
                  <a:srgbClr val="7030A0"/>
                </a:solidFill>
              </a:rPr>
              <a:t>only </a:t>
            </a:r>
            <a:r>
              <a:rPr lang="en-IN" b="1" dirty="0">
                <a:solidFill>
                  <a:srgbClr val="7030A0"/>
                </a:solidFill>
              </a:rPr>
              <a:t>a finite</a:t>
            </a:r>
          </a:p>
          <a:p>
            <a:pPr algn="ctr"/>
            <a:r>
              <a:rPr lang="en-IN" b="1" dirty="0">
                <a:solidFill>
                  <a:srgbClr val="7030A0"/>
                </a:solidFill>
              </a:rPr>
              <a:t>portion of </a:t>
            </a:r>
            <a:r>
              <a:rPr lang="en-IN" b="1" dirty="0" smtClean="0">
                <a:solidFill>
                  <a:srgbClr val="7030A0"/>
                </a:solidFill>
              </a:rPr>
              <a:t>it is examined.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6156176" y="0"/>
            <a:ext cx="2808312" cy="2274309"/>
          </a:xfrm>
          <a:prstGeom prst="star6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/>
              <a:t>P</a:t>
            </a:r>
            <a:r>
              <a:rPr lang="en-IN" dirty="0" smtClean="0"/>
              <a:t>rograms  never </a:t>
            </a:r>
            <a:r>
              <a:rPr lang="en-IN" dirty="0"/>
              <a:t>know that the entire infinite</a:t>
            </a:r>
          </a:p>
          <a:p>
            <a:pPr algn="ctr"/>
            <a:r>
              <a:rPr lang="en-IN" dirty="0"/>
              <a:t>stream is not there.</a:t>
            </a:r>
          </a:p>
        </p:txBody>
      </p:sp>
    </p:spTree>
    <p:extLst>
      <p:ext uri="{BB962C8B-B14F-4D97-AF65-F5344CB8AC3E}">
        <p14:creationId xmlns:p14="http://schemas.microsoft.com/office/powerpoint/2010/main" val="16900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0"/>
            <a:ext cx="9108504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of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that are not divisible by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16624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(divisible? x y) (= (</a:t>
            </a:r>
            <a:r>
              <a:rPr lang="es-E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r>
              <a:rPr lang="es-E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y) 0</a:t>
            </a:r>
            <a:r>
              <a:rPr lang="es-E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s-E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no-sevens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(stream-filter (lambda (x) (not (divisible? x 7)))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(stream-ref no-sevens 100)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117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788024" y="3573016"/>
            <a:ext cx="4176464" cy="1008112"/>
          </a:xfrm>
          <a:prstGeom prst="wedgeEllipseCallout">
            <a:avLst>
              <a:gd name="adj1" fmla="val -54228"/>
              <a:gd name="adj2" fmla="val 65370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Access to find integers not divisible by 7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80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010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nfinite </a:t>
            </a:r>
            <a:r>
              <a:rPr lang="en-I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of </a:t>
            </a:r>
            <a:r>
              <a:rPr lang="en-IN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numbers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6"/>
            <a:ext cx="90010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b)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 a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(+ a b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fibs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0 1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Fibs is a pair whose car is 0 and whose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promise to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(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1).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this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delayed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1 1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evaluated, it produces a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whose car is 1 and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hose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promise to evaluate (</a:t>
            </a:r>
            <a:r>
              <a:rPr lang="en-I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fibgen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2), and so on.</a:t>
            </a:r>
          </a:p>
        </p:txBody>
      </p:sp>
    </p:spTree>
    <p:extLst>
      <p:ext uri="{BB962C8B-B14F-4D97-AF65-F5344CB8AC3E}">
        <p14:creationId xmlns:p14="http://schemas.microsoft.com/office/powerpoint/2010/main" val="393919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(sieve stream)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stream-car stream)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 (stream-filter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(x)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(divisible? x (stream-car stream))))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stream)))))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primes (sieve (integers-starting-from 2)))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283968" y="1412776"/>
            <a:ext cx="4536504" cy="2304256"/>
          </a:xfrm>
          <a:prstGeom prst="flowChartAlternateProcess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T</a:t>
            </a:r>
            <a:r>
              <a:rPr lang="en-IN" b="1" dirty="0" smtClean="0">
                <a:solidFill>
                  <a:schemeClr val="tx1"/>
                </a:solidFill>
              </a:rPr>
              <a:t>o </a:t>
            </a:r>
            <a:r>
              <a:rPr lang="en-IN" b="1" dirty="0">
                <a:solidFill>
                  <a:schemeClr val="tx1"/>
                </a:solidFill>
              </a:rPr>
              <a:t>find a particular prime </a:t>
            </a:r>
            <a:r>
              <a:rPr lang="en-IN" b="1" dirty="0" smtClean="0">
                <a:solidFill>
                  <a:schemeClr val="tx1"/>
                </a:solidFill>
              </a:rPr>
              <a:t>just ask </a:t>
            </a:r>
            <a:r>
              <a:rPr lang="en-IN" b="1" dirty="0">
                <a:solidFill>
                  <a:schemeClr val="tx1"/>
                </a:solidFill>
              </a:rPr>
              <a:t>for </a:t>
            </a:r>
            <a:r>
              <a:rPr lang="en-IN" b="1" dirty="0" smtClean="0">
                <a:solidFill>
                  <a:schemeClr val="tx1"/>
                </a:solidFill>
              </a:rPr>
              <a:t>it !</a:t>
            </a:r>
          </a:p>
          <a:p>
            <a:endParaRPr lang="en-IN" b="1" dirty="0" smtClean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(stream-ref primes 50)</a:t>
            </a:r>
          </a:p>
          <a:p>
            <a:r>
              <a:rPr lang="en-IN" b="1" i="1" dirty="0" smtClean="0">
                <a:solidFill>
                  <a:schemeClr val="tx1"/>
                </a:solidFill>
              </a:rPr>
              <a:t>233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Sieve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Eratosthenes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47260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integers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2, which is the first prime.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the rest of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primes, start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filtering the multiples of 2 from the rest of the integers.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leaves a stream beginning with 3, which is the next prime.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filter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multiples of 3 from the rest of this stream. </a:t>
            </a: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a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beginning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5, which is the next prime, and so on.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Sequences as Conventional Interfaces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equences can serve as standard interfaces for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combining program modules.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owerful abstractions can be formulated for manipulating sequences, such as map, filter, and accumulate 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a wide variety of operations in a manner that is both succinct and elegant.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 Streams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688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ones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(cons-stream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ones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(add-streams s1 s2) (stream-map + s1 s2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integers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(cons-stream 1 (add-streams ones integers)))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2987824" y="1484784"/>
            <a:ext cx="6156176" cy="2520280"/>
          </a:xfrm>
          <a:prstGeom prst="wedgeEllipseCallout">
            <a:avLst>
              <a:gd name="adj1" fmla="val -69424"/>
              <a:gd name="adj2" fmla="val -50478"/>
            </a:avLst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D</a:t>
            </a:r>
            <a:r>
              <a:rPr lang="en-IN" b="1" dirty="0" smtClean="0">
                <a:solidFill>
                  <a:schemeClr val="tx1"/>
                </a:solidFill>
              </a:rPr>
              <a:t>efines </a:t>
            </a:r>
            <a:r>
              <a:rPr lang="en-IN" b="1" dirty="0">
                <a:solidFill>
                  <a:schemeClr val="tx1"/>
                </a:solidFill>
              </a:rPr>
              <a:t>the stream ones to be an infinite stream of </a:t>
            </a:r>
            <a:r>
              <a:rPr lang="en-IN" b="1" dirty="0" smtClean="0">
                <a:solidFill>
                  <a:schemeClr val="tx1"/>
                </a:solidFill>
              </a:rPr>
              <a:t>ones !</a:t>
            </a: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 smtClean="0">
                <a:solidFill>
                  <a:schemeClr val="tx1"/>
                </a:solidFill>
              </a:rPr>
              <a:t>Recursion…. </a:t>
            </a:r>
            <a:r>
              <a:rPr lang="en-IN" b="1" dirty="0">
                <a:solidFill>
                  <a:schemeClr val="tx1"/>
                </a:solidFill>
              </a:rPr>
              <a:t>ones is </a:t>
            </a:r>
            <a:r>
              <a:rPr lang="en-IN" b="1" dirty="0" smtClean="0">
                <a:solidFill>
                  <a:schemeClr val="tx1"/>
                </a:solidFill>
              </a:rPr>
              <a:t>a pair </a:t>
            </a:r>
            <a:r>
              <a:rPr lang="en-IN" b="1" dirty="0">
                <a:solidFill>
                  <a:schemeClr val="tx1"/>
                </a:solidFill>
              </a:rPr>
              <a:t>whose car is 1 and whose </a:t>
            </a:r>
            <a:r>
              <a:rPr lang="en-IN" b="1" dirty="0" err="1">
                <a:solidFill>
                  <a:schemeClr val="tx1"/>
                </a:solidFill>
              </a:rPr>
              <a:t>cdr</a:t>
            </a:r>
            <a:r>
              <a:rPr lang="en-IN" b="1" dirty="0">
                <a:solidFill>
                  <a:schemeClr val="tx1"/>
                </a:solidFill>
              </a:rPr>
              <a:t> is a promise to evaluate ones.</a:t>
            </a:r>
            <a:endParaRPr lang="en-IN" b="1" dirty="0" smtClean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1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8856984" cy="554461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fibs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 0 (cons-stream 1 (add-streams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fibs))))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2 3 5 8 13 21 ... = (stream-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fibs)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1 1 2 3 5 8 13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...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fibs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0 1 1 2 3 5 8 13 21 34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fibs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5536" y="2348880"/>
            <a:ext cx="4824536" cy="1440160"/>
          </a:xfrm>
          <a:prstGeom prst="flowChartAlternate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7030A0"/>
                </a:solidFill>
              </a:rPr>
              <a:t>fibs is a stream beginning with 0 and 1, such</a:t>
            </a:r>
          </a:p>
          <a:p>
            <a:r>
              <a:rPr lang="en-IN" b="1" dirty="0">
                <a:solidFill>
                  <a:srgbClr val="7030A0"/>
                </a:solidFill>
              </a:rPr>
              <a:t>that the rest of the stream can be generated by adding fibs to itself </a:t>
            </a:r>
            <a:r>
              <a:rPr lang="en-IN" b="1" dirty="0" smtClean="0">
                <a:solidFill>
                  <a:srgbClr val="7030A0"/>
                </a:solidFill>
              </a:rPr>
              <a:t>shifted by </a:t>
            </a:r>
            <a:r>
              <a:rPr lang="en-IN" b="1" dirty="0">
                <a:solidFill>
                  <a:srgbClr val="7030A0"/>
                </a:solidFill>
              </a:rPr>
              <a:t>one </a:t>
            </a:r>
            <a:r>
              <a:rPr lang="en-IN" b="1" dirty="0" smtClean="0">
                <a:solidFill>
                  <a:srgbClr val="7030A0"/>
                </a:solidFill>
              </a:rPr>
              <a:t>place !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7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8367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Scale-stream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073008" cy="597666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(scale-stream stream factor)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stream-map (lambda (x) (* x factor)) stream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3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IN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double (cons-stream 1 (scale-stream double 2)))</a:t>
            </a:r>
          </a:p>
          <a:p>
            <a:pPr marL="0" indent="0">
              <a:buNone/>
            </a:pPr>
            <a:r>
              <a:rPr lang="en-IN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stream of powers of 2: 1, 2, 4, 8, 16, 32, . . . .</a:t>
            </a:r>
          </a:p>
        </p:txBody>
      </p:sp>
    </p:spTree>
    <p:extLst>
      <p:ext uri="{BB962C8B-B14F-4D97-AF65-F5344CB8AC3E}">
        <p14:creationId xmlns:p14="http://schemas.microsoft.com/office/powerpoint/2010/main" val="145874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35280" cy="83671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lternate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IN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stream </a:t>
            </a:r>
            <a:r>
              <a:rPr lang="en-I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primes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cons-stream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2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stream-filter prime? (integers-starting-from 3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(prime? n)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((&gt; (square (stream-car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n) true)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divisible? n (stream-car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false)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(stream-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primes))</a:t>
            </a:r>
          </a:p>
        </p:txBody>
      </p:sp>
    </p:spTree>
    <p:extLst>
      <p:ext uri="{BB962C8B-B14F-4D97-AF65-F5344CB8AC3E}">
        <p14:creationId xmlns:p14="http://schemas.microsoft.com/office/powerpoint/2010/main" val="12248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of representing  sequences as lists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Elegance at the price of severe inefficiency in time and space required by the computations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rograms must construct and copy data structures (which may be huge) at every step of a process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(sum-primes a b)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((&gt; count b)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((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prime? count)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 count 1) (+ count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(+ count 1)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0))</a:t>
            </a:r>
          </a:p>
        </p:txBody>
      </p:sp>
      <p:sp>
        <p:nvSpPr>
          <p:cNvPr id="4" name="Explosion 1 3"/>
          <p:cNvSpPr/>
          <p:nvPr/>
        </p:nvSpPr>
        <p:spPr>
          <a:xfrm>
            <a:off x="4716016" y="4509120"/>
            <a:ext cx="3816424" cy="2232248"/>
          </a:xfrm>
          <a:prstGeom prst="irregularSeal1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Standard Iterative Style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5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Style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99715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(sum-primes a b)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accumulate +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0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(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prime? (enumerate-interval a b))))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3563888" y="4293096"/>
            <a:ext cx="5112568" cy="1944216"/>
          </a:xfrm>
          <a:prstGeom prst="irregularSeal1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rgbClr val="7030A0"/>
                </a:solidFill>
              </a:rPr>
              <a:t>Sequences Operations !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program needs to store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being accumulated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in the second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cannot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any testing until enumerate-interval has constructed a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list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numbers in the interval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generates another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 which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turn is passed to accumulate before being collapsed to form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9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1 does not require such large storage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Enumerates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interval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</a:t>
            </a:r>
          </a:p>
          <a:p>
            <a:endParaRPr lang="en-I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each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 to the sum as it is 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1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30" y="0"/>
            <a:ext cx="8229600" cy="1143000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of list usage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52736"/>
            <a:ext cx="9001000" cy="568863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(filter prime?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(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enumerate-interval 10000</a:t>
            </a:r>
          </a:p>
          <a:p>
            <a:pPr marL="0" indent="0">
              <a:buNone/>
            </a:pP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1000000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251520" y="2348880"/>
            <a:ext cx="3456384" cy="1944216"/>
          </a:xfrm>
          <a:prstGeom prst="cloudCallout">
            <a:avLst>
              <a:gd name="adj1" fmla="val -30712"/>
              <a:gd name="adj2" fmla="val -84846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Computes </a:t>
            </a:r>
            <a:r>
              <a:rPr lang="en-IN" dirty="0"/>
              <a:t>the second prime in the interval </a:t>
            </a:r>
            <a:r>
              <a:rPr lang="en-IN" dirty="0" smtClean="0"/>
              <a:t>from 10,000 to 1,000,000</a:t>
            </a:r>
            <a:endParaRPr lang="en-IN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995936" y="3899614"/>
            <a:ext cx="4896544" cy="2625729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00"/>
                </a:solidFill>
              </a:rPr>
              <a:t>Does </a:t>
            </a:r>
            <a:r>
              <a:rPr lang="en-IN" b="1" dirty="0">
                <a:solidFill>
                  <a:srgbClr val="FFFF00"/>
                </a:solidFill>
              </a:rPr>
              <a:t>find the second </a:t>
            </a:r>
            <a:r>
              <a:rPr lang="en-IN" b="1" dirty="0" smtClean="0">
                <a:solidFill>
                  <a:srgbClr val="FFFF00"/>
                </a:solidFill>
              </a:rPr>
              <a:t>prime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00"/>
                </a:solidFill>
              </a:rPr>
              <a:t>But Outrageous Computational Overhead!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00"/>
                </a:solidFill>
              </a:rPr>
              <a:t>Construct </a:t>
            </a:r>
            <a:r>
              <a:rPr lang="en-IN" b="1" dirty="0">
                <a:solidFill>
                  <a:srgbClr val="FFFF00"/>
                </a:solidFill>
              </a:rPr>
              <a:t>a list of almost a million integers, </a:t>
            </a:r>
            <a:endParaRPr lang="en-IN" b="1" dirty="0" smtClean="0">
              <a:solidFill>
                <a:srgbClr val="FFFF0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dirty="0" smtClean="0">
                <a:solidFill>
                  <a:srgbClr val="FFFF00"/>
                </a:solidFill>
              </a:rPr>
              <a:t>Filter this </a:t>
            </a:r>
            <a:r>
              <a:rPr lang="en-IN" b="1" dirty="0">
                <a:solidFill>
                  <a:srgbClr val="FFFF00"/>
                </a:solidFill>
              </a:rPr>
              <a:t>list by testing each element for primality, and then ignore almost all </a:t>
            </a:r>
            <a:r>
              <a:rPr lang="en-IN" b="1" dirty="0" smtClean="0">
                <a:solidFill>
                  <a:srgbClr val="FFFF00"/>
                </a:solidFill>
              </a:rPr>
              <a:t>of the </a:t>
            </a:r>
            <a:r>
              <a:rPr lang="en-IN" b="1" dirty="0">
                <a:solidFill>
                  <a:srgbClr val="FFFF00"/>
                </a:solidFill>
              </a:rPr>
              <a:t>result.</a:t>
            </a:r>
          </a:p>
        </p:txBody>
      </p:sp>
      <p:sp>
        <p:nvSpPr>
          <p:cNvPr id="8" name="Flowchart: Punched Tape 7"/>
          <p:cNvSpPr/>
          <p:nvPr/>
        </p:nvSpPr>
        <p:spPr>
          <a:xfrm>
            <a:off x="323528" y="4437112"/>
            <a:ext cx="3456384" cy="2420888"/>
          </a:xfrm>
          <a:prstGeom prst="flowChartPunchedTape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 Interleave the </a:t>
            </a:r>
            <a:r>
              <a:rPr lang="en-IN" dirty="0"/>
              <a:t>enumeration and the filtering, and stop </a:t>
            </a:r>
            <a:r>
              <a:rPr lang="en-IN" dirty="0" smtClean="0"/>
              <a:t>when second prime is reached …  </a:t>
            </a:r>
          </a:p>
          <a:p>
            <a:endParaRPr lang="en-IN" dirty="0"/>
          </a:p>
          <a:p>
            <a:r>
              <a:rPr lang="en-IN" dirty="0" smtClean="0"/>
              <a:t>- traditional programming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3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70CB941EE7C419857E49AD253AFF5" ma:contentTypeVersion="4" ma:contentTypeDescription="Create a new document." ma:contentTypeScope="" ma:versionID="b286bf261282107fb2fadfb7c8fc4a9a">
  <xsd:schema xmlns:xsd="http://www.w3.org/2001/XMLSchema" xmlns:xs="http://www.w3.org/2001/XMLSchema" xmlns:p="http://schemas.microsoft.com/office/2006/metadata/properties" xmlns:ns2="71df8737-ee74-4f12-ae2d-e9f1162afdb0" targetNamespace="http://schemas.microsoft.com/office/2006/metadata/properties" ma:root="true" ma:fieldsID="a95c887dd8d2776193963354119850bf" ns2:_="">
    <xsd:import namespace="71df8737-ee74-4f12-ae2d-e9f1162af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f8737-ee74-4f12-ae2d-e9f1162af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EDF9FD-3DB6-406E-8EB1-BFAF8C533BAA}"/>
</file>

<file path=customXml/itemProps2.xml><?xml version="1.0" encoding="utf-8"?>
<ds:datastoreItem xmlns:ds="http://schemas.openxmlformats.org/officeDocument/2006/customXml" ds:itemID="{B03FBAF6-B545-42C0-9FCB-9FE5B638161E}"/>
</file>

<file path=customXml/itemProps3.xml><?xml version="1.0" encoding="utf-8"?>
<ds:datastoreItem xmlns:ds="http://schemas.openxmlformats.org/officeDocument/2006/customXml" ds:itemID="{67545185-F654-4DFB-A29E-D1A02961DE26}"/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1578</Words>
  <Application>Microsoft Office PowerPoint</Application>
  <PresentationFormat>On-screen Show (4:3)</PresentationFormat>
  <Paragraphs>287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15CSE402 Structure and Interpretation of  Computer Programs </vt:lpstr>
      <vt:lpstr>Streams</vt:lpstr>
      <vt:lpstr>Sequences as Conventional Interfaces</vt:lpstr>
      <vt:lpstr>Inefficiency of representing  sequences as lists</vt:lpstr>
      <vt:lpstr>Example</vt:lpstr>
      <vt:lpstr>Another Style</vt:lpstr>
      <vt:lpstr>Comparison</vt:lpstr>
      <vt:lpstr>Comparison</vt:lpstr>
      <vt:lpstr>Inefficiency of list usage</vt:lpstr>
      <vt:lpstr>Streams</vt:lpstr>
      <vt:lpstr>Basic Idea</vt:lpstr>
      <vt:lpstr>In other Words….</vt:lpstr>
      <vt:lpstr>Constructors and Selectors</vt:lpstr>
      <vt:lpstr>the-empty-stream</vt:lpstr>
      <vt:lpstr>Stream Analogs of list operations</vt:lpstr>
      <vt:lpstr>Stream-for-each</vt:lpstr>
      <vt:lpstr>The delay special form</vt:lpstr>
      <vt:lpstr>The force Object</vt:lpstr>
      <vt:lpstr>Cons-stream special form</vt:lpstr>
      <vt:lpstr>Stream-car and stream-cdr</vt:lpstr>
      <vt:lpstr>Streams in action</vt:lpstr>
      <vt:lpstr>Stream-filter</vt:lpstr>
      <vt:lpstr>Forced Evaluation</vt:lpstr>
      <vt:lpstr>Implementing delay and force </vt:lpstr>
      <vt:lpstr>Infinite Streams</vt:lpstr>
      <vt:lpstr>Stream of integers that are not divisible by 7</vt:lpstr>
      <vt:lpstr>Infinite stream of Fibonacci numbers</vt:lpstr>
      <vt:lpstr>Sieve of Eratosthenes</vt:lpstr>
      <vt:lpstr>Sieve of Eratosthenes</vt:lpstr>
      <vt:lpstr>Implicit Streams</vt:lpstr>
      <vt:lpstr>Fibonacci numbers</vt:lpstr>
      <vt:lpstr>Scale-stream</vt:lpstr>
      <vt:lpstr>Alternate definition of the stream of primes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15CSE402 Structure and Interpretation of  Computer Programs </dc:title>
  <dc:creator>admin</dc:creator>
  <cp:lastModifiedBy>admin</cp:lastModifiedBy>
  <cp:revision>120</cp:revision>
  <dcterms:created xsi:type="dcterms:W3CDTF">2020-11-03T17:00:05Z</dcterms:created>
  <dcterms:modified xsi:type="dcterms:W3CDTF">2021-11-09T05:30:24Z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0x010100C9D70CB941EE7C419857E49AD253AFF5</vt:lpwstr>
  </property>
</Properties>
</file>