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58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6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</p:sldMasterIdLst>
  <p:sldIdLst>
    <p:sldId id="256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05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06" r:id="rId43"/>
    <p:sldId id="307" r:id="rId44"/>
    <p:sldId id="308" r:id="rId45"/>
    <p:sldId id="309" r:id="rId46"/>
    <p:sldId id="310" r:id="rId47"/>
    <p:sldId id="319" r:id="rId48"/>
    <p:sldId id="311" r:id="rId49"/>
    <p:sldId id="317" r:id="rId50"/>
    <p:sldId id="320" r:id="rId51"/>
    <p:sldId id="293" r:id="rId52"/>
    <p:sldId id="312" r:id="rId53"/>
    <p:sldId id="314" r:id="rId54"/>
    <p:sldId id="321" r:id="rId55"/>
    <p:sldId id="313" r:id="rId56"/>
    <p:sldId id="315" r:id="rId57"/>
    <p:sldId id="316" r:id="rId58"/>
    <p:sldId id="296" r:id="rId59"/>
    <p:sldId id="298" r:id="rId60"/>
    <p:sldId id="299" r:id="rId61"/>
    <p:sldId id="300" r:id="rId62"/>
    <p:sldId id="301" r:id="rId63"/>
    <p:sldId id="302" r:id="rId64"/>
    <p:sldId id="303" r:id="rId65"/>
  </p:sldIdLst>
  <p:sldSz cx="10083800" cy="7556500"/>
  <p:notesSz cx="10083800" cy="75565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660033"/>
    <a:srgbClr val="3E09E7"/>
    <a:srgbClr val="6600FF"/>
    <a:srgbClr val="FFFFCC"/>
    <a:srgbClr val="003300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C00E9-E06B-1CF2-1D32-257B4F95637F}" v="3" dt="2020-08-04T16:59:31.9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632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74" Type="http://schemas.microsoft.com/office/2015/10/relationships/revisionInfo" Target="revisionInfo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77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customXml" Target="../customXml/item2.xml"/><Relationship Id="rId7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esh Krishnan K (CSE)" userId="S::k_raghesh@cb.amrita.edu::735ba383-5b1f-4fba-bfef-9dd4f4c0a789" providerId="AD" clId="Web-{D1CC00E9-E06B-1CF2-1D32-257B4F95637F}"/>
    <pc:docChg chg="modSld">
      <pc:chgData name="Raghesh Krishnan K (CSE)" userId="S::k_raghesh@cb.amrita.edu::735ba383-5b1f-4fba-bfef-9dd4f4c0a789" providerId="AD" clId="Web-{D1CC00E9-E06B-1CF2-1D32-257B4F95637F}" dt="2020-08-04T16:59:31.997" v="2" actId="1076"/>
      <pc:docMkLst>
        <pc:docMk/>
      </pc:docMkLst>
      <pc:sldChg chg="modSp">
        <pc:chgData name="Raghesh Krishnan K (CSE)" userId="S::k_raghesh@cb.amrita.edu::735ba383-5b1f-4fba-bfef-9dd4f4c0a789" providerId="AD" clId="Web-{D1CC00E9-E06B-1CF2-1D32-257B4F95637F}" dt="2020-08-04T16:59:31.997" v="2" actId="1076"/>
        <pc:sldMkLst>
          <pc:docMk/>
          <pc:sldMk cId="1189341287" sldId="306"/>
        </pc:sldMkLst>
        <pc:spChg chg="mod">
          <ac:chgData name="Raghesh Krishnan K (CSE)" userId="S::k_raghesh@cb.amrita.edu::735ba383-5b1f-4fba-bfef-9dd4f4c0a789" providerId="AD" clId="Web-{D1CC00E9-E06B-1CF2-1D32-257B4F95637F}" dt="2020-08-04T16:59:31.997" v="2" actId="1076"/>
          <ac:spMkLst>
            <pc:docMk/>
            <pc:sldMk cId="1189341287" sldId="306"/>
            <ac:spMk id="8" creationId="{00000000-0000-0000-0000-000000000000}"/>
          </ac:spMkLst>
        </pc:spChg>
        <pc:spChg chg="mod">
          <ac:chgData name="Raghesh Krishnan K (CSE)" userId="S::k_raghesh@cb.amrita.edu::735ba383-5b1f-4fba-bfef-9dd4f4c0a789" providerId="AD" clId="Web-{D1CC00E9-E06B-1CF2-1D32-257B4F95637F}" dt="2020-08-04T16:59:21.872" v="1" actId="1076"/>
          <ac:spMkLst>
            <pc:docMk/>
            <pc:sldMk cId="1189341287" sldId="306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032" y="2473959"/>
            <a:ext cx="731773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1"/>
            <a:ext cx="705866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2" y="1691467"/>
            <a:ext cx="445718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2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751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564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207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2" y="300862"/>
            <a:ext cx="3317501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63"/>
            <a:ext cx="5637124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2" y="1581268"/>
            <a:ext cx="3317501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213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480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034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2"/>
            <a:ext cx="2268855" cy="6447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2"/>
            <a:ext cx="6638502" cy="6447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781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2224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7494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51"/>
            <a:ext cx="8571230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68"/>
            <a:ext cx="8571230" cy="165298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892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864766"/>
          </a:xfrm>
        </p:spPr>
        <p:txBody>
          <a:bodyPr lIns="0" tIns="0" rIns="0" bIns="0"/>
          <a:lstStyle>
            <a:lvl1pPr>
              <a:defRPr sz="56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" y="3230879"/>
            <a:ext cx="10059670" cy="457817"/>
          </a:xfrm>
        </p:spPr>
        <p:txBody>
          <a:bodyPr lIns="0" tIns="0" rIns="0" bIns="0"/>
          <a:lstStyle>
            <a:lvl1pPr>
              <a:defRPr sz="3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045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691467"/>
            <a:ext cx="445718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37516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5642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2077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300861"/>
            <a:ext cx="3317501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61"/>
            <a:ext cx="5637124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581268"/>
            <a:ext cx="3317501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2133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4804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0346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1"/>
            <a:ext cx="2268855" cy="6447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1"/>
            <a:ext cx="6638502" cy="6447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781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864766"/>
          </a:xfrm>
        </p:spPr>
        <p:txBody>
          <a:bodyPr lIns="0" tIns="0" rIns="0" bIns="0"/>
          <a:lstStyle>
            <a:lvl1pPr>
              <a:defRPr sz="56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6"/>
            <a:ext cx="438645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6"/>
            <a:ext cx="438645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864766"/>
          </a:xfrm>
        </p:spPr>
        <p:txBody>
          <a:bodyPr lIns="0" tIns="0" rIns="0" bIns="0"/>
          <a:lstStyle>
            <a:lvl1pPr>
              <a:defRPr sz="56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222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749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53"/>
            <a:ext cx="8571230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69"/>
            <a:ext cx="8571230" cy="165298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892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85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85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0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8720" cy="7556500"/>
          </a:xfrm>
          <a:custGeom>
            <a:avLst/>
            <a:gdLst/>
            <a:ahLst/>
            <a:cxnLst/>
            <a:rect l="l" t="t" r="r" b="b"/>
            <a:pathLst>
              <a:path w="10078720" h="7556500">
                <a:moveTo>
                  <a:pt x="0" y="7556500"/>
                </a:moveTo>
                <a:lnTo>
                  <a:pt x="10078719" y="7556500"/>
                </a:lnTo>
                <a:lnTo>
                  <a:pt x="10078720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" y="3230879"/>
            <a:ext cx="1005967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6"/>
            <a:ext cx="32268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6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6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5">
        <a:defRPr>
          <a:latin typeface="+mn-lt"/>
          <a:ea typeface="+mn-ea"/>
          <a:cs typeface="+mn-cs"/>
        </a:defRPr>
      </a:lvl3pPr>
      <a:lvl4pPr marL="1371457">
        <a:defRPr>
          <a:latin typeface="+mn-lt"/>
          <a:ea typeface="+mn-ea"/>
          <a:cs typeface="+mn-cs"/>
        </a:defRPr>
      </a:lvl4pPr>
      <a:lvl5pPr marL="1828610">
        <a:defRPr>
          <a:latin typeface="+mn-lt"/>
          <a:ea typeface="+mn-ea"/>
          <a:cs typeface="+mn-cs"/>
        </a:defRPr>
      </a:lvl5pPr>
      <a:lvl6pPr marL="2285763">
        <a:defRPr>
          <a:latin typeface="+mn-lt"/>
          <a:ea typeface="+mn-ea"/>
          <a:cs typeface="+mn-cs"/>
        </a:defRPr>
      </a:lvl6pPr>
      <a:lvl7pPr marL="2742916">
        <a:defRPr>
          <a:latin typeface="+mn-lt"/>
          <a:ea typeface="+mn-ea"/>
          <a:cs typeface="+mn-cs"/>
        </a:defRPr>
      </a:lvl7pPr>
      <a:lvl8pPr marL="3200068">
        <a:defRPr>
          <a:latin typeface="+mn-lt"/>
          <a:ea typeface="+mn-ea"/>
          <a:cs typeface="+mn-cs"/>
        </a:defRPr>
      </a:lvl8pPr>
      <a:lvl9pPr marL="365722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52">
        <a:defRPr>
          <a:latin typeface="+mn-lt"/>
          <a:ea typeface="+mn-ea"/>
          <a:cs typeface="+mn-cs"/>
        </a:defRPr>
      </a:lvl2pPr>
      <a:lvl3pPr marL="914305">
        <a:defRPr>
          <a:latin typeface="+mn-lt"/>
          <a:ea typeface="+mn-ea"/>
          <a:cs typeface="+mn-cs"/>
        </a:defRPr>
      </a:lvl3pPr>
      <a:lvl4pPr marL="1371457">
        <a:defRPr>
          <a:latin typeface="+mn-lt"/>
          <a:ea typeface="+mn-ea"/>
          <a:cs typeface="+mn-cs"/>
        </a:defRPr>
      </a:lvl4pPr>
      <a:lvl5pPr marL="1828610">
        <a:defRPr>
          <a:latin typeface="+mn-lt"/>
          <a:ea typeface="+mn-ea"/>
          <a:cs typeface="+mn-cs"/>
        </a:defRPr>
      </a:lvl5pPr>
      <a:lvl6pPr marL="2285763">
        <a:defRPr>
          <a:latin typeface="+mn-lt"/>
          <a:ea typeface="+mn-ea"/>
          <a:cs typeface="+mn-cs"/>
        </a:defRPr>
      </a:lvl6pPr>
      <a:lvl7pPr marL="2742916">
        <a:defRPr>
          <a:latin typeface="+mn-lt"/>
          <a:ea typeface="+mn-ea"/>
          <a:cs typeface="+mn-cs"/>
        </a:defRPr>
      </a:lvl7pPr>
      <a:lvl8pPr marL="3200068">
        <a:defRPr>
          <a:latin typeface="+mn-lt"/>
          <a:ea typeface="+mn-ea"/>
          <a:cs typeface="+mn-cs"/>
        </a:defRPr>
      </a:lvl8pPr>
      <a:lvl9pPr marL="365722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302610"/>
            <a:ext cx="9075420" cy="1259417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763185"/>
            <a:ext cx="9075420" cy="4986941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1" y="7003756"/>
            <a:ext cx="2352887" cy="402314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300" y="7003756"/>
            <a:ext cx="3193203" cy="402314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7003756"/>
            <a:ext cx="2352887" cy="402314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78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indent="0" algn="l" defTabSz="1007838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bg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302610"/>
            <a:ext cx="9075420" cy="1259417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763184"/>
            <a:ext cx="9075420" cy="4986941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7003756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FE71-D165-4F47-9BDA-21E348254CA6}" type="datetimeFigureOut">
              <a:rPr lang="en-IN" smtClean="0"/>
              <a:pPr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7003756"/>
            <a:ext cx="3193203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7003756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5805-982B-4C5F-AAD4-F4A0AE636E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78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indent="0" algn="l" defTabSz="1007943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bg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30" y="309880"/>
            <a:ext cx="9266555" cy="2641747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00005" algn="ctr">
              <a:lnSpc>
                <a:spcPts val="6925"/>
              </a:lnSpc>
              <a:spcBef>
                <a:spcPts val="100"/>
              </a:spcBef>
            </a:pPr>
            <a:r>
              <a:rPr lang="en-IN"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15</a:t>
            </a:r>
            <a:r>
              <a:rPr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CSE</a:t>
            </a:r>
            <a:r>
              <a:rPr lang="en-IN"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402</a:t>
            </a:r>
            <a:endParaRPr sz="6000" dirty="0">
              <a:latin typeface="Times New Roman"/>
              <a:cs typeface="Times New Roman"/>
            </a:endParaRPr>
          </a:p>
          <a:p>
            <a:pPr marL="1652099" marR="5079" indent="-1639400">
              <a:lnSpc>
                <a:spcPts val="6649"/>
              </a:lnSpc>
              <a:spcBef>
                <a:spcPts val="405"/>
              </a:spcBef>
            </a:pPr>
            <a:r>
              <a:rPr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Structure and Interpretation </a:t>
            </a:r>
            <a:r>
              <a:rPr sz="6000" dirty="0">
                <a:solidFill>
                  <a:srgbClr val="FFFF00"/>
                </a:solidFill>
                <a:latin typeface="Times New Roman"/>
                <a:cs typeface="Times New Roman"/>
              </a:rPr>
              <a:t>of  Computer</a:t>
            </a:r>
            <a:r>
              <a:rPr sz="6000" spc="-6" dirty="0">
                <a:solidFill>
                  <a:srgbClr val="FFFF00"/>
                </a:solidFill>
                <a:latin typeface="Times New Roman"/>
                <a:cs typeface="Times New Roman"/>
              </a:rPr>
              <a:t> Programs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39" y="4627879"/>
            <a:ext cx="9780270" cy="11827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5478212" algn="l"/>
              </a:tabLst>
            </a:pPr>
            <a:r>
              <a:rPr sz="7600" spc="-25" dirty="0">
                <a:solidFill>
                  <a:srgbClr val="FFFFFF"/>
                </a:solidFill>
                <a:latin typeface="Times New Roman"/>
                <a:cs typeface="Times New Roman"/>
              </a:rPr>
              <a:t>Higher-Order	</a:t>
            </a:r>
            <a:r>
              <a:rPr sz="7600" spc="-6" dirty="0">
                <a:solidFill>
                  <a:srgbClr val="FFFFFF"/>
                </a:solidFill>
                <a:latin typeface="Times New Roman"/>
                <a:cs typeface="Times New Roman"/>
              </a:rPr>
              <a:t>Procedures</a:t>
            </a:r>
            <a:endParaRPr sz="7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lang="en-IN" spc="-6" dirty="0"/>
              <a:t>Identifying</a:t>
            </a:r>
            <a:r>
              <a:rPr spc="-6"/>
              <a:t> </a:t>
            </a:r>
            <a:r>
              <a:rPr spc="-6" dirty="0"/>
              <a:t>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9994265" cy="5852878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6034415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  <a:p>
            <a:pPr marL="4069927" marR="2596881" indent="-286990">
              <a:lnSpc>
                <a:spcPts val="3329"/>
              </a:lnSpc>
              <a:spcBef>
                <a:spcPts val="2965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4551208">
              <a:lnSpc>
                <a:spcPts val="3120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4551208">
              <a:lnSpc>
                <a:spcPts val="346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  <a:p>
            <a:pPr marL="738429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1220343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1220343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three procedures clearly share a common underlying pattern and are identical for most part</a:t>
            </a:r>
          </a:p>
          <a:p>
            <a:r>
              <a:rPr lang="en-IN" dirty="0">
                <a:solidFill>
                  <a:schemeClr val="bg1"/>
                </a:solidFill>
              </a:rPr>
              <a:t>Differ in 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the name of the procedure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the function of a used to compute the term to be added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the function that provides the next value of a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43510" y="389054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8" marR="0" lvl="0" indent="0" algn="ctr" defTabSz="1007943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900" b="0" i="0" u="none" strike="noStrike" kern="1200" cap="none" spc="-6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Identifying Common</a:t>
            </a:r>
            <a:r>
              <a:rPr kumimoji="0" lang="en-IN" sz="4900" b="0" i="0" u="none" strike="noStrike" kern="1200" cap="none" spc="-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900" b="0" i="0" u="none" strike="noStrike" kern="1200" cap="none" spc="-6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1109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1" y="0"/>
            <a:ext cx="9751695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15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50" y="2415541"/>
            <a:ext cx="9097645" cy="2328836"/>
          </a:xfrm>
          <a:prstGeom prst="rect">
            <a:avLst/>
          </a:prstGeom>
        </p:spPr>
        <p:txBody>
          <a:bodyPr vert="horz" wrap="square" lIns="0" tIns="71113" rIns="0" bIns="0" rtlCol="0">
            <a:spAutoFit/>
          </a:bodyPr>
          <a:lstStyle/>
          <a:p>
            <a:pPr marL="392389" marR="4769626" indent="-379691">
              <a:lnSpc>
                <a:spcPts val="4419"/>
              </a:lnSpc>
              <a:spcBef>
                <a:spcPts val="560"/>
              </a:spcBef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(&lt;name&gt;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 dirty="0">
              <a:latin typeface="Times New Roman"/>
              <a:cs typeface="Times New Roman"/>
            </a:endParaRPr>
          </a:p>
          <a:p>
            <a:pPr marL="1024784">
              <a:lnSpc>
                <a:spcPts val="4160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 dirty="0">
              <a:latin typeface="Times New Roman"/>
              <a:cs typeface="Times New Roman"/>
            </a:endParaRPr>
          </a:p>
          <a:p>
            <a:pPr marL="1024784">
              <a:lnSpc>
                <a:spcPts val="4614"/>
              </a:lnSpc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(&lt;term&gt; a) (&lt;name&gt; (&lt;next&gt; a)</a:t>
            </a:r>
            <a:r>
              <a:rPr sz="4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9994265" cy="5852878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6034415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  <a:p>
            <a:pPr marL="4069927" marR="2596881" indent="-286990">
              <a:lnSpc>
                <a:spcPts val="3329"/>
              </a:lnSpc>
              <a:spcBef>
                <a:spcPts val="2965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4551208">
              <a:lnSpc>
                <a:spcPts val="3120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4551208">
              <a:lnSpc>
                <a:spcPts val="346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  <a:p>
            <a:pPr marL="738429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 dirty="0">
              <a:latin typeface="Times New Roman"/>
              <a:cs typeface="Times New Roman"/>
            </a:endParaRPr>
          </a:p>
          <a:p>
            <a:pPr marL="1220343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 dirty="0">
              <a:latin typeface="Times New Roman"/>
              <a:cs typeface="Times New Roman"/>
            </a:endParaRPr>
          </a:p>
          <a:p>
            <a:pPr marL="1220343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5" name="object 5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160" y="1295400"/>
            <a:ext cx="3295650" cy="72389"/>
          </a:xfrm>
          <a:custGeom>
            <a:avLst/>
            <a:gdLst/>
            <a:ahLst/>
            <a:cxnLst/>
            <a:rect l="l" t="t" r="r" b="b"/>
            <a:pathLst>
              <a:path w="3295650" h="72390">
                <a:moveTo>
                  <a:pt x="0" y="0"/>
                </a:moveTo>
                <a:lnTo>
                  <a:pt x="3295649" y="72389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5108" y="1286510"/>
            <a:ext cx="245110" cy="162560"/>
          </a:xfrm>
          <a:custGeom>
            <a:avLst/>
            <a:gdLst/>
            <a:ahLst/>
            <a:cxnLst/>
            <a:rect l="l" t="t" r="r" b="b"/>
            <a:pathLst>
              <a:path w="245109" h="162559">
                <a:moveTo>
                  <a:pt x="3810" y="0"/>
                </a:moveTo>
                <a:lnTo>
                  <a:pt x="0" y="162560"/>
                </a:lnTo>
                <a:lnTo>
                  <a:pt x="245110" y="86360"/>
                </a:lnTo>
                <a:lnTo>
                  <a:pt x="381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47740" y="1826261"/>
            <a:ext cx="685800" cy="1329689"/>
          </a:xfrm>
          <a:custGeom>
            <a:avLst/>
            <a:gdLst/>
            <a:ahLst/>
            <a:cxnLst/>
            <a:rect l="l" t="t" r="r" b="b"/>
            <a:pathLst>
              <a:path w="685800" h="1329689">
                <a:moveTo>
                  <a:pt x="0" y="1329689"/>
                </a:moveTo>
                <a:lnTo>
                  <a:pt x="68580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7341" y="1619250"/>
            <a:ext cx="182880" cy="254000"/>
          </a:xfrm>
          <a:custGeom>
            <a:avLst/>
            <a:gdLst/>
            <a:ahLst/>
            <a:cxnLst/>
            <a:rect l="l" t="t" r="r" b="b"/>
            <a:pathLst>
              <a:path w="182879" h="254000">
                <a:moveTo>
                  <a:pt x="182879" y="0"/>
                </a:moveTo>
                <a:lnTo>
                  <a:pt x="0" y="179070"/>
                </a:lnTo>
                <a:lnTo>
                  <a:pt x="143509" y="254000"/>
                </a:lnTo>
                <a:lnTo>
                  <a:pt x="18287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1389" y="1767839"/>
            <a:ext cx="4213859" cy="3488690"/>
          </a:xfrm>
          <a:custGeom>
            <a:avLst/>
            <a:gdLst/>
            <a:ahLst/>
            <a:cxnLst/>
            <a:rect l="l" t="t" r="r" b="b"/>
            <a:pathLst>
              <a:path w="4213860" h="3488690">
                <a:moveTo>
                  <a:pt x="0" y="3488690"/>
                </a:moveTo>
                <a:lnTo>
                  <a:pt x="421386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5559" y="1619249"/>
            <a:ext cx="238760" cy="218440"/>
          </a:xfrm>
          <a:custGeom>
            <a:avLst/>
            <a:gdLst/>
            <a:ahLst/>
            <a:cxnLst/>
            <a:rect l="l" t="t" r="r" b="b"/>
            <a:pathLst>
              <a:path w="238759" h="218439">
                <a:moveTo>
                  <a:pt x="238760" y="0"/>
                </a:moveTo>
                <a:lnTo>
                  <a:pt x="0" y="92710"/>
                </a:lnTo>
                <a:lnTo>
                  <a:pt x="102869" y="218439"/>
                </a:lnTo>
                <a:lnTo>
                  <a:pt x="2387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8809" y="887730"/>
            <a:ext cx="1296035" cy="92845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10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r>
              <a:rPr sz="6000" spc="-15" dirty="0">
                <a:solidFill>
                  <a:srgbClr val="00FF00"/>
                </a:solidFill>
                <a:latin typeface="Times New Roman"/>
                <a:cs typeface="Times New Roman"/>
              </a:rPr>
              <a:t>u</a:t>
            </a:r>
            <a:r>
              <a:rPr sz="6000" dirty="0">
                <a:solidFill>
                  <a:srgbClr val="00FF00"/>
                </a:solidFill>
                <a:latin typeface="Times New Roman"/>
                <a:cs typeface="Times New Roman"/>
              </a:rPr>
              <a:t>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9994265" cy="5852878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6034415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4069927" marR="2596881" indent="-286990">
              <a:lnSpc>
                <a:spcPts val="3329"/>
              </a:lnSpc>
              <a:spcBef>
                <a:spcPts val="2965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4551208">
              <a:lnSpc>
                <a:spcPts val="3120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4551208">
              <a:lnSpc>
                <a:spcPts val="346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738429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1220343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1220343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396367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59" y="1595120"/>
            <a:ext cx="5204460" cy="13336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5"/>
              </a:lnSpc>
              <a:spcBef>
                <a:spcPts val="10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492708">
              <a:lnSpc>
                <a:spcPts val="3325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492708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6" name="object 6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83690" y="1832610"/>
            <a:ext cx="4665980" cy="662940"/>
          </a:xfrm>
          <a:custGeom>
            <a:avLst/>
            <a:gdLst/>
            <a:ahLst/>
            <a:cxnLst/>
            <a:rect l="l" t="t" r="r" b="b"/>
            <a:pathLst>
              <a:path w="4665980" h="662939">
                <a:moveTo>
                  <a:pt x="0" y="662939"/>
                </a:moveTo>
                <a:lnTo>
                  <a:pt x="466598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8079" y="1753870"/>
            <a:ext cx="251460" cy="160020"/>
          </a:xfrm>
          <a:custGeom>
            <a:avLst/>
            <a:gdLst/>
            <a:ahLst/>
            <a:cxnLst/>
            <a:rect l="l" t="t" r="r" b="b"/>
            <a:pathLst>
              <a:path w="251460" h="160019">
                <a:moveTo>
                  <a:pt x="0" y="0"/>
                </a:moveTo>
                <a:lnTo>
                  <a:pt x="22860" y="160019"/>
                </a:lnTo>
                <a:lnTo>
                  <a:pt x="2514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1651" y="2090420"/>
            <a:ext cx="890269" cy="2446020"/>
          </a:xfrm>
          <a:custGeom>
            <a:avLst/>
            <a:gdLst/>
            <a:ahLst/>
            <a:cxnLst/>
            <a:rect l="l" t="t" r="r" b="b"/>
            <a:pathLst>
              <a:path w="890270" h="2446020">
                <a:moveTo>
                  <a:pt x="0" y="2446019"/>
                </a:moveTo>
                <a:lnTo>
                  <a:pt x="89027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3180" y="1871979"/>
            <a:ext cx="158750" cy="256540"/>
          </a:xfrm>
          <a:custGeom>
            <a:avLst/>
            <a:gdLst/>
            <a:ahLst/>
            <a:cxnLst/>
            <a:rect l="l" t="t" r="r" b="b"/>
            <a:pathLst>
              <a:path w="158750" h="256539">
                <a:moveTo>
                  <a:pt x="158750" y="0"/>
                </a:moveTo>
                <a:lnTo>
                  <a:pt x="0" y="200660"/>
                </a:lnTo>
                <a:lnTo>
                  <a:pt x="151129" y="256540"/>
                </a:lnTo>
                <a:lnTo>
                  <a:pt x="15875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5389" y="2045970"/>
            <a:ext cx="3841750" cy="4362450"/>
          </a:xfrm>
          <a:custGeom>
            <a:avLst/>
            <a:gdLst/>
            <a:ahLst/>
            <a:cxnLst/>
            <a:rect l="l" t="t" r="r" b="b"/>
            <a:pathLst>
              <a:path w="3841750" h="4362450">
                <a:moveTo>
                  <a:pt x="0" y="4362450"/>
                </a:moveTo>
                <a:lnTo>
                  <a:pt x="384175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8559" y="1871979"/>
            <a:ext cx="220979" cy="236221"/>
          </a:xfrm>
          <a:custGeom>
            <a:avLst/>
            <a:gdLst/>
            <a:ahLst/>
            <a:cxnLst/>
            <a:rect l="l" t="t" r="r" b="b"/>
            <a:pathLst>
              <a:path w="220979" h="236219">
                <a:moveTo>
                  <a:pt x="220979" y="0"/>
                </a:moveTo>
                <a:lnTo>
                  <a:pt x="0" y="128270"/>
                </a:lnTo>
                <a:lnTo>
                  <a:pt x="121919" y="236220"/>
                </a:lnTo>
                <a:lnTo>
                  <a:pt x="22097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1480" y="1173479"/>
            <a:ext cx="1419859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-6" dirty="0">
                <a:solidFill>
                  <a:srgbClr val="00FFFF"/>
                </a:solidFill>
                <a:latin typeface="Times New Roman"/>
                <a:cs typeface="Times New Roman"/>
              </a:rPr>
              <a:t>term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9994265" cy="5852878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6034415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4069927" marR="2596881" indent="-286990">
              <a:lnSpc>
                <a:spcPts val="3329"/>
              </a:lnSpc>
              <a:spcBef>
                <a:spcPts val="2965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4551208">
              <a:lnSpc>
                <a:spcPts val="3120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4551208">
              <a:lnSpc>
                <a:spcPts val="346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738429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1220343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1220343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71570" y="2376170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89" h="720089">
                <a:moveTo>
                  <a:pt x="576579" y="0"/>
                </a:moveTo>
                <a:lnTo>
                  <a:pt x="636828" y="1803"/>
                </a:lnTo>
                <a:lnTo>
                  <a:pt x="695009" y="7109"/>
                </a:lnTo>
                <a:lnTo>
                  <a:pt x="750873" y="15755"/>
                </a:lnTo>
                <a:lnTo>
                  <a:pt x="804167" y="27582"/>
                </a:lnTo>
                <a:lnTo>
                  <a:pt x="854642" y="42431"/>
                </a:lnTo>
                <a:lnTo>
                  <a:pt x="902044" y="60141"/>
                </a:lnTo>
                <a:lnTo>
                  <a:pt x="946124" y="80552"/>
                </a:lnTo>
                <a:lnTo>
                  <a:pt x="986631" y="103505"/>
                </a:lnTo>
                <a:lnTo>
                  <a:pt x="1023312" y="128838"/>
                </a:lnTo>
                <a:lnTo>
                  <a:pt x="1055918" y="156393"/>
                </a:lnTo>
                <a:lnTo>
                  <a:pt x="1084196" y="186009"/>
                </a:lnTo>
                <a:lnTo>
                  <a:pt x="1107896" y="217527"/>
                </a:lnTo>
                <a:lnTo>
                  <a:pt x="1126766" y="250785"/>
                </a:lnTo>
                <a:lnTo>
                  <a:pt x="1149014" y="321887"/>
                </a:lnTo>
                <a:lnTo>
                  <a:pt x="1151889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887"/>
                </a:lnTo>
                <a:lnTo>
                  <a:pt x="25240" y="250785"/>
                </a:lnTo>
                <a:lnTo>
                  <a:pt x="44192" y="217527"/>
                </a:lnTo>
                <a:lnTo>
                  <a:pt x="67988" y="186009"/>
                </a:lnTo>
                <a:lnTo>
                  <a:pt x="96373" y="156393"/>
                </a:lnTo>
                <a:lnTo>
                  <a:pt x="129093" y="128838"/>
                </a:lnTo>
                <a:lnTo>
                  <a:pt x="165893" y="103504"/>
                </a:lnTo>
                <a:lnTo>
                  <a:pt x="206518" y="80552"/>
                </a:lnTo>
                <a:lnTo>
                  <a:pt x="250713" y="60141"/>
                </a:lnTo>
                <a:lnTo>
                  <a:pt x="298223" y="42431"/>
                </a:lnTo>
                <a:lnTo>
                  <a:pt x="348793" y="27582"/>
                </a:lnTo>
                <a:lnTo>
                  <a:pt x="402169" y="15755"/>
                </a:lnTo>
                <a:lnTo>
                  <a:pt x="458095" y="7109"/>
                </a:lnTo>
                <a:lnTo>
                  <a:pt x="516317" y="180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1570" y="2376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4729" y="309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2340" y="6408420"/>
            <a:ext cx="2303780" cy="863600"/>
          </a:xfrm>
          <a:custGeom>
            <a:avLst/>
            <a:gdLst/>
            <a:ahLst/>
            <a:cxnLst/>
            <a:rect l="l" t="t" r="r" b="b"/>
            <a:pathLst>
              <a:path w="2303779" h="863600">
                <a:moveTo>
                  <a:pt x="1151889" y="0"/>
                </a:moveTo>
                <a:lnTo>
                  <a:pt x="1221226" y="708"/>
                </a:lnTo>
                <a:lnTo>
                  <a:pt x="1289293" y="2810"/>
                </a:lnTo>
                <a:lnTo>
                  <a:pt x="1355995" y="6271"/>
                </a:lnTo>
                <a:lnTo>
                  <a:pt x="1421237" y="11056"/>
                </a:lnTo>
                <a:lnTo>
                  <a:pt x="1484925" y="17128"/>
                </a:lnTo>
                <a:lnTo>
                  <a:pt x="1546966" y="24455"/>
                </a:lnTo>
                <a:lnTo>
                  <a:pt x="1607264" y="33000"/>
                </a:lnTo>
                <a:lnTo>
                  <a:pt x="1665725" y="42728"/>
                </a:lnTo>
                <a:lnTo>
                  <a:pt x="1722254" y="53604"/>
                </a:lnTo>
                <a:lnTo>
                  <a:pt x="1776758" y="65594"/>
                </a:lnTo>
                <a:lnTo>
                  <a:pt x="1829142" y="78662"/>
                </a:lnTo>
                <a:lnTo>
                  <a:pt x="1879311" y="92772"/>
                </a:lnTo>
                <a:lnTo>
                  <a:pt x="1927171" y="107891"/>
                </a:lnTo>
                <a:lnTo>
                  <a:pt x="1972627" y="123983"/>
                </a:lnTo>
                <a:lnTo>
                  <a:pt x="2015586" y="141013"/>
                </a:lnTo>
                <a:lnTo>
                  <a:pt x="2055952" y="158946"/>
                </a:lnTo>
                <a:lnTo>
                  <a:pt x="2093631" y="177746"/>
                </a:lnTo>
                <a:lnTo>
                  <a:pt x="2128530" y="197379"/>
                </a:lnTo>
                <a:lnTo>
                  <a:pt x="2189605" y="239004"/>
                </a:lnTo>
                <a:lnTo>
                  <a:pt x="2238424" y="283539"/>
                </a:lnTo>
                <a:lnTo>
                  <a:pt x="2274229" y="330703"/>
                </a:lnTo>
                <a:lnTo>
                  <a:pt x="2296266" y="380217"/>
                </a:lnTo>
                <a:lnTo>
                  <a:pt x="2303780" y="431799"/>
                </a:lnTo>
                <a:lnTo>
                  <a:pt x="2301885" y="457832"/>
                </a:lnTo>
                <a:lnTo>
                  <a:pt x="2287016" y="508415"/>
                </a:lnTo>
                <a:lnTo>
                  <a:pt x="2258000" y="556789"/>
                </a:lnTo>
                <a:lnTo>
                  <a:pt x="2215594" y="602674"/>
                </a:lnTo>
                <a:lnTo>
                  <a:pt x="2160553" y="645789"/>
                </a:lnTo>
                <a:lnTo>
                  <a:pt x="2093631" y="685853"/>
                </a:lnTo>
                <a:lnTo>
                  <a:pt x="2055952" y="704653"/>
                </a:lnTo>
                <a:lnTo>
                  <a:pt x="2015586" y="722586"/>
                </a:lnTo>
                <a:lnTo>
                  <a:pt x="1972627" y="739616"/>
                </a:lnTo>
                <a:lnTo>
                  <a:pt x="1927171" y="755708"/>
                </a:lnTo>
                <a:lnTo>
                  <a:pt x="1879311" y="770827"/>
                </a:lnTo>
                <a:lnTo>
                  <a:pt x="1829142" y="784937"/>
                </a:lnTo>
                <a:lnTo>
                  <a:pt x="1776758" y="798005"/>
                </a:lnTo>
                <a:lnTo>
                  <a:pt x="1722254" y="809995"/>
                </a:lnTo>
                <a:lnTo>
                  <a:pt x="1665725" y="820871"/>
                </a:lnTo>
                <a:lnTo>
                  <a:pt x="1607264" y="830599"/>
                </a:lnTo>
                <a:lnTo>
                  <a:pt x="1546966" y="839144"/>
                </a:lnTo>
                <a:lnTo>
                  <a:pt x="1484925" y="846471"/>
                </a:lnTo>
                <a:lnTo>
                  <a:pt x="1421237" y="852543"/>
                </a:lnTo>
                <a:lnTo>
                  <a:pt x="1355995" y="857328"/>
                </a:lnTo>
                <a:lnTo>
                  <a:pt x="1289293" y="860789"/>
                </a:lnTo>
                <a:lnTo>
                  <a:pt x="1221226" y="862891"/>
                </a:lnTo>
                <a:lnTo>
                  <a:pt x="1151889" y="863599"/>
                </a:lnTo>
                <a:lnTo>
                  <a:pt x="1082553" y="862891"/>
                </a:lnTo>
                <a:lnTo>
                  <a:pt x="1014486" y="860789"/>
                </a:lnTo>
                <a:lnTo>
                  <a:pt x="947784" y="857328"/>
                </a:lnTo>
                <a:lnTo>
                  <a:pt x="882542" y="852543"/>
                </a:lnTo>
                <a:lnTo>
                  <a:pt x="818854" y="846471"/>
                </a:lnTo>
                <a:lnTo>
                  <a:pt x="756813" y="839144"/>
                </a:lnTo>
                <a:lnTo>
                  <a:pt x="696515" y="830599"/>
                </a:lnTo>
                <a:lnTo>
                  <a:pt x="638054" y="820871"/>
                </a:lnTo>
                <a:lnTo>
                  <a:pt x="581525" y="809995"/>
                </a:lnTo>
                <a:lnTo>
                  <a:pt x="527021" y="798005"/>
                </a:lnTo>
                <a:lnTo>
                  <a:pt x="474637" y="784937"/>
                </a:lnTo>
                <a:lnTo>
                  <a:pt x="424468" y="770827"/>
                </a:lnTo>
                <a:lnTo>
                  <a:pt x="376608" y="755708"/>
                </a:lnTo>
                <a:lnTo>
                  <a:pt x="331152" y="739616"/>
                </a:lnTo>
                <a:lnTo>
                  <a:pt x="288193" y="722586"/>
                </a:lnTo>
                <a:lnTo>
                  <a:pt x="247827" y="704653"/>
                </a:lnTo>
                <a:lnTo>
                  <a:pt x="210148" y="685853"/>
                </a:lnTo>
                <a:lnTo>
                  <a:pt x="175249" y="666220"/>
                </a:lnTo>
                <a:lnTo>
                  <a:pt x="114174" y="624595"/>
                </a:lnTo>
                <a:lnTo>
                  <a:pt x="65355" y="580060"/>
                </a:lnTo>
                <a:lnTo>
                  <a:pt x="29550" y="532896"/>
                </a:lnTo>
                <a:lnTo>
                  <a:pt x="7513" y="483382"/>
                </a:lnTo>
                <a:lnTo>
                  <a:pt x="0" y="431799"/>
                </a:lnTo>
                <a:lnTo>
                  <a:pt x="1894" y="405767"/>
                </a:lnTo>
                <a:lnTo>
                  <a:pt x="16763" y="355184"/>
                </a:lnTo>
                <a:lnTo>
                  <a:pt x="45779" y="306810"/>
                </a:lnTo>
                <a:lnTo>
                  <a:pt x="88185" y="260925"/>
                </a:lnTo>
                <a:lnTo>
                  <a:pt x="143226" y="217810"/>
                </a:lnTo>
                <a:lnTo>
                  <a:pt x="210148" y="177746"/>
                </a:lnTo>
                <a:lnTo>
                  <a:pt x="247827" y="158946"/>
                </a:lnTo>
                <a:lnTo>
                  <a:pt x="288193" y="141013"/>
                </a:lnTo>
                <a:lnTo>
                  <a:pt x="331152" y="123983"/>
                </a:lnTo>
                <a:lnTo>
                  <a:pt x="376608" y="107891"/>
                </a:lnTo>
                <a:lnTo>
                  <a:pt x="424468" y="92772"/>
                </a:lnTo>
                <a:lnTo>
                  <a:pt x="474637" y="78662"/>
                </a:lnTo>
                <a:lnTo>
                  <a:pt x="527021" y="65594"/>
                </a:lnTo>
                <a:lnTo>
                  <a:pt x="581525" y="53604"/>
                </a:lnTo>
                <a:lnTo>
                  <a:pt x="638054" y="42728"/>
                </a:lnTo>
                <a:lnTo>
                  <a:pt x="696515" y="33000"/>
                </a:lnTo>
                <a:lnTo>
                  <a:pt x="756813" y="24455"/>
                </a:lnTo>
                <a:lnTo>
                  <a:pt x="818854" y="17128"/>
                </a:lnTo>
                <a:lnTo>
                  <a:pt x="882542" y="11056"/>
                </a:lnTo>
                <a:lnTo>
                  <a:pt x="947784" y="6271"/>
                </a:lnTo>
                <a:lnTo>
                  <a:pt x="1014486" y="2810"/>
                </a:lnTo>
                <a:lnTo>
                  <a:pt x="1082553" y="708"/>
                </a:lnTo>
                <a:lnTo>
                  <a:pt x="115188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234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6119" y="7272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6101" y="4410709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90" h="720089">
                <a:moveTo>
                  <a:pt x="576579" y="0"/>
                </a:moveTo>
                <a:lnTo>
                  <a:pt x="636828" y="1789"/>
                </a:lnTo>
                <a:lnTo>
                  <a:pt x="695009" y="7056"/>
                </a:lnTo>
                <a:lnTo>
                  <a:pt x="750873" y="15646"/>
                </a:lnTo>
                <a:lnTo>
                  <a:pt x="804167" y="27404"/>
                </a:lnTo>
                <a:lnTo>
                  <a:pt x="854642" y="42175"/>
                </a:lnTo>
                <a:lnTo>
                  <a:pt x="902044" y="59806"/>
                </a:lnTo>
                <a:lnTo>
                  <a:pt x="946124" y="80142"/>
                </a:lnTo>
                <a:lnTo>
                  <a:pt x="986631" y="103028"/>
                </a:lnTo>
                <a:lnTo>
                  <a:pt x="1023312" y="128311"/>
                </a:lnTo>
                <a:lnTo>
                  <a:pt x="1055918" y="155835"/>
                </a:lnTo>
                <a:lnTo>
                  <a:pt x="1084196" y="185446"/>
                </a:lnTo>
                <a:lnTo>
                  <a:pt x="1107896" y="216991"/>
                </a:lnTo>
                <a:lnTo>
                  <a:pt x="1126766" y="250314"/>
                </a:lnTo>
                <a:lnTo>
                  <a:pt x="1149014" y="321678"/>
                </a:lnTo>
                <a:lnTo>
                  <a:pt x="1151890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678"/>
                </a:lnTo>
                <a:lnTo>
                  <a:pt x="25240" y="250314"/>
                </a:lnTo>
                <a:lnTo>
                  <a:pt x="44192" y="216991"/>
                </a:lnTo>
                <a:lnTo>
                  <a:pt x="67988" y="185446"/>
                </a:lnTo>
                <a:lnTo>
                  <a:pt x="96373" y="155835"/>
                </a:lnTo>
                <a:lnTo>
                  <a:pt x="129093" y="128311"/>
                </a:lnTo>
                <a:lnTo>
                  <a:pt x="165893" y="103028"/>
                </a:lnTo>
                <a:lnTo>
                  <a:pt x="206518" y="80142"/>
                </a:lnTo>
                <a:lnTo>
                  <a:pt x="250713" y="59806"/>
                </a:lnTo>
                <a:lnTo>
                  <a:pt x="298223" y="42175"/>
                </a:lnTo>
                <a:lnTo>
                  <a:pt x="348793" y="27404"/>
                </a:lnTo>
                <a:lnTo>
                  <a:pt x="402169" y="15646"/>
                </a:lnTo>
                <a:lnTo>
                  <a:pt x="458095" y="7056"/>
                </a:lnTo>
                <a:lnTo>
                  <a:pt x="516317" y="1789"/>
                </a:lnTo>
                <a:lnTo>
                  <a:pt x="576579" y="0"/>
                </a:lnTo>
                <a:close/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6100" y="4410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17990" y="513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-7619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5" name="object 5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1570" y="2376170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89" h="720089">
                <a:moveTo>
                  <a:pt x="576579" y="0"/>
                </a:moveTo>
                <a:lnTo>
                  <a:pt x="636828" y="1803"/>
                </a:lnTo>
                <a:lnTo>
                  <a:pt x="695009" y="7109"/>
                </a:lnTo>
                <a:lnTo>
                  <a:pt x="750873" y="15755"/>
                </a:lnTo>
                <a:lnTo>
                  <a:pt x="804167" y="27582"/>
                </a:lnTo>
                <a:lnTo>
                  <a:pt x="854642" y="42431"/>
                </a:lnTo>
                <a:lnTo>
                  <a:pt x="902044" y="60141"/>
                </a:lnTo>
                <a:lnTo>
                  <a:pt x="946124" y="80552"/>
                </a:lnTo>
                <a:lnTo>
                  <a:pt x="986631" y="103505"/>
                </a:lnTo>
                <a:lnTo>
                  <a:pt x="1023312" y="128838"/>
                </a:lnTo>
                <a:lnTo>
                  <a:pt x="1055918" y="156393"/>
                </a:lnTo>
                <a:lnTo>
                  <a:pt x="1084196" y="186009"/>
                </a:lnTo>
                <a:lnTo>
                  <a:pt x="1107896" y="217527"/>
                </a:lnTo>
                <a:lnTo>
                  <a:pt x="1126766" y="250785"/>
                </a:lnTo>
                <a:lnTo>
                  <a:pt x="1149014" y="321887"/>
                </a:lnTo>
                <a:lnTo>
                  <a:pt x="1151889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887"/>
                </a:lnTo>
                <a:lnTo>
                  <a:pt x="25240" y="250785"/>
                </a:lnTo>
                <a:lnTo>
                  <a:pt x="44192" y="217527"/>
                </a:lnTo>
                <a:lnTo>
                  <a:pt x="67988" y="186009"/>
                </a:lnTo>
                <a:lnTo>
                  <a:pt x="96373" y="156393"/>
                </a:lnTo>
                <a:lnTo>
                  <a:pt x="129093" y="128838"/>
                </a:lnTo>
                <a:lnTo>
                  <a:pt x="165893" y="103504"/>
                </a:lnTo>
                <a:lnTo>
                  <a:pt x="206518" y="80552"/>
                </a:lnTo>
                <a:lnTo>
                  <a:pt x="250713" y="60141"/>
                </a:lnTo>
                <a:lnTo>
                  <a:pt x="298223" y="42431"/>
                </a:lnTo>
                <a:lnTo>
                  <a:pt x="348793" y="27582"/>
                </a:lnTo>
                <a:lnTo>
                  <a:pt x="402169" y="15755"/>
                </a:lnTo>
                <a:lnTo>
                  <a:pt x="458095" y="7109"/>
                </a:lnTo>
                <a:lnTo>
                  <a:pt x="516317" y="180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1570" y="2376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4729" y="309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2340" y="6408420"/>
            <a:ext cx="2303780" cy="863600"/>
          </a:xfrm>
          <a:custGeom>
            <a:avLst/>
            <a:gdLst/>
            <a:ahLst/>
            <a:cxnLst/>
            <a:rect l="l" t="t" r="r" b="b"/>
            <a:pathLst>
              <a:path w="2303779" h="863600">
                <a:moveTo>
                  <a:pt x="1151889" y="0"/>
                </a:moveTo>
                <a:lnTo>
                  <a:pt x="1221226" y="708"/>
                </a:lnTo>
                <a:lnTo>
                  <a:pt x="1289293" y="2810"/>
                </a:lnTo>
                <a:lnTo>
                  <a:pt x="1355995" y="6271"/>
                </a:lnTo>
                <a:lnTo>
                  <a:pt x="1421237" y="11056"/>
                </a:lnTo>
                <a:lnTo>
                  <a:pt x="1484925" y="17128"/>
                </a:lnTo>
                <a:lnTo>
                  <a:pt x="1546966" y="24455"/>
                </a:lnTo>
                <a:lnTo>
                  <a:pt x="1607264" y="33000"/>
                </a:lnTo>
                <a:lnTo>
                  <a:pt x="1665725" y="42728"/>
                </a:lnTo>
                <a:lnTo>
                  <a:pt x="1722254" y="53604"/>
                </a:lnTo>
                <a:lnTo>
                  <a:pt x="1776758" y="65594"/>
                </a:lnTo>
                <a:lnTo>
                  <a:pt x="1829142" y="78662"/>
                </a:lnTo>
                <a:lnTo>
                  <a:pt x="1879311" y="92772"/>
                </a:lnTo>
                <a:lnTo>
                  <a:pt x="1927171" y="107891"/>
                </a:lnTo>
                <a:lnTo>
                  <a:pt x="1972627" y="123983"/>
                </a:lnTo>
                <a:lnTo>
                  <a:pt x="2015586" y="141013"/>
                </a:lnTo>
                <a:lnTo>
                  <a:pt x="2055952" y="158946"/>
                </a:lnTo>
                <a:lnTo>
                  <a:pt x="2093631" y="177746"/>
                </a:lnTo>
                <a:lnTo>
                  <a:pt x="2128530" y="197379"/>
                </a:lnTo>
                <a:lnTo>
                  <a:pt x="2189605" y="239004"/>
                </a:lnTo>
                <a:lnTo>
                  <a:pt x="2238424" y="283539"/>
                </a:lnTo>
                <a:lnTo>
                  <a:pt x="2274229" y="330703"/>
                </a:lnTo>
                <a:lnTo>
                  <a:pt x="2296266" y="380217"/>
                </a:lnTo>
                <a:lnTo>
                  <a:pt x="2303780" y="431799"/>
                </a:lnTo>
                <a:lnTo>
                  <a:pt x="2301885" y="457832"/>
                </a:lnTo>
                <a:lnTo>
                  <a:pt x="2287016" y="508415"/>
                </a:lnTo>
                <a:lnTo>
                  <a:pt x="2258000" y="556789"/>
                </a:lnTo>
                <a:lnTo>
                  <a:pt x="2215594" y="602674"/>
                </a:lnTo>
                <a:lnTo>
                  <a:pt x="2160553" y="645789"/>
                </a:lnTo>
                <a:lnTo>
                  <a:pt x="2093631" y="685853"/>
                </a:lnTo>
                <a:lnTo>
                  <a:pt x="2055952" y="704653"/>
                </a:lnTo>
                <a:lnTo>
                  <a:pt x="2015586" y="722586"/>
                </a:lnTo>
                <a:lnTo>
                  <a:pt x="1972627" y="739616"/>
                </a:lnTo>
                <a:lnTo>
                  <a:pt x="1927171" y="755708"/>
                </a:lnTo>
                <a:lnTo>
                  <a:pt x="1879311" y="770827"/>
                </a:lnTo>
                <a:lnTo>
                  <a:pt x="1829142" y="784937"/>
                </a:lnTo>
                <a:lnTo>
                  <a:pt x="1776758" y="798005"/>
                </a:lnTo>
                <a:lnTo>
                  <a:pt x="1722254" y="809995"/>
                </a:lnTo>
                <a:lnTo>
                  <a:pt x="1665725" y="820871"/>
                </a:lnTo>
                <a:lnTo>
                  <a:pt x="1607264" y="830599"/>
                </a:lnTo>
                <a:lnTo>
                  <a:pt x="1546966" y="839144"/>
                </a:lnTo>
                <a:lnTo>
                  <a:pt x="1484925" y="846471"/>
                </a:lnTo>
                <a:lnTo>
                  <a:pt x="1421237" y="852543"/>
                </a:lnTo>
                <a:lnTo>
                  <a:pt x="1355995" y="857328"/>
                </a:lnTo>
                <a:lnTo>
                  <a:pt x="1289293" y="860789"/>
                </a:lnTo>
                <a:lnTo>
                  <a:pt x="1221226" y="862891"/>
                </a:lnTo>
                <a:lnTo>
                  <a:pt x="1151889" y="863599"/>
                </a:lnTo>
                <a:lnTo>
                  <a:pt x="1082553" y="862891"/>
                </a:lnTo>
                <a:lnTo>
                  <a:pt x="1014486" y="860789"/>
                </a:lnTo>
                <a:lnTo>
                  <a:pt x="947784" y="857328"/>
                </a:lnTo>
                <a:lnTo>
                  <a:pt x="882542" y="852543"/>
                </a:lnTo>
                <a:lnTo>
                  <a:pt x="818854" y="846471"/>
                </a:lnTo>
                <a:lnTo>
                  <a:pt x="756813" y="839144"/>
                </a:lnTo>
                <a:lnTo>
                  <a:pt x="696515" y="830599"/>
                </a:lnTo>
                <a:lnTo>
                  <a:pt x="638054" y="820871"/>
                </a:lnTo>
                <a:lnTo>
                  <a:pt x="581525" y="809995"/>
                </a:lnTo>
                <a:lnTo>
                  <a:pt x="527021" y="798005"/>
                </a:lnTo>
                <a:lnTo>
                  <a:pt x="474637" y="784937"/>
                </a:lnTo>
                <a:lnTo>
                  <a:pt x="424468" y="770827"/>
                </a:lnTo>
                <a:lnTo>
                  <a:pt x="376608" y="755708"/>
                </a:lnTo>
                <a:lnTo>
                  <a:pt x="331152" y="739616"/>
                </a:lnTo>
                <a:lnTo>
                  <a:pt x="288193" y="722586"/>
                </a:lnTo>
                <a:lnTo>
                  <a:pt x="247827" y="704653"/>
                </a:lnTo>
                <a:lnTo>
                  <a:pt x="210148" y="685853"/>
                </a:lnTo>
                <a:lnTo>
                  <a:pt x="175249" y="666220"/>
                </a:lnTo>
                <a:lnTo>
                  <a:pt x="114174" y="624595"/>
                </a:lnTo>
                <a:lnTo>
                  <a:pt x="65355" y="580060"/>
                </a:lnTo>
                <a:lnTo>
                  <a:pt x="29550" y="532896"/>
                </a:lnTo>
                <a:lnTo>
                  <a:pt x="7513" y="483382"/>
                </a:lnTo>
                <a:lnTo>
                  <a:pt x="0" y="431799"/>
                </a:lnTo>
                <a:lnTo>
                  <a:pt x="1894" y="405767"/>
                </a:lnTo>
                <a:lnTo>
                  <a:pt x="16763" y="355184"/>
                </a:lnTo>
                <a:lnTo>
                  <a:pt x="45779" y="306810"/>
                </a:lnTo>
                <a:lnTo>
                  <a:pt x="88185" y="260925"/>
                </a:lnTo>
                <a:lnTo>
                  <a:pt x="143226" y="217810"/>
                </a:lnTo>
                <a:lnTo>
                  <a:pt x="210148" y="177746"/>
                </a:lnTo>
                <a:lnTo>
                  <a:pt x="247827" y="158946"/>
                </a:lnTo>
                <a:lnTo>
                  <a:pt x="288193" y="141013"/>
                </a:lnTo>
                <a:lnTo>
                  <a:pt x="331152" y="123983"/>
                </a:lnTo>
                <a:lnTo>
                  <a:pt x="376608" y="107891"/>
                </a:lnTo>
                <a:lnTo>
                  <a:pt x="424468" y="92772"/>
                </a:lnTo>
                <a:lnTo>
                  <a:pt x="474637" y="78662"/>
                </a:lnTo>
                <a:lnTo>
                  <a:pt x="527021" y="65594"/>
                </a:lnTo>
                <a:lnTo>
                  <a:pt x="581525" y="53604"/>
                </a:lnTo>
                <a:lnTo>
                  <a:pt x="638054" y="42728"/>
                </a:lnTo>
                <a:lnTo>
                  <a:pt x="696515" y="33000"/>
                </a:lnTo>
                <a:lnTo>
                  <a:pt x="756813" y="24455"/>
                </a:lnTo>
                <a:lnTo>
                  <a:pt x="818854" y="17128"/>
                </a:lnTo>
                <a:lnTo>
                  <a:pt x="882542" y="11056"/>
                </a:lnTo>
                <a:lnTo>
                  <a:pt x="947784" y="6271"/>
                </a:lnTo>
                <a:lnTo>
                  <a:pt x="1014486" y="2810"/>
                </a:lnTo>
                <a:lnTo>
                  <a:pt x="1082553" y="708"/>
                </a:lnTo>
                <a:lnTo>
                  <a:pt x="115188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234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56119" y="7272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6101" y="4410709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90" h="720089">
                <a:moveTo>
                  <a:pt x="576579" y="0"/>
                </a:moveTo>
                <a:lnTo>
                  <a:pt x="636828" y="1789"/>
                </a:lnTo>
                <a:lnTo>
                  <a:pt x="695009" y="7056"/>
                </a:lnTo>
                <a:lnTo>
                  <a:pt x="750873" y="15646"/>
                </a:lnTo>
                <a:lnTo>
                  <a:pt x="804167" y="27404"/>
                </a:lnTo>
                <a:lnTo>
                  <a:pt x="854642" y="42175"/>
                </a:lnTo>
                <a:lnTo>
                  <a:pt x="902044" y="59806"/>
                </a:lnTo>
                <a:lnTo>
                  <a:pt x="946124" y="80142"/>
                </a:lnTo>
                <a:lnTo>
                  <a:pt x="986631" y="103028"/>
                </a:lnTo>
                <a:lnTo>
                  <a:pt x="1023312" y="128311"/>
                </a:lnTo>
                <a:lnTo>
                  <a:pt x="1055918" y="155835"/>
                </a:lnTo>
                <a:lnTo>
                  <a:pt x="1084196" y="185446"/>
                </a:lnTo>
                <a:lnTo>
                  <a:pt x="1107896" y="216991"/>
                </a:lnTo>
                <a:lnTo>
                  <a:pt x="1126766" y="250314"/>
                </a:lnTo>
                <a:lnTo>
                  <a:pt x="1149014" y="321678"/>
                </a:lnTo>
                <a:lnTo>
                  <a:pt x="1151890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678"/>
                </a:lnTo>
                <a:lnTo>
                  <a:pt x="25240" y="250314"/>
                </a:lnTo>
                <a:lnTo>
                  <a:pt x="44192" y="216991"/>
                </a:lnTo>
                <a:lnTo>
                  <a:pt x="67988" y="185446"/>
                </a:lnTo>
                <a:lnTo>
                  <a:pt x="96373" y="155835"/>
                </a:lnTo>
                <a:lnTo>
                  <a:pt x="129093" y="128311"/>
                </a:lnTo>
                <a:lnTo>
                  <a:pt x="165893" y="103028"/>
                </a:lnTo>
                <a:lnTo>
                  <a:pt x="206518" y="80142"/>
                </a:lnTo>
                <a:lnTo>
                  <a:pt x="250713" y="59806"/>
                </a:lnTo>
                <a:lnTo>
                  <a:pt x="298223" y="42175"/>
                </a:lnTo>
                <a:lnTo>
                  <a:pt x="348793" y="27404"/>
                </a:lnTo>
                <a:lnTo>
                  <a:pt x="402169" y="15646"/>
                </a:lnTo>
                <a:lnTo>
                  <a:pt x="458095" y="7056"/>
                </a:lnTo>
                <a:lnTo>
                  <a:pt x="516317" y="1789"/>
                </a:lnTo>
                <a:lnTo>
                  <a:pt x="576579" y="0"/>
                </a:lnTo>
                <a:close/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6100" y="4410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17990" y="513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1659" y="1604010"/>
            <a:ext cx="1731010" cy="748030"/>
          </a:xfrm>
          <a:custGeom>
            <a:avLst/>
            <a:gdLst/>
            <a:ahLst/>
            <a:cxnLst/>
            <a:rect l="l" t="t" r="r" b="b"/>
            <a:pathLst>
              <a:path w="1731010" h="748030">
                <a:moveTo>
                  <a:pt x="0" y="748029"/>
                </a:moveTo>
                <a:lnTo>
                  <a:pt x="1731010" y="0"/>
                </a:lnTo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0759" y="1512570"/>
            <a:ext cx="255270" cy="170180"/>
          </a:xfrm>
          <a:custGeom>
            <a:avLst/>
            <a:gdLst/>
            <a:ahLst/>
            <a:cxnLst/>
            <a:rect l="l" t="t" r="r" b="b"/>
            <a:pathLst>
              <a:path w="255270" h="170180">
                <a:moveTo>
                  <a:pt x="255269" y="0"/>
                </a:moveTo>
                <a:lnTo>
                  <a:pt x="0" y="21589"/>
                </a:lnTo>
                <a:lnTo>
                  <a:pt x="64769" y="170179"/>
                </a:lnTo>
                <a:lnTo>
                  <a:pt x="25526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3550" y="1813560"/>
            <a:ext cx="754381" cy="4570731"/>
          </a:xfrm>
          <a:custGeom>
            <a:avLst/>
            <a:gdLst/>
            <a:ahLst/>
            <a:cxnLst/>
            <a:rect l="l" t="t" r="r" b="b"/>
            <a:pathLst>
              <a:path w="754379" h="4570730">
                <a:moveTo>
                  <a:pt x="0" y="4570730"/>
                </a:moveTo>
                <a:lnTo>
                  <a:pt x="754379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6650" y="1583690"/>
            <a:ext cx="160020" cy="254000"/>
          </a:xfrm>
          <a:custGeom>
            <a:avLst/>
            <a:gdLst/>
            <a:ahLst/>
            <a:cxnLst/>
            <a:rect l="l" t="t" r="r" b="b"/>
            <a:pathLst>
              <a:path w="160020" h="254000">
                <a:moveTo>
                  <a:pt x="119379" y="0"/>
                </a:moveTo>
                <a:lnTo>
                  <a:pt x="0" y="227330"/>
                </a:lnTo>
                <a:lnTo>
                  <a:pt x="160020" y="254000"/>
                </a:lnTo>
                <a:lnTo>
                  <a:pt x="11937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41769" y="1774189"/>
            <a:ext cx="1882140" cy="2665730"/>
          </a:xfrm>
          <a:custGeom>
            <a:avLst/>
            <a:gdLst/>
            <a:ahLst/>
            <a:cxnLst/>
            <a:rect l="l" t="t" r="r" b="b"/>
            <a:pathLst>
              <a:path w="1882140" h="2665729">
                <a:moveTo>
                  <a:pt x="1882139" y="266573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08421" y="1583689"/>
            <a:ext cx="205740" cy="245110"/>
          </a:xfrm>
          <a:custGeom>
            <a:avLst/>
            <a:gdLst/>
            <a:ahLst/>
            <a:cxnLst/>
            <a:rect l="l" t="t" r="r" b="b"/>
            <a:pathLst>
              <a:path w="205740" h="245110">
                <a:moveTo>
                  <a:pt x="0" y="0"/>
                </a:moveTo>
                <a:lnTo>
                  <a:pt x="73659" y="245110"/>
                </a:lnTo>
                <a:lnTo>
                  <a:pt x="205739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32881" y="792480"/>
            <a:ext cx="1337945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dirty="0">
                <a:solidFill>
                  <a:srgbClr val="FF3366"/>
                </a:solidFill>
                <a:latin typeface="Times New Roman"/>
                <a:cs typeface="Times New Roman"/>
              </a:rPr>
              <a:t>next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-7619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8100" y="3230879"/>
            <a:ext cx="3630929" cy="1325356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299689" marR="5079" indent="-286990">
              <a:lnSpc>
                <a:spcPts val="3329"/>
              </a:lnSpc>
              <a:spcBef>
                <a:spcPts val="434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 (sum-cubes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969">
              <a:lnSpc>
                <a:spcPts val="3254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91" y="4498340"/>
            <a:ext cx="9554845" cy="250068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4111834">
              <a:spcBef>
                <a:spcPts val="100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(+ (cube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 1)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  <a:p>
            <a:pPr marL="299054" marR="6497916" indent="-286990">
              <a:lnSpc>
                <a:spcPts val="3320"/>
              </a:lnSpc>
              <a:spcBef>
                <a:spcPts val="264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 (pi-sum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  (if (&gt; a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969">
              <a:lnSpc>
                <a:spcPts val="312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969">
              <a:lnSpc>
                <a:spcPts val="3460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 2)))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 4)</a:t>
            </a:r>
            <a:r>
              <a:rPr sz="3000" spc="-2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1570" y="2376170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89" h="720089">
                <a:moveTo>
                  <a:pt x="576579" y="0"/>
                </a:moveTo>
                <a:lnTo>
                  <a:pt x="636828" y="1803"/>
                </a:lnTo>
                <a:lnTo>
                  <a:pt x="695009" y="7109"/>
                </a:lnTo>
                <a:lnTo>
                  <a:pt x="750873" y="15755"/>
                </a:lnTo>
                <a:lnTo>
                  <a:pt x="804167" y="27582"/>
                </a:lnTo>
                <a:lnTo>
                  <a:pt x="854642" y="42431"/>
                </a:lnTo>
                <a:lnTo>
                  <a:pt x="902044" y="60141"/>
                </a:lnTo>
                <a:lnTo>
                  <a:pt x="946124" y="80552"/>
                </a:lnTo>
                <a:lnTo>
                  <a:pt x="986631" y="103505"/>
                </a:lnTo>
                <a:lnTo>
                  <a:pt x="1023312" y="128838"/>
                </a:lnTo>
                <a:lnTo>
                  <a:pt x="1055918" y="156393"/>
                </a:lnTo>
                <a:lnTo>
                  <a:pt x="1084196" y="186009"/>
                </a:lnTo>
                <a:lnTo>
                  <a:pt x="1107896" y="217527"/>
                </a:lnTo>
                <a:lnTo>
                  <a:pt x="1126766" y="250785"/>
                </a:lnTo>
                <a:lnTo>
                  <a:pt x="1149014" y="321887"/>
                </a:lnTo>
                <a:lnTo>
                  <a:pt x="1151889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887"/>
                </a:lnTo>
                <a:lnTo>
                  <a:pt x="25240" y="250785"/>
                </a:lnTo>
                <a:lnTo>
                  <a:pt x="44192" y="217527"/>
                </a:lnTo>
                <a:lnTo>
                  <a:pt x="67988" y="186009"/>
                </a:lnTo>
                <a:lnTo>
                  <a:pt x="96373" y="156393"/>
                </a:lnTo>
                <a:lnTo>
                  <a:pt x="129093" y="128838"/>
                </a:lnTo>
                <a:lnTo>
                  <a:pt x="165893" y="103504"/>
                </a:lnTo>
                <a:lnTo>
                  <a:pt x="206518" y="80552"/>
                </a:lnTo>
                <a:lnTo>
                  <a:pt x="250713" y="60141"/>
                </a:lnTo>
                <a:lnTo>
                  <a:pt x="298223" y="42431"/>
                </a:lnTo>
                <a:lnTo>
                  <a:pt x="348793" y="27582"/>
                </a:lnTo>
                <a:lnTo>
                  <a:pt x="402169" y="15755"/>
                </a:lnTo>
                <a:lnTo>
                  <a:pt x="458095" y="7109"/>
                </a:lnTo>
                <a:lnTo>
                  <a:pt x="516317" y="180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1570" y="2376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4729" y="309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2340" y="6408420"/>
            <a:ext cx="2303780" cy="863600"/>
          </a:xfrm>
          <a:custGeom>
            <a:avLst/>
            <a:gdLst/>
            <a:ahLst/>
            <a:cxnLst/>
            <a:rect l="l" t="t" r="r" b="b"/>
            <a:pathLst>
              <a:path w="2303779" h="863600">
                <a:moveTo>
                  <a:pt x="1151889" y="0"/>
                </a:moveTo>
                <a:lnTo>
                  <a:pt x="1221226" y="708"/>
                </a:lnTo>
                <a:lnTo>
                  <a:pt x="1289293" y="2810"/>
                </a:lnTo>
                <a:lnTo>
                  <a:pt x="1355995" y="6271"/>
                </a:lnTo>
                <a:lnTo>
                  <a:pt x="1421237" y="11056"/>
                </a:lnTo>
                <a:lnTo>
                  <a:pt x="1484925" y="17128"/>
                </a:lnTo>
                <a:lnTo>
                  <a:pt x="1546966" y="24455"/>
                </a:lnTo>
                <a:lnTo>
                  <a:pt x="1607264" y="33000"/>
                </a:lnTo>
                <a:lnTo>
                  <a:pt x="1665725" y="42728"/>
                </a:lnTo>
                <a:lnTo>
                  <a:pt x="1722254" y="53604"/>
                </a:lnTo>
                <a:lnTo>
                  <a:pt x="1776758" y="65594"/>
                </a:lnTo>
                <a:lnTo>
                  <a:pt x="1829142" y="78662"/>
                </a:lnTo>
                <a:lnTo>
                  <a:pt x="1879311" y="92772"/>
                </a:lnTo>
                <a:lnTo>
                  <a:pt x="1927171" y="107891"/>
                </a:lnTo>
                <a:lnTo>
                  <a:pt x="1972627" y="123983"/>
                </a:lnTo>
                <a:lnTo>
                  <a:pt x="2015586" y="141013"/>
                </a:lnTo>
                <a:lnTo>
                  <a:pt x="2055952" y="158946"/>
                </a:lnTo>
                <a:lnTo>
                  <a:pt x="2093631" y="177746"/>
                </a:lnTo>
                <a:lnTo>
                  <a:pt x="2128530" y="197379"/>
                </a:lnTo>
                <a:lnTo>
                  <a:pt x="2189605" y="239004"/>
                </a:lnTo>
                <a:lnTo>
                  <a:pt x="2238424" y="283539"/>
                </a:lnTo>
                <a:lnTo>
                  <a:pt x="2274229" y="330703"/>
                </a:lnTo>
                <a:lnTo>
                  <a:pt x="2296266" y="380217"/>
                </a:lnTo>
                <a:lnTo>
                  <a:pt x="2303780" y="431799"/>
                </a:lnTo>
                <a:lnTo>
                  <a:pt x="2301885" y="457832"/>
                </a:lnTo>
                <a:lnTo>
                  <a:pt x="2287016" y="508415"/>
                </a:lnTo>
                <a:lnTo>
                  <a:pt x="2258000" y="556789"/>
                </a:lnTo>
                <a:lnTo>
                  <a:pt x="2215594" y="602674"/>
                </a:lnTo>
                <a:lnTo>
                  <a:pt x="2160553" y="645789"/>
                </a:lnTo>
                <a:lnTo>
                  <a:pt x="2093631" y="685853"/>
                </a:lnTo>
                <a:lnTo>
                  <a:pt x="2055952" y="704653"/>
                </a:lnTo>
                <a:lnTo>
                  <a:pt x="2015586" y="722586"/>
                </a:lnTo>
                <a:lnTo>
                  <a:pt x="1972627" y="739616"/>
                </a:lnTo>
                <a:lnTo>
                  <a:pt x="1927171" y="755708"/>
                </a:lnTo>
                <a:lnTo>
                  <a:pt x="1879311" y="770827"/>
                </a:lnTo>
                <a:lnTo>
                  <a:pt x="1829142" y="784937"/>
                </a:lnTo>
                <a:lnTo>
                  <a:pt x="1776758" y="798005"/>
                </a:lnTo>
                <a:lnTo>
                  <a:pt x="1722254" y="809995"/>
                </a:lnTo>
                <a:lnTo>
                  <a:pt x="1665725" y="820871"/>
                </a:lnTo>
                <a:lnTo>
                  <a:pt x="1607264" y="830599"/>
                </a:lnTo>
                <a:lnTo>
                  <a:pt x="1546966" y="839144"/>
                </a:lnTo>
                <a:lnTo>
                  <a:pt x="1484925" y="846471"/>
                </a:lnTo>
                <a:lnTo>
                  <a:pt x="1421237" y="852543"/>
                </a:lnTo>
                <a:lnTo>
                  <a:pt x="1355995" y="857328"/>
                </a:lnTo>
                <a:lnTo>
                  <a:pt x="1289293" y="860789"/>
                </a:lnTo>
                <a:lnTo>
                  <a:pt x="1221226" y="862891"/>
                </a:lnTo>
                <a:lnTo>
                  <a:pt x="1151889" y="863599"/>
                </a:lnTo>
                <a:lnTo>
                  <a:pt x="1082553" y="862891"/>
                </a:lnTo>
                <a:lnTo>
                  <a:pt x="1014486" y="860789"/>
                </a:lnTo>
                <a:lnTo>
                  <a:pt x="947784" y="857328"/>
                </a:lnTo>
                <a:lnTo>
                  <a:pt x="882542" y="852543"/>
                </a:lnTo>
                <a:lnTo>
                  <a:pt x="818854" y="846471"/>
                </a:lnTo>
                <a:lnTo>
                  <a:pt x="756813" y="839144"/>
                </a:lnTo>
                <a:lnTo>
                  <a:pt x="696515" y="830599"/>
                </a:lnTo>
                <a:lnTo>
                  <a:pt x="638054" y="820871"/>
                </a:lnTo>
                <a:lnTo>
                  <a:pt x="581525" y="809995"/>
                </a:lnTo>
                <a:lnTo>
                  <a:pt x="527021" y="798005"/>
                </a:lnTo>
                <a:lnTo>
                  <a:pt x="474637" y="784937"/>
                </a:lnTo>
                <a:lnTo>
                  <a:pt x="424468" y="770827"/>
                </a:lnTo>
                <a:lnTo>
                  <a:pt x="376608" y="755708"/>
                </a:lnTo>
                <a:lnTo>
                  <a:pt x="331152" y="739616"/>
                </a:lnTo>
                <a:lnTo>
                  <a:pt x="288193" y="722586"/>
                </a:lnTo>
                <a:lnTo>
                  <a:pt x="247827" y="704653"/>
                </a:lnTo>
                <a:lnTo>
                  <a:pt x="210148" y="685853"/>
                </a:lnTo>
                <a:lnTo>
                  <a:pt x="175249" y="666220"/>
                </a:lnTo>
                <a:lnTo>
                  <a:pt x="114174" y="624595"/>
                </a:lnTo>
                <a:lnTo>
                  <a:pt x="65355" y="580060"/>
                </a:lnTo>
                <a:lnTo>
                  <a:pt x="29550" y="532896"/>
                </a:lnTo>
                <a:lnTo>
                  <a:pt x="7513" y="483382"/>
                </a:lnTo>
                <a:lnTo>
                  <a:pt x="0" y="431799"/>
                </a:lnTo>
                <a:lnTo>
                  <a:pt x="1894" y="405767"/>
                </a:lnTo>
                <a:lnTo>
                  <a:pt x="16763" y="355184"/>
                </a:lnTo>
                <a:lnTo>
                  <a:pt x="45779" y="306810"/>
                </a:lnTo>
                <a:lnTo>
                  <a:pt x="88185" y="260925"/>
                </a:lnTo>
                <a:lnTo>
                  <a:pt x="143226" y="217810"/>
                </a:lnTo>
                <a:lnTo>
                  <a:pt x="210148" y="177746"/>
                </a:lnTo>
                <a:lnTo>
                  <a:pt x="247827" y="158946"/>
                </a:lnTo>
                <a:lnTo>
                  <a:pt x="288193" y="141013"/>
                </a:lnTo>
                <a:lnTo>
                  <a:pt x="331152" y="123983"/>
                </a:lnTo>
                <a:lnTo>
                  <a:pt x="376608" y="107891"/>
                </a:lnTo>
                <a:lnTo>
                  <a:pt x="424468" y="92772"/>
                </a:lnTo>
                <a:lnTo>
                  <a:pt x="474637" y="78662"/>
                </a:lnTo>
                <a:lnTo>
                  <a:pt x="527021" y="65594"/>
                </a:lnTo>
                <a:lnTo>
                  <a:pt x="581525" y="53604"/>
                </a:lnTo>
                <a:lnTo>
                  <a:pt x="638054" y="42728"/>
                </a:lnTo>
                <a:lnTo>
                  <a:pt x="696515" y="33000"/>
                </a:lnTo>
                <a:lnTo>
                  <a:pt x="756813" y="24455"/>
                </a:lnTo>
                <a:lnTo>
                  <a:pt x="818854" y="17128"/>
                </a:lnTo>
                <a:lnTo>
                  <a:pt x="882542" y="11056"/>
                </a:lnTo>
                <a:lnTo>
                  <a:pt x="947784" y="6271"/>
                </a:lnTo>
                <a:lnTo>
                  <a:pt x="1014486" y="2810"/>
                </a:lnTo>
                <a:lnTo>
                  <a:pt x="1082553" y="708"/>
                </a:lnTo>
                <a:lnTo>
                  <a:pt x="115188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5234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6119" y="7272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6101" y="4410709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90" h="720089">
                <a:moveTo>
                  <a:pt x="576579" y="0"/>
                </a:moveTo>
                <a:lnTo>
                  <a:pt x="636828" y="1789"/>
                </a:lnTo>
                <a:lnTo>
                  <a:pt x="695009" y="7056"/>
                </a:lnTo>
                <a:lnTo>
                  <a:pt x="750873" y="15646"/>
                </a:lnTo>
                <a:lnTo>
                  <a:pt x="804167" y="27404"/>
                </a:lnTo>
                <a:lnTo>
                  <a:pt x="854642" y="42175"/>
                </a:lnTo>
                <a:lnTo>
                  <a:pt x="902044" y="59806"/>
                </a:lnTo>
                <a:lnTo>
                  <a:pt x="946124" y="80142"/>
                </a:lnTo>
                <a:lnTo>
                  <a:pt x="986631" y="103028"/>
                </a:lnTo>
                <a:lnTo>
                  <a:pt x="1023312" y="128311"/>
                </a:lnTo>
                <a:lnTo>
                  <a:pt x="1055918" y="155835"/>
                </a:lnTo>
                <a:lnTo>
                  <a:pt x="1084196" y="185446"/>
                </a:lnTo>
                <a:lnTo>
                  <a:pt x="1107896" y="216991"/>
                </a:lnTo>
                <a:lnTo>
                  <a:pt x="1126766" y="250314"/>
                </a:lnTo>
                <a:lnTo>
                  <a:pt x="1149014" y="321678"/>
                </a:lnTo>
                <a:lnTo>
                  <a:pt x="1151890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678"/>
                </a:lnTo>
                <a:lnTo>
                  <a:pt x="25240" y="250314"/>
                </a:lnTo>
                <a:lnTo>
                  <a:pt x="44192" y="216991"/>
                </a:lnTo>
                <a:lnTo>
                  <a:pt x="67988" y="185446"/>
                </a:lnTo>
                <a:lnTo>
                  <a:pt x="96373" y="155835"/>
                </a:lnTo>
                <a:lnTo>
                  <a:pt x="129093" y="128311"/>
                </a:lnTo>
                <a:lnTo>
                  <a:pt x="165893" y="103028"/>
                </a:lnTo>
                <a:lnTo>
                  <a:pt x="206518" y="80142"/>
                </a:lnTo>
                <a:lnTo>
                  <a:pt x="250713" y="59806"/>
                </a:lnTo>
                <a:lnTo>
                  <a:pt x="298223" y="42175"/>
                </a:lnTo>
                <a:lnTo>
                  <a:pt x="348793" y="27404"/>
                </a:lnTo>
                <a:lnTo>
                  <a:pt x="402169" y="15646"/>
                </a:lnTo>
                <a:lnTo>
                  <a:pt x="458095" y="7056"/>
                </a:lnTo>
                <a:lnTo>
                  <a:pt x="516317" y="1789"/>
                </a:lnTo>
                <a:lnTo>
                  <a:pt x="576579" y="0"/>
                </a:lnTo>
                <a:close/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6100" y="4410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17990" y="513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1659" y="2352039"/>
            <a:ext cx="3733800" cy="836930"/>
          </a:xfrm>
          <a:custGeom>
            <a:avLst/>
            <a:gdLst/>
            <a:ahLst/>
            <a:cxnLst/>
            <a:rect l="l" t="t" r="r" b="b"/>
            <a:pathLst>
              <a:path w="3733800" h="836930">
                <a:moveTo>
                  <a:pt x="0" y="0"/>
                </a:moveTo>
                <a:lnTo>
                  <a:pt x="3733799" y="83693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97520" y="3107689"/>
            <a:ext cx="253999" cy="158750"/>
          </a:xfrm>
          <a:custGeom>
            <a:avLst/>
            <a:gdLst/>
            <a:ahLst/>
            <a:cxnLst/>
            <a:rect l="l" t="t" r="r" b="b"/>
            <a:pathLst>
              <a:path w="254000" h="158750">
                <a:moveTo>
                  <a:pt x="35559" y="0"/>
                </a:moveTo>
                <a:lnTo>
                  <a:pt x="0" y="158750"/>
                </a:lnTo>
                <a:lnTo>
                  <a:pt x="254000" y="132080"/>
                </a:lnTo>
                <a:lnTo>
                  <a:pt x="3555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3551" y="3483609"/>
            <a:ext cx="2651760" cy="2900680"/>
          </a:xfrm>
          <a:custGeom>
            <a:avLst/>
            <a:gdLst/>
            <a:ahLst/>
            <a:cxnLst/>
            <a:rect l="l" t="t" r="r" b="b"/>
            <a:pathLst>
              <a:path w="2651759" h="2900679">
                <a:moveTo>
                  <a:pt x="0" y="2900679"/>
                </a:moveTo>
                <a:lnTo>
                  <a:pt x="2651759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28000" y="3312160"/>
            <a:ext cx="223520" cy="233679"/>
          </a:xfrm>
          <a:custGeom>
            <a:avLst/>
            <a:gdLst/>
            <a:ahLst/>
            <a:cxnLst/>
            <a:rect l="l" t="t" r="r" b="b"/>
            <a:pathLst>
              <a:path w="223520" h="233679">
                <a:moveTo>
                  <a:pt x="223520" y="0"/>
                </a:moveTo>
                <a:lnTo>
                  <a:pt x="0" y="124460"/>
                </a:lnTo>
                <a:lnTo>
                  <a:pt x="119379" y="233679"/>
                </a:lnTo>
                <a:lnTo>
                  <a:pt x="223520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23909" y="3615690"/>
            <a:ext cx="0" cy="824230"/>
          </a:xfrm>
          <a:custGeom>
            <a:avLst/>
            <a:gdLst/>
            <a:ahLst/>
            <a:cxnLst/>
            <a:rect l="l" t="t" r="r" b="b"/>
            <a:pathLst>
              <a:path h="824229">
                <a:moveTo>
                  <a:pt x="0" y="82423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42630" y="3384550"/>
            <a:ext cx="162560" cy="242570"/>
          </a:xfrm>
          <a:custGeom>
            <a:avLst/>
            <a:gdLst/>
            <a:ahLst/>
            <a:cxnLst/>
            <a:rect l="l" t="t" r="r" b="b"/>
            <a:pathLst>
              <a:path w="162559" h="242570">
                <a:moveTo>
                  <a:pt x="81279" y="0"/>
                </a:moveTo>
                <a:lnTo>
                  <a:pt x="0" y="242570"/>
                </a:lnTo>
                <a:lnTo>
                  <a:pt x="162560" y="242570"/>
                </a:lnTo>
                <a:lnTo>
                  <a:pt x="8127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501380" y="2590800"/>
            <a:ext cx="1337945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dirty="0">
                <a:solidFill>
                  <a:srgbClr val="FF3366"/>
                </a:solidFill>
                <a:latin typeface="Times New Roman"/>
                <a:cs typeface="Times New Roman"/>
              </a:rPr>
              <a:t>next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94379" y="1277619"/>
            <a:ext cx="3295650" cy="72389"/>
          </a:xfrm>
          <a:custGeom>
            <a:avLst/>
            <a:gdLst/>
            <a:ahLst/>
            <a:cxnLst/>
            <a:rect l="l" t="t" r="r" b="b"/>
            <a:pathLst>
              <a:path w="3295650" h="72390">
                <a:moveTo>
                  <a:pt x="0" y="0"/>
                </a:moveTo>
                <a:lnTo>
                  <a:pt x="3295650" y="72389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77329" y="1268731"/>
            <a:ext cx="245110" cy="162560"/>
          </a:xfrm>
          <a:custGeom>
            <a:avLst/>
            <a:gdLst/>
            <a:ahLst/>
            <a:cxnLst/>
            <a:rect l="l" t="t" r="r" b="b"/>
            <a:pathLst>
              <a:path w="245109" h="162559">
                <a:moveTo>
                  <a:pt x="3810" y="0"/>
                </a:moveTo>
                <a:lnTo>
                  <a:pt x="0" y="162560"/>
                </a:lnTo>
                <a:lnTo>
                  <a:pt x="245110" y="86360"/>
                </a:lnTo>
                <a:lnTo>
                  <a:pt x="381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9959" y="1808480"/>
            <a:ext cx="685800" cy="1329689"/>
          </a:xfrm>
          <a:custGeom>
            <a:avLst/>
            <a:gdLst/>
            <a:ahLst/>
            <a:cxnLst/>
            <a:rect l="l" t="t" r="r" b="b"/>
            <a:pathLst>
              <a:path w="685800" h="1329689">
                <a:moveTo>
                  <a:pt x="0" y="1329690"/>
                </a:moveTo>
                <a:lnTo>
                  <a:pt x="685799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38290" y="1601471"/>
            <a:ext cx="184150" cy="252728"/>
          </a:xfrm>
          <a:custGeom>
            <a:avLst/>
            <a:gdLst/>
            <a:ahLst/>
            <a:cxnLst/>
            <a:rect l="l" t="t" r="r" b="b"/>
            <a:pathLst>
              <a:path w="184150" h="252730">
                <a:moveTo>
                  <a:pt x="184150" y="0"/>
                </a:moveTo>
                <a:lnTo>
                  <a:pt x="0" y="179069"/>
                </a:lnTo>
                <a:lnTo>
                  <a:pt x="144779" y="252729"/>
                </a:lnTo>
                <a:lnTo>
                  <a:pt x="18415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13610" y="1750061"/>
            <a:ext cx="4213859" cy="3487420"/>
          </a:xfrm>
          <a:custGeom>
            <a:avLst/>
            <a:gdLst/>
            <a:ahLst/>
            <a:cxnLst/>
            <a:rect l="l" t="t" r="r" b="b"/>
            <a:pathLst>
              <a:path w="4213860" h="3487420">
                <a:moveTo>
                  <a:pt x="0" y="3487420"/>
                </a:moveTo>
                <a:lnTo>
                  <a:pt x="421386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67779" y="1601470"/>
            <a:ext cx="238760" cy="217169"/>
          </a:xfrm>
          <a:custGeom>
            <a:avLst/>
            <a:gdLst/>
            <a:ahLst/>
            <a:cxnLst/>
            <a:rect l="l" t="t" r="r" b="b"/>
            <a:pathLst>
              <a:path w="238759" h="217169">
                <a:moveTo>
                  <a:pt x="238760" y="0"/>
                </a:moveTo>
                <a:lnTo>
                  <a:pt x="0" y="92709"/>
                </a:lnTo>
                <a:lnTo>
                  <a:pt x="102870" y="217169"/>
                </a:lnTo>
                <a:lnTo>
                  <a:pt x="2387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17690" y="815340"/>
            <a:ext cx="1295400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-6" dirty="0">
                <a:solidFill>
                  <a:srgbClr val="00FF00"/>
                </a:solidFill>
                <a:latin typeface="Times New Roman"/>
                <a:cs typeface="Times New Roman"/>
              </a:rPr>
              <a:t>sum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67788" y="2988310"/>
            <a:ext cx="83820" cy="314960"/>
          </a:xfrm>
          <a:custGeom>
            <a:avLst/>
            <a:gdLst/>
            <a:ahLst/>
            <a:cxnLst/>
            <a:rect l="l" t="t" r="r" b="b"/>
            <a:pathLst>
              <a:path w="83819" h="314960">
                <a:moveTo>
                  <a:pt x="0" y="0"/>
                </a:moveTo>
                <a:lnTo>
                  <a:pt x="83819" y="31496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1600" y="3272790"/>
            <a:ext cx="156210" cy="255270"/>
          </a:xfrm>
          <a:custGeom>
            <a:avLst/>
            <a:gdLst/>
            <a:ahLst/>
            <a:cxnLst/>
            <a:rect l="l" t="t" r="r" b="b"/>
            <a:pathLst>
              <a:path w="156209" h="255270">
                <a:moveTo>
                  <a:pt x="156209" y="0"/>
                </a:moveTo>
                <a:lnTo>
                  <a:pt x="0" y="41910"/>
                </a:lnTo>
                <a:lnTo>
                  <a:pt x="140969" y="255270"/>
                </a:lnTo>
                <a:lnTo>
                  <a:pt x="15620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09752" y="3653790"/>
            <a:ext cx="3662679" cy="882651"/>
          </a:xfrm>
          <a:custGeom>
            <a:avLst/>
            <a:gdLst/>
            <a:ahLst/>
            <a:cxnLst/>
            <a:rect l="l" t="t" r="r" b="b"/>
            <a:pathLst>
              <a:path w="3662679" h="882650">
                <a:moveTo>
                  <a:pt x="3662679" y="88265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83690" y="3577590"/>
            <a:ext cx="255270" cy="158750"/>
          </a:xfrm>
          <a:custGeom>
            <a:avLst/>
            <a:gdLst/>
            <a:ahLst/>
            <a:cxnLst/>
            <a:rect l="l" t="t" r="r" b="b"/>
            <a:pathLst>
              <a:path w="255269" h="158750">
                <a:moveTo>
                  <a:pt x="255270" y="0"/>
                </a:moveTo>
                <a:lnTo>
                  <a:pt x="0" y="22860"/>
                </a:lnTo>
                <a:lnTo>
                  <a:pt x="217170" y="158750"/>
                </a:lnTo>
                <a:lnTo>
                  <a:pt x="25527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34489" y="3940809"/>
            <a:ext cx="1532890" cy="2467610"/>
          </a:xfrm>
          <a:custGeom>
            <a:avLst/>
            <a:gdLst/>
            <a:ahLst/>
            <a:cxnLst/>
            <a:rect l="l" t="t" r="r" b="b"/>
            <a:pathLst>
              <a:path w="1532889" h="2467610">
                <a:moveTo>
                  <a:pt x="1532890" y="246761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12569" y="3743960"/>
            <a:ext cx="196850" cy="248920"/>
          </a:xfrm>
          <a:custGeom>
            <a:avLst/>
            <a:gdLst/>
            <a:ahLst/>
            <a:cxnLst/>
            <a:rect l="l" t="t" r="r" b="b"/>
            <a:pathLst>
              <a:path w="196850" h="248920">
                <a:moveTo>
                  <a:pt x="0" y="0"/>
                </a:moveTo>
                <a:lnTo>
                  <a:pt x="58420" y="248919"/>
                </a:lnTo>
                <a:lnTo>
                  <a:pt x="196850" y="16382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209" y="3117850"/>
            <a:ext cx="1421130" cy="92845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-6" dirty="0">
                <a:solidFill>
                  <a:srgbClr val="00FFFF"/>
                </a:solidFill>
                <a:latin typeface="Times New Roman"/>
                <a:cs typeface="Times New Roman"/>
              </a:rPr>
              <a:t>te</a:t>
            </a:r>
            <a:r>
              <a:rPr sz="6000" dirty="0">
                <a:solidFill>
                  <a:srgbClr val="00FFFF"/>
                </a:solidFill>
                <a:latin typeface="Times New Roman"/>
                <a:cs typeface="Times New Roman"/>
              </a:rPr>
              <a:t>rm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common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Numerical processing will be severely limited in the ability to create abstractions if restricted to procedures whose parameters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    are only numbers</a:t>
            </a:r>
          </a:p>
          <a:p>
            <a:r>
              <a:rPr lang="en-IN" dirty="0">
                <a:solidFill>
                  <a:schemeClr val="bg1"/>
                </a:solidFill>
              </a:rPr>
              <a:t>The same programming pattern will be used with a number of different procedures</a:t>
            </a:r>
          </a:p>
          <a:p>
            <a:r>
              <a:rPr lang="en-IN" dirty="0">
                <a:solidFill>
                  <a:schemeClr val="bg1"/>
                </a:solidFill>
              </a:rPr>
              <a:t>Procedures which accept procedures as arguments are needed.</a:t>
            </a:r>
          </a:p>
        </p:txBody>
      </p:sp>
    </p:spTree>
    <p:extLst>
      <p:ext uri="{BB962C8B-B14F-4D97-AF65-F5344CB8AC3E}">
        <p14:creationId xmlns:p14="http://schemas.microsoft.com/office/powerpoint/2010/main" xmlns="" val="39239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6655" y="1227666"/>
            <a:ext cx="196468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integers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493856"/>
            <a:ext cx="169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1173480"/>
            <a:ext cx="3963670" cy="175688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0"/>
              </a:lnSpc>
              <a:spcBef>
                <a:spcPts val="100"/>
              </a:spcBef>
              <a:tabLst>
                <a:tab pos="3367691" algn="l"/>
              </a:tabLst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(	a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300959">
              <a:lnSpc>
                <a:spcPts val="3325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325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  <a:tabLst>
                <a:tab pos="1481937" algn="l"/>
              </a:tabLst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	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746" y="2493856"/>
            <a:ext cx="307848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7703" y="2439670"/>
            <a:ext cx="7226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213" y="3285066"/>
            <a:ext cx="16294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su</a:t>
            </a:r>
            <a:r>
              <a:rPr sz="3000" spc="-15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-cub</a:t>
            </a:r>
            <a:r>
              <a:rPr sz="3000" spc="6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0844" y="3230879"/>
            <a:ext cx="6083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8100" y="3230880"/>
            <a:ext cx="1786255" cy="91050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5"/>
              </a:lnSpc>
              <a:spcBef>
                <a:spcPts val="100"/>
              </a:spcBef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(define</a:t>
            </a:r>
            <a:r>
              <a:rPr sz="3000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  <a:p>
            <a:pPr marL="299689">
              <a:lnSpc>
                <a:spcPts val="3465"/>
              </a:lnSpc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(if (&gt; a</a:t>
            </a:r>
            <a:r>
              <a:rPr sz="3000" spc="-1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6451" y="4075430"/>
            <a:ext cx="366395" cy="902163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12698" marR="5079">
              <a:lnSpc>
                <a:spcPts val="3329"/>
              </a:lnSpc>
              <a:spcBef>
                <a:spcPts val="434"/>
              </a:spcBef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0  </a:t>
            </a:r>
            <a:r>
              <a:rPr sz="3000" spc="-10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+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5027" y="4552526"/>
            <a:ext cx="123825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(cube</a:t>
            </a:r>
            <a:r>
              <a:rPr sz="30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5007" y="4498340"/>
            <a:ext cx="152399" cy="482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4581" y="4552526"/>
            <a:ext cx="2741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FF00"/>
                </a:solidFill>
                <a:latin typeface="Times New Roman"/>
                <a:cs typeface="Times New Roman"/>
              </a:rPr>
              <a:t>sum-cubes (+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000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1)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48864" y="4498341"/>
            <a:ext cx="7226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b)</a:t>
            </a:r>
            <a:r>
              <a:rPr sz="3000" spc="-10" dirty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sz="3000" dirty="0">
                <a:solidFill>
                  <a:srgbClr val="FFFF00"/>
                </a:solidFill>
                <a:latin typeface="Times New Roman"/>
                <a:cs typeface="Times New Roman"/>
              </a:rPr>
              <a:t>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9003" y="5301826"/>
            <a:ext cx="105791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pi-</a:t>
            </a:r>
            <a:r>
              <a:rPr sz="3000" spc="-10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um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9145" y="5247641"/>
            <a:ext cx="6083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8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6891" y="5247640"/>
            <a:ext cx="1786255" cy="91050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0"/>
              </a:lnSpc>
              <a:spcBef>
                <a:spcPts val="100"/>
              </a:spcBef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(define</a:t>
            </a:r>
            <a:r>
              <a:rPr sz="3000" spc="-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  <a:p>
            <a:pPr marL="299054">
              <a:lnSpc>
                <a:spcPts val="3460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(if (&gt; a</a:t>
            </a:r>
            <a:r>
              <a:rPr sz="3000" spc="-10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5240" y="6092190"/>
            <a:ext cx="366395" cy="902805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12698" marR="5079">
              <a:lnSpc>
                <a:spcPts val="3320"/>
              </a:lnSpc>
              <a:spcBef>
                <a:spcPts val="440"/>
              </a:spcBef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0  </a:t>
            </a:r>
            <a:r>
              <a:rPr sz="3000" spc="-10" dirty="0">
                <a:solidFill>
                  <a:srgbClr val="FF00FF"/>
                </a:solidFill>
                <a:latin typeface="Times New Roman"/>
                <a:cs typeface="Times New Roman"/>
              </a:rPr>
              <a:t>(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+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3817" y="6568017"/>
            <a:ext cx="284988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(/ 1.0 (* a (+ a</a:t>
            </a:r>
            <a:r>
              <a:rPr sz="3000" spc="-10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2)))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5835" y="6513830"/>
            <a:ext cx="152399" cy="4826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5408" y="6568017"/>
            <a:ext cx="216979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sz="3000" spc="-6" dirty="0">
                <a:solidFill>
                  <a:srgbClr val="FF00FF"/>
                </a:solidFill>
                <a:latin typeface="Times New Roman"/>
                <a:cs typeface="Times New Roman"/>
              </a:rPr>
              <a:t>pi-sum (+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3000" spc="-8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4)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56809" y="6513830"/>
            <a:ext cx="72263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b)</a:t>
            </a:r>
            <a:r>
              <a:rPr sz="3000" spc="-10" dirty="0">
                <a:solidFill>
                  <a:srgbClr val="FF00FF"/>
                </a:solidFill>
                <a:latin typeface="Times New Roman"/>
                <a:cs typeface="Times New Roman"/>
              </a:rPr>
              <a:t>)</a:t>
            </a:r>
            <a:r>
              <a:rPr sz="3000" dirty="0">
                <a:solidFill>
                  <a:srgbClr val="FF00FF"/>
                </a:solidFill>
                <a:latin typeface="Times New Roman"/>
                <a:cs typeface="Times New Roman"/>
              </a:rPr>
              <a:t>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24280" y="2376170"/>
            <a:ext cx="288290" cy="575310"/>
          </a:xfrm>
          <a:custGeom>
            <a:avLst/>
            <a:gdLst/>
            <a:ahLst/>
            <a:cxnLst/>
            <a:rect l="l" t="t" r="r" b="b"/>
            <a:pathLst>
              <a:path w="288290" h="575310">
                <a:moveTo>
                  <a:pt x="288289" y="0"/>
                </a:moveTo>
                <a:lnTo>
                  <a:pt x="0" y="0"/>
                </a:lnTo>
                <a:lnTo>
                  <a:pt x="0" y="575309"/>
                </a:lnTo>
                <a:lnTo>
                  <a:pt x="288289" y="575309"/>
                </a:lnTo>
                <a:lnTo>
                  <a:pt x="288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1151890"/>
            <a:ext cx="2016760" cy="576580"/>
          </a:xfrm>
          <a:custGeom>
            <a:avLst/>
            <a:gdLst/>
            <a:ahLst/>
            <a:cxnLst/>
            <a:rect l="l" t="t" r="r" b="b"/>
            <a:pathLst>
              <a:path w="2016760" h="576580">
                <a:moveTo>
                  <a:pt x="2016760" y="0"/>
                </a:moveTo>
                <a:lnTo>
                  <a:pt x="0" y="0"/>
                </a:lnTo>
                <a:lnTo>
                  <a:pt x="0" y="576580"/>
                </a:lnTo>
                <a:lnTo>
                  <a:pt x="2016760" y="576580"/>
                </a:lnTo>
                <a:lnTo>
                  <a:pt x="2016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6079" y="2448560"/>
            <a:ext cx="3167380" cy="575310"/>
          </a:xfrm>
          <a:custGeom>
            <a:avLst/>
            <a:gdLst/>
            <a:ahLst/>
            <a:cxnLst/>
            <a:rect l="l" t="t" r="r" b="b"/>
            <a:pathLst>
              <a:path w="3167379" h="575310">
                <a:moveTo>
                  <a:pt x="3167380" y="0"/>
                </a:moveTo>
                <a:lnTo>
                  <a:pt x="0" y="0"/>
                </a:lnTo>
                <a:lnTo>
                  <a:pt x="0" y="575310"/>
                </a:lnTo>
                <a:lnTo>
                  <a:pt x="3167380" y="575310"/>
                </a:lnTo>
                <a:lnTo>
                  <a:pt x="3167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1750" y="3239770"/>
            <a:ext cx="1656080" cy="576580"/>
          </a:xfrm>
          <a:custGeom>
            <a:avLst/>
            <a:gdLst/>
            <a:ahLst/>
            <a:cxnLst/>
            <a:rect l="l" t="t" r="r" b="b"/>
            <a:pathLst>
              <a:path w="1656079" h="576579">
                <a:moveTo>
                  <a:pt x="1656079" y="0"/>
                </a:moveTo>
                <a:lnTo>
                  <a:pt x="0" y="0"/>
                </a:lnTo>
                <a:lnTo>
                  <a:pt x="0" y="576579"/>
                </a:lnTo>
                <a:lnTo>
                  <a:pt x="1656079" y="576579"/>
                </a:lnTo>
                <a:lnTo>
                  <a:pt x="165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40628" y="4536440"/>
            <a:ext cx="1295400" cy="575310"/>
          </a:xfrm>
          <a:custGeom>
            <a:avLst/>
            <a:gdLst/>
            <a:ahLst/>
            <a:cxnLst/>
            <a:rect l="l" t="t" r="r" b="b"/>
            <a:pathLst>
              <a:path w="1295400" h="575310">
                <a:moveTo>
                  <a:pt x="1295400" y="0"/>
                </a:moveTo>
                <a:lnTo>
                  <a:pt x="0" y="0"/>
                </a:lnTo>
                <a:lnTo>
                  <a:pt x="0" y="575310"/>
                </a:lnTo>
                <a:lnTo>
                  <a:pt x="1295400" y="57531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79540" y="4536440"/>
            <a:ext cx="2807970" cy="575310"/>
          </a:xfrm>
          <a:custGeom>
            <a:avLst/>
            <a:gdLst/>
            <a:ahLst/>
            <a:cxnLst/>
            <a:rect l="l" t="t" r="r" b="b"/>
            <a:pathLst>
              <a:path w="2807970" h="575310">
                <a:moveTo>
                  <a:pt x="2807969" y="0"/>
                </a:moveTo>
                <a:lnTo>
                  <a:pt x="0" y="0"/>
                </a:lnTo>
                <a:lnTo>
                  <a:pt x="0" y="575310"/>
                </a:lnTo>
                <a:lnTo>
                  <a:pt x="2807969" y="575310"/>
                </a:lnTo>
                <a:lnTo>
                  <a:pt x="2807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9589" y="5256529"/>
            <a:ext cx="1080770" cy="575310"/>
          </a:xfrm>
          <a:custGeom>
            <a:avLst/>
            <a:gdLst/>
            <a:ahLst/>
            <a:cxnLst/>
            <a:rect l="l" t="t" r="r" b="b"/>
            <a:pathLst>
              <a:path w="1080770" h="575310">
                <a:moveTo>
                  <a:pt x="1080770" y="0"/>
                </a:moveTo>
                <a:lnTo>
                  <a:pt x="0" y="0"/>
                </a:lnTo>
                <a:lnTo>
                  <a:pt x="0" y="575310"/>
                </a:lnTo>
                <a:lnTo>
                  <a:pt x="1080770" y="575310"/>
                </a:lnTo>
                <a:lnTo>
                  <a:pt x="1080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8470" y="6479541"/>
            <a:ext cx="2879090" cy="576580"/>
          </a:xfrm>
          <a:custGeom>
            <a:avLst/>
            <a:gdLst/>
            <a:ahLst/>
            <a:cxnLst/>
            <a:rect l="l" t="t" r="r" b="b"/>
            <a:pathLst>
              <a:path w="2879090" h="576579">
                <a:moveTo>
                  <a:pt x="2879090" y="0"/>
                </a:moveTo>
                <a:lnTo>
                  <a:pt x="0" y="0"/>
                </a:lnTo>
                <a:lnTo>
                  <a:pt x="0" y="576580"/>
                </a:lnTo>
                <a:lnTo>
                  <a:pt x="2879090" y="576580"/>
                </a:lnTo>
                <a:lnTo>
                  <a:pt x="2879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23459" y="6479541"/>
            <a:ext cx="2160270" cy="576580"/>
          </a:xfrm>
          <a:custGeom>
            <a:avLst/>
            <a:gdLst/>
            <a:ahLst/>
            <a:cxnLst/>
            <a:rect l="l" t="t" r="r" b="b"/>
            <a:pathLst>
              <a:path w="2160270" h="576579">
                <a:moveTo>
                  <a:pt x="2160269" y="0"/>
                </a:moveTo>
                <a:lnTo>
                  <a:pt x="0" y="0"/>
                </a:lnTo>
                <a:lnTo>
                  <a:pt x="0" y="576580"/>
                </a:lnTo>
                <a:lnTo>
                  <a:pt x="2160269" y="576580"/>
                </a:lnTo>
                <a:lnTo>
                  <a:pt x="2160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70" y="1"/>
            <a:ext cx="848931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Procedures </a:t>
            </a:r>
            <a:r>
              <a:rPr sz="5800" spc="-6" dirty="0"/>
              <a:t>as</a:t>
            </a:r>
            <a:r>
              <a:rPr sz="5800" spc="-185" dirty="0"/>
              <a:t> </a:t>
            </a:r>
            <a:r>
              <a:rPr sz="5800" spc="-30" dirty="0"/>
              <a:t>Arguments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77800" y="1830070"/>
            <a:ext cx="9621520" cy="2629558"/>
          </a:xfrm>
          <a:prstGeom prst="rect">
            <a:avLst/>
          </a:prstGeom>
        </p:spPr>
        <p:txBody>
          <a:bodyPr vert="horz" wrap="square" lIns="0" tIns="76827" rIns="0" bIns="0" rtlCol="0">
            <a:spAutoFit/>
          </a:bodyPr>
          <a:lstStyle/>
          <a:p>
            <a:pPr marL="441913" marR="4490889" indent="-429215">
              <a:lnSpc>
                <a:spcPts val="4989"/>
              </a:lnSpc>
              <a:spcBef>
                <a:spcPts val="605"/>
              </a:spcBef>
              <a:tabLst>
                <a:tab pos="1123833" algn="l"/>
                <a:tab pos="4104215" algn="l"/>
                <a:tab pos="4645178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(d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	b) 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4669"/>
              </a:lnSpc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5190"/>
              </a:lnSpc>
              <a:tabLst>
                <a:tab pos="2146078" algn="l"/>
                <a:tab pos="3429914" algn="l"/>
                <a:tab pos="4018499" algn="l"/>
                <a:tab pos="4351839" algn="l"/>
                <a:tab pos="6207751" algn="l"/>
                <a:tab pos="7970964" algn="l"/>
                <a:tab pos="8560183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	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(	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b))))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5" name="object 5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160" y="1295400"/>
            <a:ext cx="3295650" cy="72389"/>
          </a:xfrm>
          <a:custGeom>
            <a:avLst/>
            <a:gdLst/>
            <a:ahLst/>
            <a:cxnLst/>
            <a:rect l="l" t="t" r="r" b="b"/>
            <a:pathLst>
              <a:path w="3295650" h="72390">
                <a:moveTo>
                  <a:pt x="0" y="0"/>
                </a:moveTo>
                <a:lnTo>
                  <a:pt x="3295649" y="72389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5108" y="1286510"/>
            <a:ext cx="245110" cy="162560"/>
          </a:xfrm>
          <a:custGeom>
            <a:avLst/>
            <a:gdLst/>
            <a:ahLst/>
            <a:cxnLst/>
            <a:rect l="l" t="t" r="r" b="b"/>
            <a:pathLst>
              <a:path w="245109" h="162559">
                <a:moveTo>
                  <a:pt x="3810" y="0"/>
                </a:moveTo>
                <a:lnTo>
                  <a:pt x="0" y="162560"/>
                </a:lnTo>
                <a:lnTo>
                  <a:pt x="245110" y="86360"/>
                </a:lnTo>
                <a:lnTo>
                  <a:pt x="381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47740" y="1826261"/>
            <a:ext cx="685800" cy="1329689"/>
          </a:xfrm>
          <a:custGeom>
            <a:avLst/>
            <a:gdLst/>
            <a:ahLst/>
            <a:cxnLst/>
            <a:rect l="l" t="t" r="r" b="b"/>
            <a:pathLst>
              <a:path w="685800" h="1329689">
                <a:moveTo>
                  <a:pt x="0" y="1329689"/>
                </a:moveTo>
                <a:lnTo>
                  <a:pt x="68580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7341" y="1619250"/>
            <a:ext cx="182880" cy="254000"/>
          </a:xfrm>
          <a:custGeom>
            <a:avLst/>
            <a:gdLst/>
            <a:ahLst/>
            <a:cxnLst/>
            <a:rect l="l" t="t" r="r" b="b"/>
            <a:pathLst>
              <a:path w="182879" h="254000">
                <a:moveTo>
                  <a:pt x="182879" y="0"/>
                </a:moveTo>
                <a:lnTo>
                  <a:pt x="0" y="179070"/>
                </a:lnTo>
                <a:lnTo>
                  <a:pt x="143509" y="254000"/>
                </a:lnTo>
                <a:lnTo>
                  <a:pt x="18287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1389" y="1767839"/>
            <a:ext cx="4213859" cy="3488690"/>
          </a:xfrm>
          <a:custGeom>
            <a:avLst/>
            <a:gdLst/>
            <a:ahLst/>
            <a:cxnLst/>
            <a:rect l="l" t="t" r="r" b="b"/>
            <a:pathLst>
              <a:path w="4213860" h="3488690">
                <a:moveTo>
                  <a:pt x="0" y="3488690"/>
                </a:moveTo>
                <a:lnTo>
                  <a:pt x="421386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5559" y="1619249"/>
            <a:ext cx="238760" cy="218440"/>
          </a:xfrm>
          <a:custGeom>
            <a:avLst/>
            <a:gdLst/>
            <a:ahLst/>
            <a:cxnLst/>
            <a:rect l="l" t="t" r="r" b="b"/>
            <a:pathLst>
              <a:path w="238759" h="218439">
                <a:moveTo>
                  <a:pt x="238760" y="0"/>
                </a:moveTo>
                <a:lnTo>
                  <a:pt x="0" y="92710"/>
                </a:lnTo>
                <a:lnTo>
                  <a:pt x="102869" y="218439"/>
                </a:lnTo>
                <a:lnTo>
                  <a:pt x="23876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8809" y="887730"/>
            <a:ext cx="1296035" cy="92845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10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r>
              <a:rPr sz="6000" spc="-15" dirty="0">
                <a:solidFill>
                  <a:srgbClr val="00FF00"/>
                </a:solidFill>
                <a:latin typeface="Times New Roman"/>
                <a:cs typeface="Times New Roman"/>
              </a:rPr>
              <a:t>u</a:t>
            </a:r>
            <a:r>
              <a:rPr sz="6000" dirty="0">
                <a:solidFill>
                  <a:srgbClr val="00FF00"/>
                </a:solidFill>
                <a:latin typeface="Times New Roman"/>
                <a:cs typeface="Times New Roman"/>
              </a:rPr>
              <a:t>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1" y="0"/>
            <a:ext cx="9751695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15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50" y="2415541"/>
            <a:ext cx="9097645" cy="2328836"/>
          </a:xfrm>
          <a:prstGeom prst="rect">
            <a:avLst/>
          </a:prstGeom>
        </p:spPr>
        <p:txBody>
          <a:bodyPr vert="horz" wrap="square" lIns="0" tIns="71113" rIns="0" bIns="0" rtlCol="0">
            <a:spAutoFit/>
          </a:bodyPr>
          <a:lstStyle/>
          <a:p>
            <a:pPr marL="392389" marR="4769626" indent="-379691">
              <a:lnSpc>
                <a:spcPts val="4419"/>
              </a:lnSpc>
              <a:spcBef>
                <a:spcPts val="560"/>
              </a:spcBef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(&lt;name&gt;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>
              <a:latin typeface="Times New Roman"/>
              <a:cs typeface="Times New Roman"/>
            </a:endParaRPr>
          </a:p>
          <a:p>
            <a:pPr marL="1024784">
              <a:lnSpc>
                <a:spcPts val="4160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  <a:p>
            <a:pPr marL="1024784">
              <a:lnSpc>
                <a:spcPts val="4614"/>
              </a:lnSpc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(&lt;term&gt; a) (&lt;name&gt; (&lt;next&gt; a)</a:t>
            </a:r>
            <a:r>
              <a:rPr sz="4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70" y="1"/>
            <a:ext cx="848931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Procedures </a:t>
            </a:r>
            <a:r>
              <a:rPr sz="5800" spc="-6" dirty="0"/>
              <a:t>as</a:t>
            </a:r>
            <a:r>
              <a:rPr sz="5800" spc="-185" dirty="0"/>
              <a:t> </a:t>
            </a:r>
            <a:r>
              <a:rPr sz="5800" spc="-30" dirty="0"/>
              <a:t>Arguments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77801" y="1830070"/>
            <a:ext cx="8720455" cy="2629558"/>
          </a:xfrm>
          <a:prstGeom prst="rect">
            <a:avLst/>
          </a:prstGeom>
        </p:spPr>
        <p:txBody>
          <a:bodyPr vert="horz" wrap="square" lIns="0" tIns="76827" rIns="0" bIns="0" rtlCol="0">
            <a:spAutoFit/>
          </a:bodyPr>
          <a:lstStyle/>
          <a:p>
            <a:pPr marL="441913" marR="4636289" indent="-429215">
              <a:lnSpc>
                <a:spcPts val="4989"/>
              </a:lnSpc>
              <a:spcBef>
                <a:spcPts val="605"/>
              </a:spcBef>
              <a:tabLst>
                <a:tab pos="1123833" algn="l"/>
                <a:tab pos="3598806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(d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6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	b) 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4669"/>
              </a:lnSpc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5190"/>
              </a:lnSpc>
              <a:tabLst>
                <a:tab pos="2146078" algn="l"/>
                <a:tab pos="3429914" algn="l"/>
                <a:tab pos="4018499" algn="l"/>
                <a:tab pos="7069992" algn="l"/>
                <a:tab pos="7658576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	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sz="4500" spc="3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6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b))))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0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79"/>
            <a:ext cx="3963670" cy="47063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59" y="1595120"/>
            <a:ext cx="5204460" cy="13336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lnSpc>
                <a:spcPts val="3465"/>
              </a:lnSpc>
              <a:spcBef>
                <a:spcPts val="10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492708">
              <a:lnSpc>
                <a:spcPts val="3325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492708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6" name="object 6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83690" y="1832610"/>
            <a:ext cx="4665980" cy="662940"/>
          </a:xfrm>
          <a:custGeom>
            <a:avLst/>
            <a:gdLst/>
            <a:ahLst/>
            <a:cxnLst/>
            <a:rect l="l" t="t" r="r" b="b"/>
            <a:pathLst>
              <a:path w="4665980" h="662939">
                <a:moveTo>
                  <a:pt x="0" y="662939"/>
                </a:moveTo>
                <a:lnTo>
                  <a:pt x="466598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8079" y="1753870"/>
            <a:ext cx="251460" cy="160020"/>
          </a:xfrm>
          <a:custGeom>
            <a:avLst/>
            <a:gdLst/>
            <a:ahLst/>
            <a:cxnLst/>
            <a:rect l="l" t="t" r="r" b="b"/>
            <a:pathLst>
              <a:path w="251460" h="160019">
                <a:moveTo>
                  <a:pt x="0" y="0"/>
                </a:moveTo>
                <a:lnTo>
                  <a:pt x="22860" y="160019"/>
                </a:lnTo>
                <a:lnTo>
                  <a:pt x="25146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1651" y="2090420"/>
            <a:ext cx="890269" cy="2446020"/>
          </a:xfrm>
          <a:custGeom>
            <a:avLst/>
            <a:gdLst/>
            <a:ahLst/>
            <a:cxnLst/>
            <a:rect l="l" t="t" r="r" b="b"/>
            <a:pathLst>
              <a:path w="890270" h="2446020">
                <a:moveTo>
                  <a:pt x="0" y="2446019"/>
                </a:moveTo>
                <a:lnTo>
                  <a:pt x="89027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3180" y="1871979"/>
            <a:ext cx="158750" cy="256540"/>
          </a:xfrm>
          <a:custGeom>
            <a:avLst/>
            <a:gdLst/>
            <a:ahLst/>
            <a:cxnLst/>
            <a:rect l="l" t="t" r="r" b="b"/>
            <a:pathLst>
              <a:path w="158750" h="256539">
                <a:moveTo>
                  <a:pt x="158750" y="0"/>
                </a:moveTo>
                <a:lnTo>
                  <a:pt x="0" y="200660"/>
                </a:lnTo>
                <a:lnTo>
                  <a:pt x="151129" y="256540"/>
                </a:lnTo>
                <a:lnTo>
                  <a:pt x="15875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5389" y="2045970"/>
            <a:ext cx="3841750" cy="4362450"/>
          </a:xfrm>
          <a:custGeom>
            <a:avLst/>
            <a:gdLst/>
            <a:ahLst/>
            <a:cxnLst/>
            <a:rect l="l" t="t" r="r" b="b"/>
            <a:pathLst>
              <a:path w="3841750" h="4362450">
                <a:moveTo>
                  <a:pt x="0" y="4362450"/>
                </a:moveTo>
                <a:lnTo>
                  <a:pt x="384175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8559" y="1871979"/>
            <a:ext cx="220979" cy="236221"/>
          </a:xfrm>
          <a:custGeom>
            <a:avLst/>
            <a:gdLst/>
            <a:ahLst/>
            <a:cxnLst/>
            <a:rect l="l" t="t" r="r" b="b"/>
            <a:pathLst>
              <a:path w="220979" h="236219">
                <a:moveTo>
                  <a:pt x="220979" y="0"/>
                </a:moveTo>
                <a:lnTo>
                  <a:pt x="0" y="128270"/>
                </a:lnTo>
                <a:lnTo>
                  <a:pt x="121919" y="236220"/>
                </a:lnTo>
                <a:lnTo>
                  <a:pt x="22097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1480" y="1173479"/>
            <a:ext cx="1419859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spc="-6" dirty="0">
                <a:solidFill>
                  <a:srgbClr val="00FFFF"/>
                </a:solidFill>
                <a:latin typeface="Times New Roman"/>
                <a:cs typeface="Times New Roman"/>
              </a:rPr>
              <a:t>term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70" y="1"/>
            <a:ext cx="848931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Procedures </a:t>
            </a:r>
            <a:r>
              <a:rPr sz="5800" spc="-6" dirty="0"/>
              <a:t>as</a:t>
            </a:r>
            <a:r>
              <a:rPr sz="5800" spc="-185" dirty="0"/>
              <a:t> </a:t>
            </a:r>
            <a:r>
              <a:rPr sz="5800" spc="-30" dirty="0"/>
              <a:t>Arguments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77801" y="1830070"/>
            <a:ext cx="9668510" cy="2629558"/>
          </a:xfrm>
          <a:prstGeom prst="rect">
            <a:avLst/>
          </a:prstGeom>
        </p:spPr>
        <p:txBody>
          <a:bodyPr vert="horz" wrap="square" lIns="0" tIns="76827" rIns="0" bIns="0" rtlCol="0">
            <a:spAutoFit/>
          </a:bodyPr>
          <a:lstStyle/>
          <a:p>
            <a:pPr marL="441913" marR="4394380" indent="-429215">
              <a:lnSpc>
                <a:spcPts val="4989"/>
              </a:lnSpc>
              <a:spcBef>
                <a:spcPts val="605"/>
              </a:spcBef>
              <a:tabLst>
                <a:tab pos="1123833" algn="l"/>
                <a:tab pos="4788038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(d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5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500" spc="6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	b) 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4669"/>
              </a:lnSpc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500">
              <a:latin typeface="Times New Roman"/>
              <a:cs typeface="Times New Roman"/>
            </a:endParaRPr>
          </a:p>
          <a:p>
            <a:pPr marL="1158120">
              <a:lnSpc>
                <a:spcPts val="5190"/>
              </a:lnSpc>
              <a:tabLst>
                <a:tab pos="3778494" algn="l"/>
                <a:tab pos="8017948" algn="l"/>
                <a:tab pos="8606532" algn="l"/>
              </a:tabLst>
            </a:pP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5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500" spc="6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sz="4500" spc="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5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50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u="heavy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	b))))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" y="-7619"/>
            <a:ext cx="9745979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50" dirty="0"/>
              <a:t> </a:t>
            </a:r>
            <a:r>
              <a:rPr spc="-6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173481"/>
            <a:ext cx="5492750" cy="1749191"/>
          </a:xfrm>
          <a:prstGeom prst="rect">
            <a:avLst/>
          </a:prstGeom>
        </p:spPr>
        <p:txBody>
          <a:bodyPr vert="horz" wrap="square" lIns="0" tIns="55874" rIns="0" bIns="0" rtlCol="0">
            <a:spAutoFit/>
          </a:bodyPr>
          <a:lstStyle/>
          <a:p>
            <a:pPr marL="300959" marR="1534001" indent="-288260">
              <a:lnSpc>
                <a:spcPts val="3320"/>
              </a:lnSpc>
              <a:spcBef>
                <a:spcPts val="440"/>
              </a:spcBef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125"/>
              </a:lnSpc>
              <a:spcBef>
                <a:spcPts val="6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780334">
              <a:lnSpc>
                <a:spcPts val="3460"/>
              </a:lnSpc>
            </a:pP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(sum-integers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(+ a 1)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065" y="3230879"/>
            <a:ext cx="10059670" cy="3774744"/>
          </a:xfrm>
          <a:prstGeom prst="rect">
            <a:avLst/>
          </a:prstGeom>
        </p:spPr>
        <p:txBody>
          <a:bodyPr vert="horz" wrap="square" lIns="0" tIns="55238" rIns="0" bIns="0" rtlCol="0">
            <a:spAutoFit/>
          </a:bodyPr>
          <a:lstStyle/>
          <a:p>
            <a:pPr marL="4135325" marR="2596881" indent="-286990">
              <a:lnSpc>
                <a:spcPts val="3329"/>
              </a:lnSpc>
              <a:spcBef>
                <a:spcPts val="434"/>
              </a:spcBef>
            </a:pPr>
            <a:r>
              <a:rPr spc="-6" dirty="0"/>
              <a:t>(define (sum-cubes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b)  (if (&gt; a</a:t>
            </a:r>
            <a:r>
              <a:rPr spc="-25" dirty="0"/>
              <a:t> </a:t>
            </a:r>
            <a:r>
              <a:rPr dirty="0"/>
              <a:t>b)</a:t>
            </a:r>
          </a:p>
          <a:p>
            <a:pPr marL="4616607">
              <a:lnSpc>
                <a:spcPts val="3120"/>
              </a:lnSpc>
            </a:pPr>
            <a:r>
              <a:rPr dirty="0"/>
              <a:t>0</a:t>
            </a:r>
          </a:p>
          <a:p>
            <a:pPr marL="4616607">
              <a:lnSpc>
                <a:spcPts val="3465"/>
              </a:lnSpc>
            </a:pPr>
            <a:r>
              <a:rPr spc="-6" dirty="0"/>
              <a:t>(+ (cube </a:t>
            </a:r>
            <a:r>
              <a:rPr dirty="0"/>
              <a:t>a) </a:t>
            </a:r>
            <a:r>
              <a:rPr spc="-6" dirty="0"/>
              <a:t>(sum-cubes (+ </a:t>
            </a:r>
            <a:r>
              <a:rPr dirty="0"/>
              <a:t>a 1)</a:t>
            </a:r>
            <a:r>
              <a:rPr spc="-15" dirty="0"/>
              <a:t> </a:t>
            </a:r>
            <a:r>
              <a:rPr spc="-6" dirty="0"/>
              <a:t>b))))</a:t>
            </a:r>
          </a:p>
          <a:p>
            <a:pPr marL="803827" marR="6497916" indent="-286990">
              <a:lnSpc>
                <a:spcPts val="3320"/>
              </a:lnSpc>
              <a:spcBef>
                <a:spcPts val="2644"/>
              </a:spcBef>
            </a:pPr>
            <a:r>
              <a:rPr spc="-6" dirty="0">
                <a:solidFill>
                  <a:srgbClr val="FF00FF"/>
                </a:solidFill>
              </a:rPr>
              <a:t>(define (pi-sum </a:t>
            </a:r>
            <a:r>
              <a:rPr dirty="0">
                <a:solidFill>
                  <a:srgbClr val="FF00FF"/>
                </a:solidFill>
              </a:rPr>
              <a:t>a</a:t>
            </a:r>
            <a:r>
              <a:rPr spc="-40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  (if (&gt; a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dirty="0">
                <a:solidFill>
                  <a:srgbClr val="FF00FF"/>
                </a:solidFill>
              </a:rPr>
              <a:t>b)</a:t>
            </a:r>
          </a:p>
          <a:p>
            <a:pPr marL="1285741">
              <a:lnSpc>
                <a:spcPts val="3125"/>
              </a:lnSpc>
            </a:pPr>
            <a:r>
              <a:rPr dirty="0">
                <a:solidFill>
                  <a:srgbClr val="FF00FF"/>
                </a:solidFill>
              </a:rPr>
              <a:t>0</a:t>
            </a:r>
          </a:p>
          <a:p>
            <a:pPr marL="1285741">
              <a:lnSpc>
                <a:spcPts val="3460"/>
              </a:lnSpc>
            </a:pPr>
            <a:r>
              <a:rPr spc="-6" dirty="0">
                <a:solidFill>
                  <a:srgbClr val="FF00FF"/>
                </a:solidFill>
              </a:rPr>
              <a:t>(+ </a:t>
            </a:r>
            <a:r>
              <a:rPr dirty="0">
                <a:solidFill>
                  <a:srgbClr val="FF00FF"/>
                </a:solidFill>
              </a:rPr>
              <a:t>(/ 1.0 (* a (+ a 2))) </a:t>
            </a:r>
            <a:r>
              <a:rPr spc="-6" dirty="0">
                <a:solidFill>
                  <a:srgbClr val="FF00FF"/>
                </a:solidFill>
              </a:rPr>
              <a:t>(pi-sum (+ </a:t>
            </a:r>
            <a:r>
              <a:rPr dirty="0">
                <a:solidFill>
                  <a:srgbClr val="FF00FF"/>
                </a:solidFill>
              </a:rPr>
              <a:t>a 4)</a:t>
            </a:r>
            <a:r>
              <a:rPr spc="-25" dirty="0">
                <a:solidFill>
                  <a:srgbClr val="FF00FF"/>
                </a:solidFill>
              </a:rPr>
              <a:t> </a:t>
            </a:r>
            <a:r>
              <a:rPr spc="-6" dirty="0">
                <a:solidFill>
                  <a:srgbClr val="FF00FF"/>
                </a:solidFill>
              </a:rPr>
              <a:t>b))))</a:t>
            </a:r>
          </a:p>
        </p:txBody>
      </p:sp>
      <p:sp>
        <p:nvSpPr>
          <p:cNvPr id="5" name="object 5"/>
          <p:cNvSpPr/>
          <p:nvPr/>
        </p:nvSpPr>
        <p:spPr>
          <a:xfrm>
            <a:off x="1332230" y="1146810"/>
            <a:ext cx="2087880" cy="617220"/>
          </a:xfrm>
          <a:custGeom>
            <a:avLst/>
            <a:gdLst/>
            <a:ahLst/>
            <a:cxnLst/>
            <a:rect l="l" t="t" r="r" b="b"/>
            <a:pathLst>
              <a:path w="2087879" h="617219">
                <a:moveTo>
                  <a:pt x="1043939" y="0"/>
                </a:moveTo>
                <a:lnTo>
                  <a:pt x="1117167" y="687"/>
                </a:lnTo>
                <a:lnTo>
                  <a:pt x="1188803" y="2725"/>
                </a:lnTo>
                <a:lnTo>
                  <a:pt x="1258713" y="6072"/>
                </a:lnTo>
                <a:lnTo>
                  <a:pt x="1326761" y="10689"/>
                </a:lnTo>
                <a:lnTo>
                  <a:pt x="1392812" y="16536"/>
                </a:lnTo>
                <a:lnTo>
                  <a:pt x="1456729" y="23574"/>
                </a:lnTo>
                <a:lnTo>
                  <a:pt x="1518378" y="31763"/>
                </a:lnTo>
                <a:lnTo>
                  <a:pt x="1577622" y="41063"/>
                </a:lnTo>
                <a:lnTo>
                  <a:pt x="1634326" y="51434"/>
                </a:lnTo>
                <a:lnTo>
                  <a:pt x="1688354" y="62838"/>
                </a:lnTo>
                <a:lnTo>
                  <a:pt x="1739572" y="75234"/>
                </a:lnTo>
                <a:lnTo>
                  <a:pt x="1787842" y="88582"/>
                </a:lnTo>
                <a:lnTo>
                  <a:pt x="1833030" y="102843"/>
                </a:lnTo>
                <a:lnTo>
                  <a:pt x="1875000" y="117977"/>
                </a:lnTo>
                <a:lnTo>
                  <a:pt x="1913617" y="133945"/>
                </a:lnTo>
                <a:lnTo>
                  <a:pt x="1948744" y="150706"/>
                </a:lnTo>
                <a:lnTo>
                  <a:pt x="2007989" y="186451"/>
                </a:lnTo>
                <a:lnTo>
                  <a:pt x="2051649" y="224895"/>
                </a:lnTo>
                <a:lnTo>
                  <a:pt x="2078641" y="265721"/>
                </a:lnTo>
                <a:lnTo>
                  <a:pt x="2087880" y="308610"/>
                </a:lnTo>
                <a:lnTo>
                  <a:pt x="2085547" y="330292"/>
                </a:lnTo>
                <a:lnTo>
                  <a:pt x="2067297" y="372189"/>
                </a:lnTo>
                <a:lnTo>
                  <a:pt x="2031835" y="411863"/>
                </a:lnTo>
                <a:lnTo>
                  <a:pt x="1980246" y="448997"/>
                </a:lnTo>
                <a:lnTo>
                  <a:pt x="1913617" y="483274"/>
                </a:lnTo>
                <a:lnTo>
                  <a:pt x="1875000" y="499242"/>
                </a:lnTo>
                <a:lnTo>
                  <a:pt x="1833030" y="514376"/>
                </a:lnTo>
                <a:lnTo>
                  <a:pt x="1787842" y="528637"/>
                </a:lnTo>
                <a:lnTo>
                  <a:pt x="1739572" y="541985"/>
                </a:lnTo>
                <a:lnTo>
                  <a:pt x="1688354" y="554381"/>
                </a:lnTo>
                <a:lnTo>
                  <a:pt x="1634326" y="565784"/>
                </a:lnTo>
                <a:lnTo>
                  <a:pt x="1577622" y="576156"/>
                </a:lnTo>
                <a:lnTo>
                  <a:pt x="1518378" y="585456"/>
                </a:lnTo>
                <a:lnTo>
                  <a:pt x="1456729" y="593645"/>
                </a:lnTo>
                <a:lnTo>
                  <a:pt x="1392812" y="600683"/>
                </a:lnTo>
                <a:lnTo>
                  <a:pt x="1326761" y="606530"/>
                </a:lnTo>
                <a:lnTo>
                  <a:pt x="1258713" y="611147"/>
                </a:lnTo>
                <a:lnTo>
                  <a:pt x="1188803" y="614494"/>
                </a:lnTo>
                <a:lnTo>
                  <a:pt x="1117167" y="616532"/>
                </a:lnTo>
                <a:lnTo>
                  <a:pt x="1043939" y="617219"/>
                </a:lnTo>
                <a:lnTo>
                  <a:pt x="970712" y="616532"/>
                </a:lnTo>
                <a:lnTo>
                  <a:pt x="899076" y="614494"/>
                </a:lnTo>
                <a:lnTo>
                  <a:pt x="829166" y="611147"/>
                </a:lnTo>
                <a:lnTo>
                  <a:pt x="761118" y="606530"/>
                </a:lnTo>
                <a:lnTo>
                  <a:pt x="695067" y="600683"/>
                </a:lnTo>
                <a:lnTo>
                  <a:pt x="631150" y="593645"/>
                </a:lnTo>
                <a:lnTo>
                  <a:pt x="569501" y="585456"/>
                </a:lnTo>
                <a:lnTo>
                  <a:pt x="510257" y="576156"/>
                </a:lnTo>
                <a:lnTo>
                  <a:pt x="453553" y="565785"/>
                </a:lnTo>
                <a:lnTo>
                  <a:pt x="399525" y="554381"/>
                </a:lnTo>
                <a:lnTo>
                  <a:pt x="348307" y="541985"/>
                </a:lnTo>
                <a:lnTo>
                  <a:pt x="300037" y="528637"/>
                </a:lnTo>
                <a:lnTo>
                  <a:pt x="254849" y="514376"/>
                </a:lnTo>
                <a:lnTo>
                  <a:pt x="212879" y="499242"/>
                </a:lnTo>
                <a:lnTo>
                  <a:pt x="174262" y="483274"/>
                </a:lnTo>
                <a:lnTo>
                  <a:pt x="139135" y="466513"/>
                </a:lnTo>
                <a:lnTo>
                  <a:pt x="79890" y="430768"/>
                </a:lnTo>
                <a:lnTo>
                  <a:pt x="36230" y="392324"/>
                </a:lnTo>
                <a:lnTo>
                  <a:pt x="9238" y="351498"/>
                </a:lnTo>
                <a:lnTo>
                  <a:pt x="0" y="308610"/>
                </a:lnTo>
                <a:lnTo>
                  <a:pt x="2332" y="286927"/>
                </a:lnTo>
                <a:lnTo>
                  <a:pt x="20582" y="245030"/>
                </a:lnTo>
                <a:lnTo>
                  <a:pt x="56044" y="205356"/>
                </a:lnTo>
                <a:lnTo>
                  <a:pt x="107633" y="168222"/>
                </a:lnTo>
                <a:lnTo>
                  <a:pt x="174262" y="133945"/>
                </a:lnTo>
                <a:lnTo>
                  <a:pt x="212879" y="117977"/>
                </a:lnTo>
                <a:lnTo>
                  <a:pt x="254849" y="102843"/>
                </a:lnTo>
                <a:lnTo>
                  <a:pt x="300037" y="88582"/>
                </a:lnTo>
                <a:lnTo>
                  <a:pt x="348307" y="75234"/>
                </a:lnTo>
                <a:lnTo>
                  <a:pt x="399525" y="62838"/>
                </a:lnTo>
                <a:lnTo>
                  <a:pt x="453553" y="51435"/>
                </a:lnTo>
                <a:lnTo>
                  <a:pt x="510257" y="41063"/>
                </a:lnTo>
                <a:lnTo>
                  <a:pt x="569501" y="31763"/>
                </a:lnTo>
                <a:lnTo>
                  <a:pt x="631150" y="23574"/>
                </a:lnTo>
                <a:lnTo>
                  <a:pt x="695067" y="16536"/>
                </a:lnTo>
                <a:lnTo>
                  <a:pt x="761118" y="10689"/>
                </a:lnTo>
                <a:lnTo>
                  <a:pt x="829166" y="6072"/>
                </a:lnTo>
                <a:lnTo>
                  <a:pt x="899076" y="2725"/>
                </a:lnTo>
                <a:lnTo>
                  <a:pt x="970712" y="687"/>
                </a:lnTo>
                <a:lnTo>
                  <a:pt x="1043939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2231" y="1146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0109" y="176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750" y="3197860"/>
            <a:ext cx="1728470" cy="618490"/>
          </a:xfrm>
          <a:custGeom>
            <a:avLst/>
            <a:gdLst/>
            <a:ahLst/>
            <a:cxnLst/>
            <a:rect l="l" t="t" r="r" b="b"/>
            <a:pathLst>
              <a:path w="1728470" h="618489">
                <a:moveTo>
                  <a:pt x="864870" y="0"/>
                </a:moveTo>
                <a:lnTo>
                  <a:pt x="933914" y="905"/>
                </a:lnTo>
                <a:lnTo>
                  <a:pt x="1001234" y="3581"/>
                </a:lnTo>
                <a:lnTo>
                  <a:pt x="1066663" y="7968"/>
                </a:lnTo>
                <a:lnTo>
                  <a:pt x="1130029" y="14003"/>
                </a:lnTo>
                <a:lnTo>
                  <a:pt x="1191167" y="21626"/>
                </a:lnTo>
                <a:lnTo>
                  <a:pt x="1249905" y="30776"/>
                </a:lnTo>
                <a:lnTo>
                  <a:pt x="1306077" y="41392"/>
                </a:lnTo>
                <a:lnTo>
                  <a:pt x="1359513" y="53414"/>
                </a:lnTo>
                <a:lnTo>
                  <a:pt x="1410044" y="66780"/>
                </a:lnTo>
                <a:lnTo>
                  <a:pt x="1457502" y="81430"/>
                </a:lnTo>
                <a:lnTo>
                  <a:pt x="1501718" y="97302"/>
                </a:lnTo>
                <a:lnTo>
                  <a:pt x="1542524" y="114337"/>
                </a:lnTo>
                <a:lnTo>
                  <a:pt x="1579750" y="132472"/>
                </a:lnTo>
                <a:lnTo>
                  <a:pt x="1613229" y="151647"/>
                </a:lnTo>
                <a:lnTo>
                  <a:pt x="1668268" y="192874"/>
                </a:lnTo>
                <a:lnTo>
                  <a:pt x="1706291" y="237530"/>
                </a:lnTo>
                <a:lnTo>
                  <a:pt x="1725949" y="285129"/>
                </a:lnTo>
                <a:lnTo>
                  <a:pt x="1728470" y="309879"/>
                </a:lnTo>
                <a:lnTo>
                  <a:pt x="1725949" y="334457"/>
                </a:lnTo>
                <a:lnTo>
                  <a:pt x="1706291" y="381759"/>
                </a:lnTo>
                <a:lnTo>
                  <a:pt x="1668268" y="426177"/>
                </a:lnTo>
                <a:lnTo>
                  <a:pt x="1613229" y="467218"/>
                </a:lnTo>
                <a:lnTo>
                  <a:pt x="1579750" y="486319"/>
                </a:lnTo>
                <a:lnTo>
                  <a:pt x="1542524" y="504389"/>
                </a:lnTo>
                <a:lnTo>
                  <a:pt x="1501718" y="521369"/>
                </a:lnTo>
                <a:lnTo>
                  <a:pt x="1457502" y="537196"/>
                </a:lnTo>
                <a:lnTo>
                  <a:pt x="1410044" y="551809"/>
                </a:lnTo>
                <a:lnTo>
                  <a:pt x="1359513" y="565145"/>
                </a:lnTo>
                <a:lnTo>
                  <a:pt x="1306077" y="577144"/>
                </a:lnTo>
                <a:lnTo>
                  <a:pt x="1249905" y="587743"/>
                </a:lnTo>
                <a:lnTo>
                  <a:pt x="1191167" y="596881"/>
                </a:lnTo>
                <a:lnTo>
                  <a:pt x="1130029" y="604495"/>
                </a:lnTo>
                <a:lnTo>
                  <a:pt x="1066663" y="610525"/>
                </a:lnTo>
                <a:lnTo>
                  <a:pt x="1001234" y="614909"/>
                </a:lnTo>
                <a:lnTo>
                  <a:pt x="933914" y="617584"/>
                </a:lnTo>
                <a:lnTo>
                  <a:pt x="864870" y="618489"/>
                </a:lnTo>
                <a:lnTo>
                  <a:pt x="795652" y="617584"/>
                </a:lnTo>
                <a:lnTo>
                  <a:pt x="728175" y="614909"/>
                </a:lnTo>
                <a:lnTo>
                  <a:pt x="662606" y="610525"/>
                </a:lnTo>
                <a:lnTo>
                  <a:pt x="599113" y="604495"/>
                </a:lnTo>
                <a:lnTo>
                  <a:pt x="537864" y="596881"/>
                </a:lnTo>
                <a:lnTo>
                  <a:pt x="479026" y="587743"/>
                </a:lnTo>
                <a:lnTo>
                  <a:pt x="422768" y="577144"/>
                </a:lnTo>
                <a:lnTo>
                  <a:pt x="369258" y="565145"/>
                </a:lnTo>
                <a:lnTo>
                  <a:pt x="318662" y="551809"/>
                </a:lnTo>
                <a:lnTo>
                  <a:pt x="271150" y="537196"/>
                </a:lnTo>
                <a:lnTo>
                  <a:pt x="226888" y="521369"/>
                </a:lnTo>
                <a:lnTo>
                  <a:pt x="186045" y="504389"/>
                </a:lnTo>
                <a:lnTo>
                  <a:pt x="148789" y="486319"/>
                </a:lnTo>
                <a:lnTo>
                  <a:pt x="115287" y="467218"/>
                </a:lnTo>
                <a:lnTo>
                  <a:pt x="60219" y="426177"/>
                </a:lnTo>
                <a:lnTo>
                  <a:pt x="22182" y="381759"/>
                </a:lnTo>
                <a:lnTo>
                  <a:pt x="2520" y="334457"/>
                </a:lnTo>
                <a:lnTo>
                  <a:pt x="0" y="309879"/>
                </a:lnTo>
                <a:lnTo>
                  <a:pt x="2520" y="285129"/>
                </a:lnTo>
                <a:lnTo>
                  <a:pt x="22182" y="237530"/>
                </a:lnTo>
                <a:lnTo>
                  <a:pt x="60219" y="192874"/>
                </a:lnTo>
                <a:lnTo>
                  <a:pt x="115287" y="151647"/>
                </a:lnTo>
                <a:lnTo>
                  <a:pt x="148789" y="132472"/>
                </a:lnTo>
                <a:lnTo>
                  <a:pt x="186045" y="114337"/>
                </a:lnTo>
                <a:lnTo>
                  <a:pt x="226888" y="97302"/>
                </a:lnTo>
                <a:lnTo>
                  <a:pt x="271150" y="81430"/>
                </a:lnTo>
                <a:lnTo>
                  <a:pt x="318662" y="66780"/>
                </a:lnTo>
                <a:lnTo>
                  <a:pt x="369258" y="53414"/>
                </a:lnTo>
                <a:lnTo>
                  <a:pt x="422768" y="41392"/>
                </a:lnTo>
                <a:lnTo>
                  <a:pt x="479026" y="30776"/>
                </a:lnTo>
                <a:lnTo>
                  <a:pt x="537864" y="21626"/>
                </a:lnTo>
                <a:lnTo>
                  <a:pt x="599113" y="14003"/>
                </a:lnTo>
                <a:lnTo>
                  <a:pt x="662606" y="7968"/>
                </a:lnTo>
                <a:lnTo>
                  <a:pt x="728175" y="3581"/>
                </a:lnTo>
                <a:lnTo>
                  <a:pt x="795652" y="905"/>
                </a:lnTo>
                <a:lnTo>
                  <a:pt x="86487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11750" y="3197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0218" y="3816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29" y="5256529"/>
            <a:ext cx="1151890" cy="617220"/>
          </a:xfrm>
          <a:custGeom>
            <a:avLst/>
            <a:gdLst/>
            <a:ahLst/>
            <a:cxnLst/>
            <a:rect l="l" t="t" r="r" b="b"/>
            <a:pathLst>
              <a:path w="1151889" h="617220">
                <a:moveTo>
                  <a:pt x="576580" y="0"/>
                </a:moveTo>
                <a:lnTo>
                  <a:pt x="640774" y="1750"/>
                </a:lnTo>
                <a:lnTo>
                  <a:pt x="702597" y="6895"/>
                </a:lnTo>
                <a:lnTo>
                  <a:pt x="761745" y="15270"/>
                </a:lnTo>
                <a:lnTo>
                  <a:pt x="817913" y="26714"/>
                </a:lnTo>
                <a:lnTo>
                  <a:pt x="870796" y="41063"/>
                </a:lnTo>
                <a:lnTo>
                  <a:pt x="920089" y="58155"/>
                </a:lnTo>
                <a:lnTo>
                  <a:pt x="965487" y="77828"/>
                </a:lnTo>
                <a:lnTo>
                  <a:pt x="1006686" y="99920"/>
                </a:lnTo>
                <a:lnTo>
                  <a:pt x="1043381" y="124266"/>
                </a:lnTo>
                <a:lnTo>
                  <a:pt x="1075266" y="150706"/>
                </a:lnTo>
                <a:lnTo>
                  <a:pt x="1102038" y="179076"/>
                </a:lnTo>
                <a:lnTo>
                  <a:pt x="1139020" y="240957"/>
                </a:lnTo>
                <a:lnTo>
                  <a:pt x="1151889" y="308610"/>
                </a:lnTo>
                <a:lnTo>
                  <a:pt x="1148621" y="343076"/>
                </a:lnTo>
                <a:lnTo>
                  <a:pt x="1123391" y="408005"/>
                </a:lnTo>
                <a:lnTo>
                  <a:pt x="1075266" y="466513"/>
                </a:lnTo>
                <a:lnTo>
                  <a:pt x="1043381" y="492953"/>
                </a:lnTo>
                <a:lnTo>
                  <a:pt x="1006686" y="517299"/>
                </a:lnTo>
                <a:lnTo>
                  <a:pt x="965487" y="539391"/>
                </a:lnTo>
                <a:lnTo>
                  <a:pt x="920089" y="559064"/>
                </a:lnTo>
                <a:lnTo>
                  <a:pt x="870796" y="576156"/>
                </a:lnTo>
                <a:lnTo>
                  <a:pt x="817913" y="590505"/>
                </a:lnTo>
                <a:lnTo>
                  <a:pt x="761746" y="601949"/>
                </a:lnTo>
                <a:lnTo>
                  <a:pt x="702597" y="610324"/>
                </a:lnTo>
                <a:lnTo>
                  <a:pt x="640774" y="615469"/>
                </a:lnTo>
                <a:lnTo>
                  <a:pt x="576580" y="617220"/>
                </a:lnTo>
                <a:lnTo>
                  <a:pt x="512369" y="615469"/>
                </a:lnTo>
                <a:lnTo>
                  <a:pt x="450500" y="610324"/>
                </a:lnTo>
                <a:lnTo>
                  <a:pt x="391281" y="601949"/>
                </a:lnTo>
                <a:lnTo>
                  <a:pt x="335023" y="590505"/>
                </a:lnTo>
                <a:lnTo>
                  <a:pt x="282034" y="576156"/>
                </a:lnTo>
                <a:lnTo>
                  <a:pt x="232623" y="559064"/>
                </a:lnTo>
                <a:lnTo>
                  <a:pt x="187100" y="539391"/>
                </a:lnTo>
                <a:lnTo>
                  <a:pt x="145774" y="517299"/>
                </a:lnTo>
                <a:lnTo>
                  <a:pt x="108955" y="492953"/>
                </a:lnTo>
                <a:lnTo>
                  <a:pt x="76952" y="466513"/>
                </a:lnTo>
                <a:lnTo>
                  <a:pt x="50074" y="438143"/>
                </a:lnTo>
                <a:lnTo>
                  <a:pt x="12931" y="376262"/>
                </a:lnTo>
                <a:lnTo>
                  <a:pt x="0" y="308610"/>
                </a:lnTo>
                <a:lnTo>
                  <a:pt x="3284" y="274143"/>
                </a:lnTo>
                <a:lnTo>
                  <a:pt x="28630" y="209214"/>
                </a:lnTo>
                <a:lnTo>
                  <a:pt x="76952" y="150706"/>
                </a:lnTo>
                <a:lnTo>
                  <a:pt x="108955" y="124266"/>
                </a:lnTo>
                <a:lnTo>
                  <a:pt x="145774" y="99920"/>
                </a:lnTo>
                <a:lnTo>
                  <a:pt x="187100" y="77828"/>
                </a:lnTo>
                <a:lnTo>
                  <a:pt x="232623" y="58155"/>
                </a:lnTo>
                <a:lnTo>
                  <a:pt x="282034" y="41063"/>
                </a:lnTo>
                <a:lnTo>
                  <a:pt x="335023" y="26714"/>
                </a:lnTo>
                <a:lnTo>
                  <a:pt x="391281" y="15270"/>
                </a:lnTo>
                <a:lnTo>
                  <a:pt x="450500" y="6895"/>
                </a:lnTo>
                <a:lnTo>
                  <a:pt x="512369" y="1750"/>
                </a:lnTo>
                <a:lnTo>
                  <a:pt x="576580" y="0"/>
                </a:lnTo>
                <a:close/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4029" y="5256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7189" y="5873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889" y="2484120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19">
                <a:moveTo>
                  <a:pt x="251459" y="0"/>
                </a:moveTo>
                <a:lnTo>
                  <a:pt x="297589" y="3940"/>
                </a:lnTo>
                <a:lnTo>
                  <a:pt x="340718" y="15344"/>
                </a:lnTo>
                <a:lnTo>
                  <a:pt x="380200" y="33584"/>
                </a:lnTo>
                <a:lnTo>
                  <a:pt x="415385" y="58033"/>
                </a:lnTo>
                <a:lnTo>
                  <a:pt x="445627" y="88063"/>
                </a:lnTo>
                <a:lnTo>
                  <a:pt x="470276" y="123048"/>
                </a:lnTo>
                <a:lnTo>
                  <a:pt x="488685" y="162361"/>
                </a:lnTo>
                <a:lnTo>
                  <a:pt x="500205" y="205374"/>
                </a:lnTo>
                <a:lnTo>
                  <a:pt x="504190" y="251459"/>
                </a:lnTo>
                <a:lnTo>
                  <a:pt x="500205" y="297545"/>
                </a:lnTo>
                <a:lnTo>
                  <a:pt x="488685" y="340558"/>
                </a:lnTo>
                <a:lnTo>
                  <a:pt x="470276" y="379871"/>
                </a:lnTo>
                <a:lnTo>
                  <a:pt x="445627" y="414856"/>
                </a:lnTo>
                <a:lnTo>
                  <a:pt x="415385" y="444886"/>
                </a:lnTo>
                <a:lnTo>
                  <a:pt x="380200" y="469335"/>
                </a:lnTo>
                <a:lnTo>
                  <a:pt x="340718" y="487575"/>
                </a:lnTo>
                <a:lnTo>
                  <a:pt x="297589" y="498979"/>
                </a:lnTo>
                <a:lnTo>
                  <a:pt x="251459" y="502919"/>
                </a:lnTo>
                <a:lnTo>
                  <a:pt x="205374" y="498979"/>
                </a:lnTo>
                <a:lnTo>
                  <a:pt x="162361" y="487575"/>
                </a:lnTo>
                <a:lnTo>
                  <a:pt x="123048" y="469335"/>
                </a:lnTo>
                <a:lnTo>
                  <a:pt x="88063" y="444886"/>
                </a:lnTo>
                <a:lnTo>
                  <a:pt x="58033" y="414856"/>
                </a:lnTo>
                <a:lnTo>
                  <a:pt x="33584" y="379871"/>
                </a:lnTo>
                <a:lnTo>
                  <a:pt x="15344" y="340558"/>
                </a:lnTo>
                <a:lnTo>
                  <a:pt x="3940" y="297545"/>
                </a:lnTo>
                <a:lnTo>
                  <a:pt x="0" y="251459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5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1889" y="248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6079" y="2988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750" y="4536440"/>
            <a:ext cx="1151890" cy="502920"/>
          </a:xfrm>
          <a:custGeom>
            <a:avLst/>
            <a:gdLst/>
            <a:ahLst/>
            <a:cxnLst/>
            <a:rect l="l" t="t" r="r" b="b"/>
            <a:pathLst>
              <a:path w="1151889" h="502920">
                <a:moveTo>
                  <a:pt x="576579" y="0"/>
                </a:moveTo>
                <a:lnTo>
                  <a:pt x="640774" y="1433"/>
                </a:lnTo>
                <a:lnTo>
                  <a:pt x="702597" y="5644"/>
                </a:lnTo>
                <a:lnTo>
                  <a:pt x="761745" y="12496"/>
                </a:lnTo>
                <a:lnTo>
                  <a:pt x="817913" y="21855"/>
                </a:lnTo>
                <a:lnTo>
                  <a:pt x="870796" y="33584"/>
                </a:lnTo>
                <a:lnTo>
                  <a:pt x="920089" y="47548"/>
                </a:lnTo>
                <a:lnTo>
                  <a:pt x="965487" y="63612"/>
                </a:lnTo>
                <a:lnTo>
                  <a:pt x="1006686" y="81641"/>
                </a:lnTo>
                <a:lnTo>
                  <a:pt x="1043381" y="101498"/>
                </a:lnTo>
                <a:lnTo>
                  <a:pt x="1075266" y="123048"/>
                </a:lnTo>
                <a:lnTo>
                  <a:pt x="1123391" y="170687"/>
                </a:lnTo>
                <a:lnTo>
                  <a:pt x="1148621" y="223474"/>
                </a:lnTo>
                <a:lnTo>
                  <a:pt x="1151889" y="251460"/>
                </a:lnTo>
                <a:lnTo>
                  <a:pt x="1148621" y="279445"/>
                </a:lnTo>
                <a:lnTo>
                  <a:pt x="1123391" y="332232"/>
                </a:lnTo>
                <a:lnTo>
                  <a:pt x="1075266" y="379871"/>
                </a:lnTo>
                <a:lnTo>
                  <a:pt x="1043381" y="401421"/>
                </a:lnTo>
                <a:lnTo>
                  <a:pt x="1006686" y="421278"/>
                </a:lnTo>
                <a:lnTo>
                  <a:pt x="965487" y="439307"/>
                </a:lnTo>
                <a:lnTo>
                  <a:pt x="920089" y="455371"/>
                </a:lnTo>
                <a:lnTo>
                  <a:pt x="870796" y="469335"/>
                </a:lnTo>
                <a:lnTo>
                  <a:pt x="817913" y="481064"/>
                </a:lnTo>
                <a:lnTo>
                  <a:pt x="761746" y="490423"/>
                </a:lnTo>
                <a:lnTo>
                  <a:pt x="702597" y="497275"/>
                </a:lnTo>
                <a:lnTo>
                  <a:pt x="640774" y="501486"/>
                </a:lnTo>
                <a:lnTo>
                  <a:pt x="576579" y="502920"/>
                </a:lnTo>
                <a:lnTo>
                  <a:pt x="512369" y="501486"/>
                </a:lnTo>
                <a:lnTo>
                  <a:pt x="450500" y="497275"/>
                </a:lnTo>
                <a:lnTo>
                  <a:pt x="391281" y="490423"/>
                </a:lnTo>
                <a:lnTo>
                  <a:pt x="335023" y="481064"/>
                </a:lnTo>
                <a:lnTo>
                  <a:pt x="282034" y="469335"/>
                </a:lnTo>
                <a:lnTo>
                  <a:pt x="232623" y="455371"/>
                </a:lnTo>
                <a:lnTo>
                  <a:pt x="187100" y="439307"/>
                </a:lnTo>
                <a:lnTo>
                  <a:pt x="145774" y="421278"/>
                </a:lnTo>
                <a:lnTo>
                  <a:pt x="108955" y="401421"/>
                </a:lnTo>
                <a:lnTo>
                  <a:pt x="76952" y="379871"/>
                </a:lnTo>
                <a:lnTo>
                  <a:pt x="28630" y="332232"/>
                </a:lnTo>
                <a:lnTo>
                  <a:pt x="3284" y="279445"/>
                </a:lnTo>
                <a:lnTo>
                  <a:pt x="0" y="251460"/>
                </a:lnTo>
                <a:lnTo>
                  <a:pt x="3284" y="223474"/>
                </a:lnTo>
                <a:lnTo>
                  <a:pt x="28630" y="170687"/>
                </a:lnTo>
                <a:lnTo>
                  <a:pt x="76952" y="123048"/>
                </a:lnTo>
                <a:lnTo>
                  <a:pt x="108955" y="101498"/>
                </a:lnTo>
                <a:lnTo>
                  <a:pt x="145774" y="81641"/>
                </a:lnTo>
                <a:lnTo>
                  <a:pt x="187100" y="63612"/>
                </a:lnTo>
                <a:lnTo>
                  <a:pt x="232623" y="47548"/>
                </a:lnTo>
                <a:lnTo>
                  <a:pt x="282034" y="33584"/>
                </a:lnTo>
                <a:lnTo>
                  <a:pt x="335023" y="21855"/>
                </a:lnTo>
                <a:lnTo>
                  <a:pt x="391281" y="12496"/>
                </a:lnTo>
                <a:lnTo>
                  <a:pt x="450500" y="5644"/>
                </a:lnTo>
                <a:lnTo>
                  <a:pt x="512369" y="143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1750" y="4536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4909" y="5040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8470" y="6408421"/>
            <a:ext cx="2807970" cy="791210"/>
          </a:xfrm>
          <a:custGeom>
            <a:avLst/>
            <a:gdLst/>
            <a:ahLst/>
            <a:cxnLst/>
            <a:rect l="l" t="t" r="r" b="b"/>
            <a:pathLst>
              <a:path w="2807970" h="791209">
                <a:moveTo>
                  <a:pt x="1403350" y="0"/>
                </a:moveTo>
                <a:lnTo>
                  <a:pt x="1475210" y="468"/>
                </a:lnTo>
                <a:lnTo>
                  <a:pt x="1545965" y="1862"/>
                </a:lnTo>
                <a:lnTo>
                  <a:pt x="1615544" y="4161"/>
                </a:lnTo>
                <a:lnTo>
                  <a:pt x="1683876" y="7344"/>
                </a:lnTo>
                <a:lnTo>
                  <a:pt x="1750892" y="11392"/>
                </a:lnTo>
                <a:lnTo>
                  <a:pt x="1816522" y="16285"/>
                </a:lnTo>
                <a:lnTo>
                  <a:pt x="1880695" y="22003"/>
                </a:lnTo>
                <a:lnTo>
                  <a:pt x="1943341" y="28527"/>
                </a:lnTo>
                <a:lnTo>
                  <a:pt x="2004391" y="35835"/>
                </a:lnTo>
                <a:lnTo>
                  <a:pt x="2063772" y="43909"/>
                </a:lnTo>
                <a:lnTo>
                  <a:pt x="2121417" y="52728"/>
                </a:lnTo>
                <a:lnTo>
                  <a:pt x="2177254" y="62272"/>
                </a:lnTo>
                <a:lnTo>
                  <a:pt x="2231213" y="72522"/>
                </a:lnTo>
                <a:lnTo>
                  <a:pt x="2283224" y="83458"/>
                </a:lnTo>
                <a:lnTo>
                  <a:pt x="2333217" y="95059"/>
                </a:lnTo>
                <a:lnTo>
                  <a:pt x="2381121" y="107305"/>
                </a:lnTo>
                <a:lnTo>
                  <a:pt x="2426867" y="120178"/>
                </a:lnTo>
                <a:lnTo>
                  <a:pt x="2470384" y="133656"/>
                </a:lnTo>
                <a:lnTo>
                  <a:pt x="2511603" y="147720"/>
                </a:lnTo>
                <a:lnTo>
                  <a:pt x="2550452" y="162350"/>
                </a:lnTo>
                <a:lnTo>
                  <a:pt x="2586862" y="177526"/>
                </a:lnTo>
                <a:lnTo>
                  <a:pt x="2652083" y="209436"/>
                </a:lnTo>
                <a:lnTo>
                  <a:pt x="2706705" y="243291"/>
                </a:lnTo>
                <a:lnTo>
                  <a:pt x="2750166" y="278931"/>
                </a:lnTo>
                <a:lnTo>
                  <a:pt x="2781905" y="316197"/>
                </a:lnTo>
                <a:lnTo>
                  <a:pt x="2801360" y="354930"/>
                </a:lnTo>
                <a:lnTo>
                  <a:pt x="2807970" y="394969"/>
                </a:lnTo>
                <a:lnTo>
                  <a:pt x="2806305" y="415255"/>
                </a:lnTo>
                <a:lnTo>
                  <a:pt x="2793203" y="454865"/>
                </a:lnTo>
                <a:lnTo>
                  <a:pt x="2767536" y="493062"/>
                </a:lnTo>
                <a:lnTo>
                  <a:pt x="2729866" y="529690"/>
                </a:lnTo>
                <a:lnTo>
                  <a:pt x="2680754" y="564590"/>
                </a:lnTo>
                <a:lnTo>
                  <a:pt x="2620762" y="597605"/>
                </a:lnTo>
                <a:lnTo>
                  <a:pt x="2550452" y="628577"/>
                </a:lnTo>
                <a:lnTo>
                  <a:pt x="2511603" y="643247"/>
                </a:lnTo>
                <a:lnTo>
                  <a:pt x="2470384" y="657347"/>
                </a:lnTo>
                <a:lnTo>
                  <a:pt x="2426867" y="670858"/>
                </a:lnTo>
                <a:lnTo>
                  <a:pt x="2381121" y="683759"/>
                </a:lnTo>
                <a:lnTo>
                  <a:pt x="2333217" y="696031"/>
                </a:lnTo>
                <a:lnTo>
                  <a:pt x="2283224" y="707654"/>
                </a:lnTo>
                <a:lnTo>
                  <a:pt x="2231213" y="718609"/>
                </a:lnTo>
                <a:lnTo>
                  <a:pt x="2177254" y="728875"/>
                </a:lnTo>
                <a:lnTo>
                  <a:pt x="2121417" y="738434"/>
                </a:lnTo>
                <a:lnTo>
                  <a:pt x="2063772" y="747265"/>
                </a:lnTo>
                <a:lnTo>
                  <a:pt x="2004391" y="755348"/>
                </a:lnTo>
                <a:lnTo>
                  <a:pt x="1943341" y="762664"/>
                </a:lnTo>
                <a:lnTo>
                  <a:pt x="1880695" y="769193"/>
                </a:lnTo>
                <a:lnTo>
                  <a:pt x="1816522" y="774916"/>
                </a:lnTo>
                <a:lnTo>
                  <a:pt x="1750892" y="779812"/>
                </a:lnTo>
                <a:lnTo>
                  <a:pt x="1683876" y="783863"/>
                </a:lnTo>
                <a:lnTo>
                  <a:pt x="1615544" y="787047"/>
                </a:lnTo>
                <a:lnTo>
                  <a:pt x="1545965" y="789347"/>
                </a:lnTo>
                <a:lnTo>
                  <a:pt x="1475210" y="790740"/>
                </a:lnTo>
                <a:lnTo>
                  <a:pt x="1403350" y="791209"/>
                </a:lnTo>
                <a:lnTo>
                  <a:pt x="1331492" y="790740"/>
                </a:lnTo>
                <a:lnTo>
                  <a:pt x="1260748" y="789347"/>
                </a:lnTo>
                <a:lnTo>
                  <a:pt x="1191185" y="787047"/>
                </a:lnTo>
                <a:lnTo>
                  <a:pt x="1122874" y="783863"/>
                </a:lnTo>
                <a:lnTo>
                  <a:pt x="1055885" y="779812"/>
                </a:lnTo>
                <a:lnTo>
                  <a:pt x="990287" y="774916"/>
                </a:lnTo>
                <a:lnTo>
                  <a:pt x="926151" y="769193"/>
                </a:lnTo>
                <a:lnTo>
                  <a:pt x="863545" y="762664"/>
                </a:lnTo>
                <a:lnTo>
                  <a:pt x="802540" y="755348"/>
                </a:lnTo>
                <a:lnTo>
                  <a:pt x="743206" y="747265"/>
                </a:lnTo>
                <a:lnTo>
                  <a:pt x="685611" y="738434"/>
                </a:lnTo>
                <a:lnTo>
                  <a:pt x="629827" y="728875"/>
                </a:lnTo>
                <a:lnTo>
                  <a:pt x="575922" y="718609"/>
                </a:lnTo>
                <a:lnTo>
                  <a:pt x="523967" y="707654"/>
                </a:lnTo>
                <a:lnTo>
                  <a:pt x="474031" y="696031"/>
                </a:lnTo>
                <a:lnTo>
                  <a:pt x="426184" y="683759"/>
                </a:lnTo>
                <a:lnTo>
                  <a:pt x="380496" y="670858"/>
                </a:lnTo>
                <a:lnTo>
                  <a:pt x="337036" y="657347"/>
                </a:lnTo>
                <a:lnTo>
                  <a:pt x="295875" y="643247"/>
                </a:lnTo>
                <a:lnTo>
                  <a:pt x="257081" y="628577"/>
                </a:lnTo>
                <a:lnTo>
                  <a:pt x="220726" y="613356"/>
                </a:lnTo>
                <a:lnTo>
                  <a:pt x="155607" y="581343"/>
                </a:lnTo>
                <a:lnTo>
                  <a:pt x="101076" y="547366"/>
                </a:lnTo>
                <a:lnTo>
                  <a:pt x="57692" y="511582"/>
                </a:lnTo>
                <a:lnTo>
                  <a:pt x="26013" y="474150"/>
                </a:lnTo>
                <a:lnTo>
                  <a:pt x="6596" y="435226"/>
                </a:lnTo>
                <a:lnTo>
                  <a:pt x="0" y="394969"/>
                </a:lnTo>
                <a:lnTo>
                  <a:pt x="1765" y="374171"/>
                </a:lnTo>
                <a:lnTo>
                  <a:pt x="15662" y="333576"/>
                </a:lnTo>
                <a:lnTo>
                  <a:pt x="42868" y="294464"/>
                </a:lnTo>
                <a:lnTo>
                  <a:pt x="82772" y="257009"/>
                </a:lnTo>
                <a:lnTo>
                  <a:pt x="134762" y="221387"/>
                </a:lnTo>
                <a:lnTo>
                  <a:pt x="198226" y="187772"/>
                </a:lnTo>
                <a:lnTo>
                  <a:pt x="234069" y="171772"/>
                </a:lnTo>
                <a:lnTo>
                  <a:pt x="272551" y="156339"/>
                </a:lnTo>
                <a:lnTo>
                  <a:pt x="313596" y="141496"/>
                </a:lnTo>
                <a:lnTo>
                  <a:pt x="357126" y="127264"/>
                </a:lnTo>
                <a:lnTo>
                  <a:pt x="403066" y="113664"/>
                </a:lnTo>
                <a:lnTo>
                  <a:pt x="451338" y="100720"/>
                </a:lnTo>
                <a:lnTo>
                  <a:pt x="501867" y="88452"/>
                </a:lnTo>
                <a:lnTo>
                  <a:pt x="554576" y="76883"/>
                </a:lnTo>
                <a:lnTo>
                  <a:pt x="609389" y="66035"/>
                </a:lnTo>
                <a:lnTo>
                  <a:pt x="666228" y="55928"/>
                </a:lnTo>
                <a:lnTo>
                  <a:pt x="725017" y="46586"/>
                </a:lnTo>
                <a:lnTo>
                  <a:pt x="785681" y="38030"/>
                </a:lnTo>
                <a:lnTo>
                  <a:pt x="848141" y="30281"/>
                </a:lnTo>
                <a:lnTo>
                  <a:pt x="912323" y="23362"/>
                </a:lnTo>
                <a:lnTo>
                  <a:pt x="978148" y="17295"/>
                </a:lnTo>
                <a:lnTo>
                  <a:pt x="1045542" y="12101"/>
                </a:lnTo>
                <a:lnTo>
                  <a:pt x="1114427" y="7803"/>
                </a:lnTo>
                <a:lnTo>
                  <a:pt x="1184727" y="4422"/>
                </a:lnTo>
                <a:lnTo>
                  <a:pt x="1256365" y="1980"/>
                </a:lnTo>
                <a:lnTo>
                  <a:pt x="1329264" y="498"/>
                </a:lnTo>
                <a:lnTo>
                  <a:pt x="140335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847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6440" y="7200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1570" y="2376170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89" h="720089">
                <a:moveTo>
                  <a:pt x="576579" y="0"/>
                </a:moveTo>
                <a:lnTo>
                  <a:pt x="636828" y="1803"/>
                </a:lnTo>
                <a:lnTo>
                  <a:pt x="695009" y="7109"/>
                </a:lnTo>
                <a:lnTo>
                  <a:pt x="750873" y="15755"/>
                </a:lnTo>
                <a:lnTo>
                  <a:pt x="804167" y="27582"/>
                </a:lnTo>
                <a:lnTo>
                  <a:pt x="854642" y="42431"/>
                </a:lnTo>
                <a:lnTo>
                  <a:pt x="902044" y="60141"/>
                </a:lnTo>
                <a:lnTo>
                  <a:pt x="946124" y="80552"/>
                </a:lnTo>
                <a:lnTo>
                  <a:pt x="986631" y="103505"/>
                </a:lnTo>
                <a:lnTo>
                  <a:pt x="1023312" y="128838"/>
                </a:lnTo>
                <a:lnTo>
                  <a:pt x="1055918" y="156393"/>
                </a:lnTo>
                <a:lnTo>
                  <a:pt x="1084196" y="186009"/>
                </a:lnTo>
                <a:lnTo>
                  <a:pt x="1107896" y="217527"/>
                </a:lnTo>
                <a:lnTo>
                  <a:pt x="1126766" y="250785"/>
                </a:lnTo>
                <a:lnTo>
                  <a:pt x="1149014" y="321887"/>
                </a:lnTo>
                <a:lnTo>
                  <a:pt x="1151889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887"/>
                </a:lnTo>
                <a:lnTo>
                  <a:pt x="25240" y="250785"/>
                </a:lnTo>
                <a:lnTo>
                  <a:pt x="44192" y="217527"/>
                </a:lnTo>
                <a:lnTo>
                  <a:pt x="67988" y="186009"/>
                </a:lnTo>
                <a:lnTo>
                  <a:pt x="96373" y="156393"/>
                </a:lnTo>
                <a:lnTo>
                  <a:pt x="129093" y="128838"/>
                </a:lnTo>
                <a:lnTo>
                  <a:pt x="165893" y="103504"/>
                </a:lnTo>
                <a:lnTo>
                  <a:pt x="206518" y="80552"/>
                </a:lnTo>
                <a:lnTo>
                  <a:pt x="250713" y="60141"/>
                </a:lnTo>
                <a:lnTo>
                  <a:pt x="298223" y="42431"/>
                </a:lnTo>
                <a:lnTo>
                  <a:pt x="348793" y="27582"/>
                </a:lnTo>
                <a:lnTo>
                  <a:pt x="402169" y="15755"/>
                </a:lnTo>
                <a:lnTo>
                  <a:pt x="458095" y="7109"/>
                </a:lnTo>
                <a:lnTo>
                  <a:pt x="516317" y="1803"/>
                </a:lnTo>
                <a:lnTo>
                  <a:pt x="57657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1570" y="2376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4729" y="30962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2340" y="6408420"/>
            <a:ext cx="2303780" cy="863600"/>
          </a:xfrm>
          <a:custGeom>
            <a:avLst/>
            <a:gdLst/>
            <a:ahLst/>
            <a:cxnLst/>
            <a:rect l="l" t="t" r="r" b="b"/>
            <a:pathLst>
              <a:path w="2303779" h="863600">
                <a:moveTo>
                  <a:pt x="1151889" y="0"/>
                </a:moveTo>
                <a:lnTo>
                  <a:pt x="1221226" y="708"/>
                </a:lnTo>
                <a:lnTo>
                  <a:pt x="1289293" y="2810"/>
                </a:lnTo>
                <a:lnTo>
                  <a:pt x="1355995" y="6271"/>
                </a:lnTo>
                <a:lnTo>
                  <a:pt x="1421237" y="11056"/>
                </a:lnTo>
                <a:lnTo>
                  <a:pt x="1484925" y="17128"/>
                </a:lnTo>
                <a:lnTo>
                  <a:pt x="1546966" y="24455"/>
                </a:lnTo>
                <a:lnTo>
                  <a:pt x="1607264" y="33000"/>
                </a:lnTo>
                <a:lnTo>
                  <a:pt x="1665725" y="42728"/>
                </a:lnTo>
                <a:lnTo>
                  <a:pt x="1722254" y="53604"/>
                </a:lnTo>
                <a:lnTo>
                  <a:pt x="1776758" y="65594"/>
                </a:lnTo>
                <a:lnTo>
                  <a:pt x="1829142" y="78662"/>
                </a:lnTo>
                <a:lnTo>
                  <a:pt x="1879311" y="92772"/>
                </a:lnTo>
                <a:lnTo>
                  <a:pt x="1927171" y="107891"/>
                </a:lnTo>
                <a:lnTo>
                  <a:pt x="1972627" y="123983"/>
                </a:lnTo>
                <a:lnTo>
                  <a:pt x="2015586" y="141013"/>
                </a:lnTo>
                <a:lnTo>
                  <a:pt x="2055952" y="158946"/>
                </a:lnTo>
                <a:lnTo>
                  <a:pt x="2093631" y="177746"/>
                </a:lnTo>
                <a:lnTo>
                  <a:pt x="2128530" y="197379"/>
                </a:lnTo>
                <a:lnTo>
                  <a:pt x="2189605" y="239004"/>
                </a:lnTo>
                <a:lnTo>
                  <a:pt x="2238424" y="283539"/>
                </a:lnTo>
                <a:lnTo>
                  <a:pt x="2274229" y="330703"/>
                </a:lnTo>
                <a:lnTo>
                  <a:pt x="2296266" y="380217"/>
                </a:lnTo>
                <a:lnTo>
                  <a:pt x="2303780" y="431799"/>
                </a:lnTo>
                <a:lnTo>
                  <a:pt x="2301885" y="457832"/>
                </a:lnTo>
                <a:lnTo>
                  <a:pt x="2287016" y="508415"/>
                </a:lnTo>
                <a:lnTo>
                  <a:pt x="2258000" y="556789"/>
                </a:lnTo>
                <a:lnTo>
                  <a:pt x="2215594" y="602674"/>
                </a:lnTo>
                <a:lnTo>
                  <a:pt x="2160553" y="645789"/>
                </a:lnTo>
                <a:lnTo>
                  <a:pt x="2093631" y="685853"/>
                </a:lnTo>
                <a:lnTo>
                  <a:pt x="2055952" y="704653"/>
                </a:lnTo>
                <a:lnTo>
                  <a:pt x="2015586" y="722586"/>
                </a:lnTo>
                <a:lnTo>
                  <a:pt x="1972627" y="739616"/>
                </a:lnTo>
                <a:lnTo>
                  <a:pt x="1927171" y="755708"/>
                </a:lnTo>
                <a:lnTo>
                  <a:pt x="1879311" y="770827"/>
                </a:lnTo>
                <a:lnTo>
                  <a:pt x="1829142" y="784937"/>
                </a:lnTo>
                <a:lnTo>
                  <a:pt x="1776758" y="798005"/>
                </a:lnTo>
                <a:lnTo>
                  <a:pt x="1722254" y="809995"/>
                </a:lnTo>
                <a:lnTo>
                  <a:pt x="1665725" y="820871"/>
                </a:lnTo>
                <a:lnTo>
                  <a:pt x="1607264" y="830599"/>
                </a:lnTo>
                <a:lnTo>
                  <a:pt x="1546966" y="839144"/>
                </a:lnTo>
                <a:lnTo>
                  <a:pt x="1484925" y="846471"/>
                </a:lnTo>
                <a:lnTo>
                  <a:pt x="1421237" y="852543"/>
                </a:lnTo>
                <a:lnTo>
                  <a:pt x="1355995" y="857328"/>
                </a:lnTo>
                <a:lnTo>
                  <a:pt x="1289293" y="860789"/>
                </a:lnTo>
                <a:lnTo>
                  <a:pt x="1221226" y="862891"/>
                </a:lnTo>
                <a:lnTo>
                  <a:pt x="1151889" y="863599"/>
                </a:lnTo>
                <a:lnTo>
                  <a:pt x="1082553" y="862891"/>
                </a:lnTo>
                <a:lnTo>
                  <a:pt x="1014486" y="860789"/>
                </a:lnTo>
                <a:lnTo>
                  <a:pt x="947784" y="857328"/>
                </a:lnTo>
                <a:lnTo>
                  <a:pt x="882542" y="852543"/>
                </a:lnTo>
                <a:lnTo>
                  <a:pt x="818854" y="846471"/>
                </a:lnTo>
                <a:lnTo>
                  <a:pt x="756813" y="839144"/>
                </a:lnTo>
                <a:lnTo>
                  <a:pt x="696515" y="830599"/>
                </a:lnTo>
                <a:lnTo>
                  <a:pt x="638054" y="820871"/>
                </a:lnTo>
                <a:lnTo>
                  <a:pt x="581525" y="809995"/>
                </a:lnTo>
                <a:lnTo>
                  <a:pt x="527021" y="798005"/>
                </a:lnTo>
                <a:lnTo>
                  <a:pt x="474637" y="784937"/>
                </a:lnTo>
                <a:lnTo>
                  <a:pt x="424468" y="770827"/>
                </a:lnTo>
                <a:lnTo>
                  <a:pt x="376608" y="755708"/>
                </a:lnTo>
                <a:lnTo>
                  <a:pt x="331152" y="739616"/>
                </a:lnTo>
                <a:lnTo>
                  <a:pt x="288193" y="722586"/>
                </a:lnTo>
                <a:lnTo>
                  <a:pt x="247827" y="704653"/>
                </a:lnTo>
                <a:lnTo>
                  <a:pt x="210148" y="685853"/>
                </a:lnTo>
                <a:lnTo>
                  <a:pt x="175249" y="666220"/>
                </a:lnTo>
                <a:lnTo>
                  <a:pt x="114174" y="624595"/>
                </a:lnTo>
                <a:lnTo>
                  <a:pt x="65355" y="580060"/>
                </a:lnTo>
                <a:lnTo>
                  <a:pt x="29550" y="532896"/>
                </a:lnTo>
                <a:lnTo>
                  <a:pt x="7513" y="483382"/>
                </a:lnTo>
                <a:lnTo>
                  <a:pt x="0" y="431799"/>
                </a:lnTo>
                <a:lnTo>
                  <a:pt x="1894" y="405767"/>
                </a:lnTo>
                <a:lnTo>
                  <a:pt x="16763" y="355184"/>
                </a:lnTo>
                <a:lnTo>
                  <a:pt x="45779" y="306810"/>
                </a:lnTo>
                <a:lnTo>
                  <a:pt x="88185" y="260925"/>
                </a:lnTo>
                <a:lnTo>
                  <a:pt x="143226" y="217810"/>
                </a:lnTo>
                <a:lnTo>
                  <a:pt x="210148" y="177746"/>
                </a:lnTo>
                <a:lnTo>
                  <a:pt x="247827" y="158946"/>
                </a:lnTo>
                <a:lnTo>
                  <a:pt x="288193" y="141013"/>
                </a:lnTo>
                <a:lnTo>
                  <a:pt x="331152" y="123983"/>
                </a:lnTo>
                <a:lnTo>
                  <a:pt x="376608" y="107891"/>
                </a:lnTo>
                <a:lnTo>
                  <a:pt x="424468" y="92772"/>
                </a:lnTo>
                <a:lnTo>
                  <a:pt x="474637" y="78662"/>
                </a:lnTo>
                <a:lnTo>
                  <a:pt x="527021" y="65594"/>
                </a:lnTo>
                <a:lnTo>
                  <a:pt x="581525" y="53604"/>
                </a:lnTo>
                <a:lnTo>
                  <a:pt x="638054" y="42728"/>
                </a:lnTo>
                <a:lnTo>
                  <a:pt x="696515" y="33000"/>
                </a:lnTo>
                <a:lnTo>
                  <a:pt x="756813" y="24455"/>
                </a:lnTo>
                <a:lnTo>
                  <a:pt x="818854" y="17128"/>
                </a:lnTo>
                <a:lnTo>
                  <a:pt x="882542" y="11056"/>
                </a:lnTo>
                <a:lnTo>
                  <a:pt x="947784" y="6271"/>
                </a:lnTo>
                <a:lnTo>
                  <a:pt x="1014486" y="2810"/>
                </a:lnTo>
                <a:lnTo>
                  <a:pt x="1082553" y="708"/>
                </a:lnTo>
                <a:lnTo>
                  <a:pt x="1151889" y="0"/>
                </a:lnTo>
                <a:close/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2340" y="6408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56119" y="7272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6101" y="4410709"/>
            <a:ext cx="1151890" cy="720090"/>
          </a:xfrm>
          <a:custGeom>
            <a:avLst/>
            <a:gdLst/>
            <a:ahLst/>
            <a:cxnLst/>
            <a:rect l="l" t="t" r="r" b="b"/>
            <a:pathLst>
              <a:path w="1151890" h="720089">
                <a:moveTo>
                  <a:pt x="576579" y="0"/>
                </a:moveTo>
                <a:lnTo>
                  <a:pt x="636828" y="1789"/>
                </a:lnTo>
                <a:lnTo>
                  <a:pt x="695009" y="7056"/>
                </a:lnTo>
                <a:lnTo>
                  <a:pt x="750873" y="15646"/>
                </a:lnTo>
                <a:lnTo>
                  <a:pt x="804167" y="27404"/>
                </a:lnTo>
                <a:lnTo>
                  <a:pt x="854642" y="42175"/>
                </a:lnTo>
                <a:lnTo>
                  <a:pt x="902044" y="59806"/>
                </a:lnTo>
                <a:lnTo>
                  <a:pt x="946124" y="80142"/>
                </a:lnTo>
                <a:lnTo>
                  <a:pt x="986631" y="103028"/>
                </a:lnTo>
                <a:lnTo>
                  <a:pt x="1023312" y="128311"/>
                </a:lnTo>
                <a:lnTo>
                  <a:pt x="1055918" y="155835"/>
                </a:lnTo>
                <a:lnTo>
                  <a:pt x="1084196" y="185446"/>
                </a:lnTo>
                <a:lnTo>
                  <a:pt x="1107896" y="216991"/>
                </a:lnTo>
                <a:lnTo>
                  <a:pt x="1126766" y="250314"/>
                </a:lnTo>
                <a:lnTo>
                  <a:pt x="1149014" y="321678"/>
                </a:lnTo>
                <a:lnTo>
                  <a:pt x="1151890" y="359409"/>
                </a:lnTo>
                <a:lnTo>
                  <a:pt x="1149014" y="397156"/>
                </a:lnTo>
                <a:lnTo>
                  <a:pt x="1126766" y="468622"/>
                </a:lnTo>
                <a:lnTo>
                  <a:pt x="1107896" y="502027"/>
                </a:lnTo>
                <a:lnTo>
                  <a:pt x="1084196" y="533667"/>
                </a:lnTo>
                <a:lnTo>
                  <a:pt x="1055918" y="563386"/>
                </a:lnTo>
                <a:lnTo>
                  <a:pt x="1023312" y="591025"/>
                </a:lnTo>
                <a:lnTo>
                  <a:pt x="986631" y="616426"/>
                </a:lnTo>
                <a:lnTo>
                  <a:pt x="946124" y="639431"/>
                </a:lnTo>
                <a:lnTo>
                  <a:pt x="902044" y="659881"/>
                </a:lnTo>
                <a:lnTo>
                  <a:pt x="854642" y="677619"/>
                </a:lnTo>
                <a:lnTo>
                  <a:pt x="804167" y="692487"/>
                </a:lnTo>
                <a:lnTo>
                  <a:pt x="750873" y="704326"/>
                </a:lnTo>
                <a:lnTo>
                  <a:pt x="695009" y="712978"/>
                </a:lnTo>
                <a:lnTo>
                  <a:pt x="636828" y="718285"/>
                </a:lnTo>
                <a:lnTo>
                  <a:pt x="576579" y="720089"/>
                </a:lnTo>
                <a:lnTo>
                  <a:pt x="516317" y="718285"/>
                </a:lnTo>
                <a:lnTo>
                  <a:pt x="458095" y="712978"/>
                </a:lnTo>
                <a:lnTo>
                  <a:pt x="402169" y="704326"/>
                </a:lnTo>
                <a:lnTo>
                  <a:pt x="348793" y="692487"/>
                </a:lnTo>
                <a:lnTo>
                  <a:pt x="298223" y="677619"/>
                </a:lnTo>
                <a:lnTo>
                  <a:pt x="250713" y="659881"/>
                </a:lnTo>
                <a:lnTo>
                  <a:pt x="206518" y="639431"/>
                </a:lnTo>
                <a:lnTo>
                  <a:pt x="165893" y="616426"/>
                </a:lnTo>
                <a:lnTo>
                  <a:pt x="129093" y="591025"/>
                </a:lnTo>
                <a:lnTo>
                  <a:pt x="96373" y="563386"/>
                </a:lnTo>
                <a:lnTo>
                  <a:pt x="67988" y="533667"/>
                </a:lnTo>
                <a:lnTo>
                  <a:pt x="44192" y="502027"/>
                </a:lnTo>
                <a:lnTo>
                  <a:pt x="25240" y="468622"/>
                </a:lnTo>
                <a:lnTo>
                  <a:pt x="2889" y="397156"/>
                </a:lnTo>
                <a:lnTo>
                  <a:pt x="0" y="359409"/>
                </a:lnTo>
                <a:lnTo>
                  <a:pt x="2889" y="321678"/>
                </a:lnTo>
                <a:lnTo>
                  <a:pt x="25240" y="250314"/>
                </a:lnTo>
                <a:lnTo>
                  <a:pt x="44192" y="216991"/>
                </a:lnTo>
                <a:lnTo>
                  <a:pt x="67988" y="185446"/>
                </a:lnTo>
                <a:lnTo>
                  <a:pt x="96373" y="155835"/>
                </a:lnTo>
                <a:lnTo>
                  <a:pt x="129093" y="128311"/>
                </a:lnTo>
                <a:lnTo>
                  <a:pt x="165893" y="103028"/>
                </a:lnTo>
                <a:lnTo>
                  <a:pt x="206518" y="80142"/>
                </a:lnTo>
                <a:lnTo>
                  <a:pt x="250713" y="59806"/>
                </a:lnTo>
                <a:lnTo>
                  <a:pt x="298223" y="42175"/>
                </a:lnTo>
                <a:lnTo>
                  <a:pt x="348793" y="27404"/>
                </a:lnTo>
                <a:lnTo>
                  <a:pt x="402169" y="15646"/>
                </a:lnTo>
                <a:lnTo>
                  <a:pt x="458095" y="7056"/>
                </a:lnTo>
                <a:lnTo>
                  <a:pt x="516317" y="1789"/>
                </a:lnTo>
                <a:lnTo>
                  <a:pt x="576579" y="0"/>
                </a:lnTo>
                <a:close/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66100" y="4410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17990" y="513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1659" y="1604010"/>
            <a:ext cx="1731010" cy="748030"/>
          </a:xfrm>
          <a:custGeom>
            <a:avLst/>
            <a:gdLst/>
            <a:ahLst/>
            <a:cxnLst/>
            <a:rect l="l" t="t" r="r" b="b"/>
            <a:pathLst>
              <a:path w="1731010" h="748030">
                <a:moveTo>
                  <a:pt x="0" y="748029"/>
                </a:moveTo>
                <a:lnTo>
                  <a:pt x="1731010" y="0"/>
                </a:lnTo>
              </a:path>
            </a:pathLst>
          </a:custGeom>
          <a:ln w="35940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0759" y="1512570"/>
            <a:ext cx="255270" cy="170180"/>
          </a:xfrm>
          <a:custGeom>
            <a:avLst/>
            <a:gdLst/>
            <a:ahLst/>
            <a:cxnLst/>
            <a:rect l="l" t="t" r="r" b="b"/>
            <a:pathLst>
              <a:path w="255270" h="170180">
                <a:moveTo>
                  <a:pt x="255269" y="0"/>
                </a:moveTo>
                <a:lnTo>
                  <a:pt x="0" y="21589"/>
                </a:lnTo>
                <a:lnTo>
                  <a:pt x="64769" y="170179"/>
                </a:lnTo>
                <a:lnTo>
                  <a:pt x="25526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3550" y="1813560"/>
            <a:ext cx="754381" cy="4570731"/>
          </a:xfrm>
          <a:custGeom>
            <a:avLst/>
            <a:gdLst/>
            <a:ahLst/>
            <a:cxnLst/>
            <a:rect l="l" t="t" r="r" b="b"/>
            <a:pathLst>
              <a:path w="754379" h="4570730">
                <a:moveTo>
                  <a:pt x="0" y="4570730"/>
                </a:moveTo>
                <a:lnTo>
                  <a:pt x="754379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6650" y="1583690"/>
            <a:ext cx="160020" cy="254000"/>
          </a:xfrm>
          <a:custGeom>
            <a:avLst/>
            <a:gdLst/>
            <a:ahLst/>
            <a:cxnLst/>
            <a:rect l="l" t="t" r="r" b="b"/>
            <a:pathLst>
              <a:path w="160020" h="254000">
                <a:moveTo>
                  <a:pt x="119379" y="0"/>
                </a:moveTo>
                <a:lnTo>
                  <a:pt x="0" y="227330"/>
                </a:lnTo>
                <a:lnTo>
                  <a:pt x="160020" y="254000"/>
                </a:lnTo>
                <a:lnTo>
                  <a:pt x="119379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41769" y="1774189"/>
            <a:ext cx="1882140" cy="2665730"/>
          </a:xfrm>
          <a:custGeom>
            <a:avLst/>
            <a:gdLst/>
            <a:ahLst/>
            <a:cxnLst/>
            <a:rect l="l" t="t" r="r" b="b"/>
            <a:pathLst>
              <a:path w="1882140" h="2665729">
                <a:moveTo>
                  <a:pt x="1882139" y="2665730"/>
                </a:moveTo>
                <a:lnTo>
                  <a:pt x="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08421" y="1583689"/>
            <a:ext cx="205740" cy="245110"/>
          </a:xfrm>
          <a:custGeom>
            <a:avLst/>
            <a:gdLst/>
            <a:ahLst/>
            <a:cxnLst/>
            <a:rect l="l" t="t" r="r" b="b"/>
            <a:pathLst>
              <a:path w="205740" h="245110">
                <a:moveTo>
                  <a:pt x="0" y="0"/>
                </a:moveTo>
                <a:lnTo>
                  <a:pt x="73659" y="245110"/>
                </a:lnTo>
                <a:lnTo>
                  <a:pt x="205739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F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32881" y="792480"/>
            <a:ext cx="1337945" cy="93980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6000" dirty="0">
                <a:solidFill>
                  <a:srgbClr val="FF3366"/>
                </a:solidFill>
                <a:latin typeface="Times New Roman"/>
                <a:cs typeface="Times New Roman"/>
              </a:rPr>
              <a:t>next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70" y="1"/>
            <a:ext cx="848931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Procedures </a:t>
            </a:r>
            <a:r>
              <a:rPr sz="5800" spc="-6" dirty="0"/>
              <a:t>as</a:t>
            </a:r>
            <a:r>
              <a:rPr sz="5800" spc="-185" dirty="0"/>
              <a:t> </a:t>
            </a:r>
            <a:r>
              <a:rPr sz="5800" spc="-30" dirty="0"/>
              <a:t>Arguments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82550" y="1832609"/>
            <a:ext cx="9881870" cy="2526325"/>
          </a:xfrm>
          <a:prstGeom prst="rect">
            <a:avLst/>
          </a:prstGeom>
        </p:spPr>
        <p:txBody>
          <a:bodyPr vert="horz" wrap="square" lIns="0" tIns="76192" rIns="0" bIns="0" rtlCol="0">
            <a:spAutoFit/>
          </a:bodyPr>
          <a:lstStyle/>
          <a:p>
            <a:pPr marL="424136" marR="3907385" indent="-411438">
              <a:lnSpc>
                <a:spcPts val="4750"/>
              </a:lnSpc>
              <a:spcBef>
                <a:spcPts val="600"/>
              </a:spcBef>
              <a:tabLst>
                <a:tab pos="1075578" algn="l"/>
              </a:tabLst>
            </a:pP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3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300" spc="-10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3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300" spc="-8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(&gt;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300">
              <a:latin typeface="Times New Roman"/>
              <a:cs typeface="Times New Roman"/>
            </a:endParaRPr>
          </a:p>
          <a:p>
            <a:pPr marL="1109865">
              <a:lnSpc>
                <a:spcPts val="4464"/>
              </a:lnSpc>
            </a:pP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300">
              <a:latin typeface="Times New Roman"/>
              <a:cs typeface="Times New Roman"/>
            </a:endParaRPr>
          </a:p>
          <a:p>
            <a:pPr marL="1109865">
              <a:lnSpc>
                <a:spcPts val="4955"/>
              </a:lnSpc>
            </a:pP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3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a) </a:t>
            </a:r>
            <a:r>
              <a:rPr sz="43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3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3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300" spc="-6" dirty="0">
                <a:solidFill>
                  <a:srgbClr val="FF3333"/>
                </a:solidFill>
                <a:latin typeface="Times New Roman"/>
                <a:cs typeface="Times New Roman"/>
              </a:rPr>
              <a:t>next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a) </a:t>
            </a:r>
            <a:r>
              <a:rPr sz="4300" spc="-6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300" spc="-5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3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1" y="1"/>
            <a:ext cx="6888480" cy="173124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algn="ctr">
              <a:lnSpc>
                <a:spcPts val="6714"/>
              </a:lnSpc>
              <a:spcBef>
                <a:spcPts val="100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Integers</a:t>
            </a:r>
            <a:r>
              <a:rPr sz="5800" spc="-75" dirty="0"/>
              <a:t> </a:t>
            </a:r>
            <a:r>
              <a:rPr sz="5800" spc="-10" dirty="0"/>
              <a:t>from</a:t>
            </a:r>
            <a:endParaRPr sz="5800"/>
          </a:p>
          <a:p>
            <a:pPr marL="217148" algn="ctr">
              <a:lnSpc>
                <a:spcPts val="6714"/>
              </a:lnSpc>
            </a:pPr>
            <a:r>
              <a:rPr sz="5800" i="1" dirty="0"/>
              <a:t>a </a:t>
            </a:r>
            <a:r>
              <a:rPr sz="5800" spc="-6" dirty="0"/>
              <a:t>through</a:t>
            </a:r>
            <a:r>
              <a:rPr sz="5800" dirty="0"/>
              <a:t> </a:t>
            </a:r>
            <a:r>
              <a:rPr sz="5800" i="1" dirty="0"/>
              <a:t>b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36829" y="2286001"/>
            <a:ext cx="10041890" cy="3197660"/>
          </a:xfrm>
          <a:prstGeom prst="rect">
            <a:avLst/>
          </a:prstGeom>
        </p:spPr>
        <p:txBody>
          <a:bodyPr vert="horz" wrap="square" lIns="0" tIns="93335" rIns="0" bIns="0" rtlCol="0">
            <a:spAutoFit/>
          </a:bodyPr>
          <a:lstStyle/>
          <a:p>
            <a:pPr marL="538424" marR="2795615" indent="-525725">
              <a:lnSpc>
                <a:spcPts val="6079"/>
              </a:lnSpc>
              <a:spcBef>
                <a:spcPts val="735"/>
              </a:spcBef>
              <a:tabLst>
                <a:tab pos="1372092" algn="l"/>
              </a:tabLst>
            </a:pP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(sum-integers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5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5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5500">
              <a:latin typeface="Times New Roman"/>
              <a:cs typeface="Times New Roman"/>
            </a:endParaRPr>
          </a:p>
          <a:p>
            <a:pPr marL="1413998">
              <a:lnSpc>
                <a:spcPts val="5710"/>
              </a:lnSpc>
            </a:pP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5500">
              <a:latin typeface="Times New Roman"/>
              <a:cs typeface="Times New Roman"/>
            </a:endParaRPr>
          </a:p>
          <a:p>
            <a:pPr marL="1413998">
              <a:lnSpc>
                <a:spcPts val="6345"/>
              </a:lnSpc>
              <a:tabLst>
                <a:tab pos="8746853" algn="l"/>
              </a:tabLst>
            </a:pP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(+ a</a:t>
            </a:r>
            <a:r>
              <a:rPr sz="5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-in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500" spc="-2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1)	b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5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80" y="891540"/>
            <a:ext cx="9972040" cy="615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1"/>
            <a:ext cx="443928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Sum-Integers</a:t>
            </a:r>
            <a:endParaRPr sz="5800"/>
          </a:p>
        </p:txBody>
      </p:sp>
      <p:sp>
        <p:nvSpPr>
          <p:cNvPr id="3" name="object 3"/>
          <p:cNvSpPr/>
          <p:nvPr/>
        </p:nvSpPr>
        <p:spPr>
          <a:xfrm>
            <a:off x="72388" y="3528059"/>
            <a:ext cx="9719310" cy="0"/>
          </a:xfrm>
          <a:custGeom>
            <a:avLst/>
            <a:gdLst/>
            <a:ahLst/>
            <a:cxnLst/>
            <a:rect l="l" t="t" r="r" b="b"/>
            <a:pathLst>
              <a:path w="9719310">
                <a:moveTo>
                  <a:pt x="0" y="0"/>
                </a:moveTo>
                <a:lnTo>
                  <a:pt x="971931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" y="676910"/>
            <a:ext cx="9855834" cy="6516519"/>
          </a:xfrm>
          <a:prstGeom prst="rect">
            <a:avLst/>
          </a:prstGeom>
        </p:spPr>
        <p:txBody>
          <a:bodyPr vert="horz" wrap="square" lIns="0" tIns="78097" rIns="0" bIns="0" rtlCol="0">
            <a:spAutoFit/>
          </a:bodyPr>
          <a:lstStyle/>
          <a:p>
            <a:pPr marL="443184" marR="2961968" indent="-430486">
              <a:lnSpc>
                <a:spcPts val="4979"/>
              </a:lnSpc>
              <a:spcBef>
                <a:spcPts val="615"/>
              </a:spcBef>
              <a:tabLst>
                <a:tab pos="1772736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000" spc="-6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 dirty="0">
              <a:latin typeface="Times New Roman"/>
              <a:cs typeface="Times New Roman"/>
            </a:endParaRPr>
          </a:p>
          <a:p>
            <a:pPr marL="1159390">
              <a:lnSpc>
                <a:spcPts val="4675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 dirty="0">
              <a:latin typeface="Times New Roman"/>
              <a:cs typeface="Times New Roman"/>
            </a:endParaRPr>
          </a:p>
          <a:p>
            <a:pPr marL="1159390">
              <a:lnSpc>
                <a:spcPts val="5190"/>
              </a:lnSpc>
              <a:tabLst>
                <a:tab pos="3779762" algn="l"/>
                <a:tab pos="8162078" algn="l"/>
              </a:tabLst>
            </a:pP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000" spc="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00"/>
                </a:solidFill>
                <a:latin typeface="Times New Roman"/>
                <a:cs typeface="Times New Roman"/>
              </a:rPr>
              <a:t>su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4000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000" spc="-15" dirty="0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sz="4000" dirty="0">
                <a:solidFill>
                  <a:srgbClr val="FF00FF"/>
                </a:solidFill>
                <a:latin typeface="Times New Roman"/>
                <a:cs typeface="Times New Roman"/>
              </a:rPr>
              <a:t>m</a:t>
            </a:r>
            <a:r>
              <a:rPr sz="4000" spc="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chemeClr val="bg1"/>
                </a:solidFill>
                <a:latin typeface="Times New Roman"/>
                <a:cs typeface="Times New Roman"/>
              </a:rPr>
              <a:t>next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000" dirty="0">
              <a:latin typeface="Times New Roman"/>
              <a:cs typeface="Times New Roman"/>
            </a:endParaRPr>
          </a:p>
          <a:p>
            <a:pPr marL="1134627" marR="1776546">
              <a:lnSpc>
                <a:spcPts val="8229"/>
              </a:lnSpc>
              <a:spcBef>
                <a:spcPts val="395"/>
              </a:spcBef>
              <a:tabLst>
                <a:tab pos="5297891" algn="l"/>
                <a:tab pos="6621729" algn="l"/>
              </a:tabLst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(identity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x) x)  </a:t>
            </a:r>
            <a:endParaRPr lang="en-IN" sz="4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134627" marR="1776546">
              <a:lnSpc>
                <a:spcPts val="8229"/>
              </a:lnSpc>
              <a:spcBef>
                <a:spcPts val="395"/>
              </a:spcBef>
              <a:tabLst>
                <a:tab pos="5297891" algn="l"/>
                <a:tab pos="6621729" algn="l"/>
              </a:tabLst>
            </a:pP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n)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n	1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000" dirty="0">
              <a:latin typeface="Times New Roman"/>
              <a:cs typeface="Times New Roman"/>
            </a:endParaRPr>
          </a:p>
          <a:p>
            <a:pPr marL="1902897" marR="1825435" indent="-430486">
              <a:lnSpc>
                <a:spcPts val="4979"/>
              </a:lnSpc>
              <a:spcBef>
                <a:spcPts val="3110"/>
              </a:spcBef>
              <a:tabLst>
                <a:tab pos="3233084" algn="l"/>
                <a:tab pos="6516329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(sum-integers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4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4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400" spc="-6" dirty="0">
                <a:solidFill>
                  <a:srgbClr val="FF00FF"/>
                </a:solidFill>
                <a:latin typeface="Times New Roman"/>
                <a:cs typeface="Times New Roman"/>
              </a:rPr>
              <a:t>identity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400" spc="-6" dirty="0">
                <a:solidFill>
                  <a:srgbClr val="FF3333"/>
                </a:solidFill>
                <a:latin typeface="Times New Roman"/>
                <a:cs typeface="Times New Roman"/>
              </a:rPr>
              <a:t>inc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2" y="1"/>
            <a:ext cx="6360795" cy="173124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algn="ctr">
              <a:lnSpc>
                <a:spcPts val="6714"/>
              </a:lnSpc>
              <a:spcBef>
                <a:spcPts val="100"/>
              </a:spcBef>
            </a:pPr>
            <a:r>
              <a:rPr sz="5800" spc="-10" dirty="0"/>
              <a:t>Sum </a:t>
            </a:r>
            <a:r>
              <a:rPr sz="5800" spc="-6" dirty="0"/>
              <a:t>of Cubes</a:t>
            </a:r>
            <a:r>
              <a:rPr sz="5800" spc="-95" dirty="0"/>
              <a:t> </a:t>
            </a:r>
            <a:r>
              <a:rPr sz="5800" spc="-10" dirty="0"/>
              <a:t>from</a:t>
            </a:r>
            <a:endParaRPr sz="5800"/>
          </a:p>
          <a:p>
            <a:pPr marL="212068" algn="ctr">
              <a:lnSpc>
                <a:spcPts val="6714"/>
              </a:lnSpc>
            </a:pPr>
            <a:r>
              <a:rPr sz="5800" i="1" dirty="0"/>
              <a:t>a </a:t>
            </a:r>
            <a:r>
              <a:rPr sz="5800" spc="-6" dirty="0"/>
              <a:t>through </a:t>
            </a:r>
            <a:r>
              <a:rPr sz="5800" i="1" dirty="0"/>
              <a:t>b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72390" y="2294889"/>
            <a:ext cx="9932670" cy="4198576"/>
          </a:xfrm>
          <a:prstGeom prst="rect">
            <a:avLst/>
          </a:prstGeom>
        </p:spPr>
        <p:txBody>
          <a:bodyPr vert="horz" wrap="square" lIns="0" tIns="81271" rIns="0" bIns="0" rtlCol="0">
            <a:spAutoFit/>
          </a:bodyPr>
          <a:lstStyle/>
          <a:p>
            <a:pPr marL="469851" marR="4145485" indent="-457152">
              <a:lnSpc>
                <a:spcPts val="5320"/>
              </a:lnSpc>
              <a:spcBef>
                <a:spcPts val="640"/>
              </a:spcBef>
            </a:pP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(sum-cubes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900">
              <a:latin typeface="Times New Roman"/>
              <a:cs typeface="Times New Roman"/>
            </a:endParaRPr>
          </a:p>
          <a:p>
            <a:pPr marL="1231772">
              <a:lnSpc>
                <a:spcPts val="4985"/>
              </a:lnSpc>
              <a:spcBef>
                <a:spcPts val="6"/>
              </a:spcBef>
            </a:pP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900">
              <a:latin typeface="Times New Roman"/>
              <a:cs typeface="Times New Roman"/>
            </a:endParaRPr>
          </a:p>
          <a:p>
            <a:pPr marL="1231772">
              <a:lnSpc>
                <a:spcPts val="5539"/>
              </a:lnSpc>
              <a:tabLst>
                <a:tab pos="8803997" algn="l"/>
              </a:tabLst>
            </a:pP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ube 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 (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um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ub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49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1)	b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40" y="1"/>
            <a:ext cx="3909695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Sum-Cubes</a:t>
            </a:r>
            <a:endParaRPr sz="5800"/>
          </a:p>
        </p:txBody>
      </p:sp>
      <p:sp>
        <p:nvSpPr>
          <p:cNvPr id="3" name="object 3"/>
          <p:cNvSpPr/>
          <p:nvPr/>
        </p:nvSpPr>
        <p:spPr>
          <a:xfrm>
            <a:off x="72388" y="3528059"/>
            <a:ext cx="9719310" cy="0"/>
          </a:xfrm>
          <a:custGeom>
            <a:avLst/>
            <a:gdLst/>
            <a:ahLst/>
            <a:cxnLst/>
            <a:rect l="l" t="t" r="r" b="b"/>
            <a:pathLst>
              <a:path w="9719310">
                <a:moveTo>
                  <a:pt x="0" y="0"/>
                </a:moveTo>
                <a:lnTo>
                  <a:pt x="971931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" y="676910"/>
            <a:ext cx="9855834" cy="6516519"/>
          </a:xfrm>
          <a:prstGeom prst="rect">
            <a:avLst/>
          </a:prstGeom>
        </p:spPr>
        <p:txBody>
          <a:bodyPr vert="horz" wrap="square" lIns="0" tIns="78097" rIns="0" bIns="0" rtlCol="0">
            <a:spAutoFit/>
          </a:bodyPr>
          <a:lstStyle/>
          <a:p>
            <a:pPr marL="443184" marR="2961968" indent="-430486">
              <a:lnSpc>
                <a:spcPts val="4979"/>
              </a:lnSpc>
              <a:spcBef>
                <a:spcPts val="615"/>
              </a:spcBef>
              <a:tabLst>
                <a:tab pos="1772736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000" spc="-6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    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>
              <a:latin typeface="Times New Roman"/>
              <a:cs typeface="Times New Roman"/>
            </a:endParaRPr>
          </a:p>
          <a:p>
            <a:pPr marL="1159390">
              <a:lnSpc>
                <a:spcPts val="4675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  <a:p>
            <a:pPr marL="1159390">
              <a:lnSpc>
                <a:spcPts val="5190"/>
              </a:lnSpc>
              <a:tabLst>
                <a:tab pos="3779762" algn="l"/>
                <a:tab pos="8162078" algn="l"/>
              </a:tabLst>
            </a:pP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FF00FF"/>
                </a:solidFill>
                <a:latin typeface="Times New Roman"/>
                <a:cs typeface="Times New Roman"/>
              </a:rPr>
              <a:t>rm</a:t>
            </a:r>
            <a:r>
              <a:rPr sz="4000" spc="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sz="4000" spc="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00"/>
                </a:solidFill>
                <a:latin typeface="Times New Roman"/>
                <a:cs typeface="Times New Roman"/>
              </a:rPr>
              <a:t>su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4000" spc="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e</a:t>
            </a:r>
            <a:r>
              <a:rPr sz="4000" spc="-15" dirty="0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sz="4000" dirty="0">
                <a:solidFill>
                  <a:srgbClr val="FF00FF"/>
                </a:solidFill>
                <a:latin typeface="Times New Roman"/>
                <a:cs typeface="Times New Roman"/>
              </a:rPr>
              <a:t>m</a:t>
            </a:r>
            <a:r>
              <a:rPr sz="4000" spc="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>
                <a:solidFill>
                  <a:schemeClr val="bg1"/>
                </a:solidFill>
                <a:latin typeface="Times New Roman"/>
                <a:cs typeface="Times New Roman"/>
              </a:rPr>
              <a:t>next</a:t>
            </a:r>
            <a:r>
              <a:rPr sz="400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))))</a:t>
            </a:r>
            <a:endParaRPr sz="4000">
              <a:latin typeface="Times New Roman"/>
              <a:cs typeface="Times New Roman"/>
            </a:endParaRPr>
          </a:p>
          <a:p>
            <a:pPr marL="1134627" marR="864780" indent="-36826">
              <a:lnSpc>
                <a:spcPts val="8229"/>
              </a:lnSpc>
              <a:spcBef>
                <a:spcPts val="395"/>
              </a:spcBef>
              <a:tabLst>
                <a:tab pos="5297891" algn="l"/>
                <a:tab pos="6486488" algn="l"/>
                <a:tab pos="6621729" algn="l"/>
                <a:tab pos="7010307" algn="l"/>
                <a:tab pos="7534128" algn="l"/>
              </a:tabLst>
            </a:pP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defi</a:t>
            </a:r>
            <a:r>
              <a:rPr sz="4000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(cube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000" spc="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x))  </a:t>
            </a:r>
            <a:endParaRPr lang="en-IN" sz="4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134627" marR="864780" indent="-36826">
              <a:lnSpc>
                <a:spcPts val="8229"/>
              </a:lnSpc>
              <a:spcBef>
                <a:spcPts val="395"/>
              </a:spcBef>
              <a:tabLst>
                <a:tab pos="5297891" algn="l"/>
                <a:tab pos="6486488" algn="l"/>
                <a:tab pos="6621729" algn="l"/>
                <a:tab pos="7010307" algn="l"/>
                <a:tab pos="7534128" algn="l"/>
              </a:tabLst>
            </a:pP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(inc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n)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))</a:t>
            </a:r>
            <a:endParaRPr sz="4000">
              <a:latin typeface="Times New Roman"/>
              <a:cs typeface="Times New Roman"/>
            </a:endParaRPr>
          </a:p>
          <a:p>
            <a:pPr marL="1902897" marR="2331478" indent="-430486">
              <a:lnSpc>
                <a:spcPts val="4979"/>
              </a:lnSpc>
              <a:spcBef>
                <a:spcPts val="3110"/>
              </a:spcBef>
              <a:tabLst>
                <a:tab pos="3233084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(sum-cubes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4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4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400" spc="-6" dirty="0">
                <a:solidFill>
                  <a:srgbClr val="FF00FF"/>
                </a:solidFill>
                <a:latin typeface="Times New Roman"/>
                <a:cs typeface="Times New Roman"/>
              </a:rPr>
              <a:t>cube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400" spc="-6" dirty="0">
                <a:solidFill>
                  <a:srgbClr val="FF3333"/>
                </a:solidFill>
                <a:latin typeface="Times New Roman"/>
                <a:cs typeface="Times New Roman"/>
              </a:rPr>
              <a:t>inc</a:t>
            </a:r>
            <a:r>
              <a:rPr sz="4400" spc="-1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879205" cy="1760087"/>
          </a:xfrm>
          <a:prstGeom prst="rect">
            <a:avLst/>
          </a:prstGeom>
        </p:spPr>
        <p:txBody>
          <a:bodyPr vert="horz" wrap="square" lIns="0" tIns="92065" rIns="0" bIns="0" rtlCol="0">
            <a:spAutoFit/>
          </a:bodyPr>
          <a:lstStyle/>
          <a:p>
            <a:pPr marL="3012762" marR="5079" indent="-3000699">
              <a:lnSpc>
                <a:spcPts val="6469"/>
              </a:lnSpc>
              <a:spcBef>
                <a:spcPts val="725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Sequence </a:t>
            </a:r>
            <a:r>
              <a:rPr sz="5800" spc="-6" dirty="0"/>
              <a:t>of</a:t>
            </a:r>
            <a:r>
              <a:rPr sz="5800" spc="-165" dirty="0"/>
              <a:t> </a:t>
            </a:r>
            <a:r>
              <a:rPr sz="5800" spc="-146" dirty="0"/>
              <a:t>Terms  </a:t>
            </a:r>
            <a:r>
              <a:rPr sz="5800" spc="-6" dirty="0"/>
              <a:t>in</a:t>
            </a:r>
            <a:r>
              <a:rPr sz="5800" spc="-20" dirty="0"/>
              <a:t> </a:t>
            </a:r>
            <a:r>
              <a:rPr sz="5800" spc="-10" dirty="0"/>
              <a:t>Series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868681" y="1993900"/>
            <a:ext cx="8688070" cy="4319120"/>
          </a:xfrm>
          <a:prstGeom prst="rect">
            <a:avLst/>
          </a:prstGeom>
        </p:spPr>
        <p:txBody>
          <a:bodyPr vert="horz" wrap="square" lIns="0" tIns="99049" rIns="0" bIns="0" rtlCol="0">
            <a:spAutoFit/>
          </a:bodyPr>
          <a:lstStyle/>
          <a:p>
            <a:pPr marL="584775" marR="2596881" indent="-572711">
              <a:lnSpc>
                <a:spcPts val="6649"/>
              </a:lnSpc>
              <a:spcBef>
                <a:spcPts val="780"/>
              </a:spcBef>
              <a:tabLst>
                <a:tab pos="1494635" algn="l"/>
                <a:tab pos="4918200" algn="l"/>
              </a:tabLst>
            </a:pP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6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(pi-sum	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6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6000">
              <a:latin typeface="Times New Roman"/>
              <a:cs typeface="Times New Roman"/>
            </a:endParaRPr>
          </a:p>
          <a:p>
            <a:pPr marL="1536541">
              <a:lnSpc>
                <a:spcPts val="6245"/>
              </a:lnSpc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6000">
              <a:latin typeface="Times New Roman"/>
              <a:cs typeface="Times New Roman"/>
            </a:endParaRPr>
          </a:p>
          <a:p>
            <a:pPr marL="1536541">
              <a:lnSpc>
                <a:spcPts val="6645"/>
              </a:lnSpc>
              <a:tabLst>
                <a:tab pos="5032488" algn="l"/>
              </a:tabLst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(+ (/</a:t>
            </a:r>
            <a:r>
              <a:rPr sz="6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1.0</a:t>
            </a:r>
            <a:r>
              <a:rPr sz="6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(*	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a (+ a</a:t>
            </a:r>
            <a:r>
              <a:rPr sz="6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2)))</a:t>
            </a:r>
            <a:endParaRPr sz="6000">
              <a:latin typeface="Times New Roman"/>
              <a:cs typeface="Times New Roman"/>
            </a:endParaRPr>
          </a:p>
          <a:p>
            <a:pPr marL="2488307">
              <a:lnSpc>
                <a:spcPts val="6919"/>
              </a:lnSpc>
              <a:tabLst>
                <a:tab pos="5050267" algn="l"/>
              </a:tabLst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(pi-sum	(+ a 4)</a:t>
            </a:r>
            <a:r>
              <a:rPr sz="6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8450" y="1"/>
            <a:ext cx="2435860" cy="9053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800" spc="-10" dirty="0"/>
              <a:t>Pi-Sum</a:t>
            </a:r>
            <a:endParaRPr sz="5800"/>
          </a:p>
        </p:txBody>
      </p:sp>
      <p:sp>
        <p:nvSpPr>
          <p:cNvPr id="3" name="object 3"/>
          <p:cNvSpPr/>
          <p:nvPr/>
        </p:nvSpPr>
        <p:spPr>
          <a:xfrm>
            <a:off x="72388" y="3528059"/>
            <a:ext cx="9719310" cy="0"/>
          </a:xfrm>
          <a:custGeom>
            <a:avLst/>
            <a:gdLst/>
            <a:ahLst/>
            <a:cxnLst/>
            <a:rect l="l" t="t" r="r" b="b"/>
            <a:pathLst>
              <a:path w="9719310">
                <a:moveTo>
                  <a:pt x="0" y="0"/>
                </a:moveTo>
                <a:lnTo>
                  <a:pt x="9719310" y="0"/>
                </a:lnTo>
              </a:path>
            </a:pathLst>
          </a:custGeom>
          <a:ln w="35941">
            <a:solidFill>
              <a:srgbClr val="FF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230" y="676909"/>
            <a:ext cx="9932670" cy="6189763"/>
          </a:xfrm>
          <a:prstGeom prst="rect">
            <a:avLst/>
          </a:prstGeom>
        </p:spPr>
        <p:txBody>
          <a:bodyPr vert="horz" wrap="square" lIns="0" tIns="78097" rIns="0" bIns="0" rtlCol="0">
            <a:spAutoFit/>
          </a:bodyPr>
          <a:lstStyle/>
          <a:p>
            <a:pPr marL="1013355" marR="3101019" indent="-430486">
              <a:lnSpc>
                <a:spcPts val="4979"/>
              </a:lnSpc>
              <a:spcBef>
                <a:spcPts val="615"/>
              </a:spcBef>
              <a:tabLst>
                <a:tab pos="2342907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000" spc="-6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 dirty="0">
              <a:latin typeface="Times New Roman"/>
              <a:cs typeface="Times New Roman"/>
            </a:endParaRPr>
          </a:p>
          <a:p>
            <a:pPr marL="1729559">
              <a:lnSpc>
                <a:spcPts val="4675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 dirty="0">
              <a:latin typeface="Times New Roman"/>
              <a:cs typeface="Times New Roman"/>
            </a:endParaRPr>
          </a:p>
          <a:p>
            <a:pPr marL="1729559">
              <a:lnSpc>
                <a:spcPts val="5190"/>
              </a:lnSpc>
              <a:tabLst>
                <a:tab pos="4349934" algn="l"/>
                <a:tab pos="8732250" algn="l"/>
              </a:tabLst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(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</a:t>
            </a:r>
            <a:r>
              <a:rPr sz="4000" spc="2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a)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10" dirty="0">
                <a:solidFill>
                  <a:srgbClr val="FF00FF"/>
                </a:solidFill>
                <a:latin typeface="Times New Roman"/>
                <a:cs typeface="Times New Roman"/>
              </a:rPr>
              <a:t>term</a:t>
            </a:r>
            <a:r>
              <a:rPr sz="4000" spc="3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chemeClr val="bg1"/>
                </a:solidFill>
                <a:latin typeface="Times New Roman"/>
                <a:cs typeface="Times New Roman"/>
              </a:rPr>
              <a:t>next</a:t>
            </a:r>
            <a:r>
              <a:rPr sz="4000" spc="6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a)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spc="-6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000" dirty="0">
              <a:latin typeface="Times New Roman"/>
              <a:cs typeface="Times New Roman"/>
            </a:endParaRPr>
          </a:p>
          <a:p>
            <a:pPr marL="1627970" marR="5079" indent="-1615273">
              <a:lnSpc>
                <a:spcPct val="137200"/>
              </a:lnSpc>
              <a:spcBef>
                <a:spcPts val="165"/>
              </a:spcBef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efi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i-ter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x)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.0	(*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+	x	</a:t>
            </a:r>
            <a:r>
              <a:rPr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)))) 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(pi-next x)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	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4))</a:t>
            </a:r>
            <a:endParaRPr sz="4000" dirty="0">
              <a:latin typeface="Times New Roman"/>
              <a:cs typeface="Times New Roman"/>
            </a:endParaRPr>
          </a:p>
          <a:p>
            <a:pPr marL="1754958">
              <a:lnSpc>
                <a:spcPts val="5190"/>
              </a:lnSpc>
              <a:spcBef>
                <a:spcPts val="3950"/>
              </a:spcBef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(pi-sum a</a:t>
            </a:r>
            <a:r>
              <a:rPr sz="4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 dirty="0">
              <a:latin typeface="Times New Roman"/>
              <a:cs typeface="Times New Roman"/>
            </a:endParaRPr>
          </a:p>
          <a:p>
            <a:pPr marL="2185443">
              <a:lnSpc>
                <a:spcPts val="5190"/>
              </a:lnSpc>
            </a:pPr>
            <a:r>
              <a:rPr sz="44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4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400" spc="-6" dirty="0">
                <a:solidFill>
                  <a:srgbClr val="FF00FF"/>
                </a:solidFill>
                <a:latin typeface="Times New Roman"/>
                <a:cs typeface="Times New Roman"/>
              </a:rPr>
              <a:t>pi-term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400" spc="-6" dirty="0">
                <a:solidFill>
                  <a:srgbClr val="FF3333"/>
                </a:solidFill>
                <a:latin typeface="Times New Roman"/>
                <a:cs typeface="Times New Roman"/>
              </a:rPr>
              <a:t>pi-next</a:t>
            </a:r>
            <a:r>
              <a:rPr sz="4400" spc="20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1" y="958851"/>
            <a:ext cx="9919335" cy="4531362"/>
          </a:xfrm>
          <a:prstGeom prst="rect">
            <a:avLst/>
          </a:prstGeom>
        </p:spPr>
        <p:txBody>
          <a:bodyPr vert="horz" wrap="square" lIns="0" tIns="70478" rIns="0" bIns="0" rtlCol="0">
            <a:spAutoFit/>
          </a:bodyPr>
          <a:lstStyle/>
          <a:p>
            <a:pPr marL="1161930" marR="3582299" indent="-378421">
              <a:lnSpc>
                <a:spcPts val="4429"/>
              </a:lnSpc>
              <a:spcBef>
                <a:spcPts val="554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3600" spc="-7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(&gt;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600">
              <a:latin typeface="Times New Roman"/>
              <a:cs typeface="Times New Roman"/>
            </a:endParaRPr>
          </a:p>
          <a:p>
            <a:pPr marL="1794324">
              <a:lnSpc>
                <a:spcPts val="4160"/>
              </a:lnSpc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  <a:p>
            <a:pPr marL="1794324">
              <a:lnSpc>
                <a:spcPts val="4614"/>
              </a:lnSpc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a) (</a:t>
            </a:r>
            <a:r>
              <a:rPr sz="36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dirty="0">
                <a:solidFill>
                  <a:schemeClr val="bg1"/>
                </a:solidFill>
                <a:latin typeface="Times New Roman"/>
                <a:cs typeface="Times New Roman"/>
              </a:rPr>
              <a:t>next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3600" spc="-75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6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))))</a:t>
            </a:r>
            <a:endParaRPr sz="36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392389" marR="4638194" indent="-379691">
              <a:lnSpc>
                <a:spcPts val="4429"/>
              </a:lnSpc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(sum-integers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identity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dirty="0">
                <a:solidFill>
                  <a:srgbClr val="FF3333"/>
                </a:solidFill>
                <a:latin typeface="Times New Roman"/>
                <a:cs typeface="Times New Roman"/>
              </a:rPr>
              <a:t>inc</a:t>
            </a:r>
            <a:r>
              <a:rPr sz="3600" spc="-5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3600">
              <a:latin typeface="Times New Roman"/>
              <a:cs typeface="Times New Roman"/>
            </a:endParaRPr>
          </a:p>
          <a:p>
            <a:pPr marL="5098521">
              <a:lnSpc>
                <a:spcPts val="3425"/>
              </a:lnSpc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(sum-cubes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8951" y="5651500"/>
            <a:ext cx="3947794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cube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spc="-6" dirty="0">
                <a:solidFill>
                  <a:srgbClr val="FF3333"/>
                </a:solidFill>
                <a:latin typeface="Times New Roman"/>
                <a:cs typeface="Times New Roman"/>
              </a:rPr>
              <a:t>inc</a:t>
            </a:r>
            <a:r>
              <a:rPr sz="3600" spc="-69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5829300"/>
            <a:ext cx="4578350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(pi-sum a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00" y="6463029"/>
            <a:ext cx="5965190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pi-term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spc="-6" dirty="0">
                <a:solidFill>
                  <a:srgbClr val="FF3333"/>
                </a:solidFill>
                <a:latin typeface="Times New Roman"/>
                <a:cs typeface="Times New Roman"/>
              </a:rPr>
              <a:t>pi-next</a:t>
            </a:r>
            <a:r>
              <a:rPr sz="3600" spc="-10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511" y="0"/>
            <a:ext cx="9751695" cy="8745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Abstracting Common</a:t>
            </a:r>
            <a:r>
              <a:rPr spc="-15" dirty="0"/>
              <a:t> </a:t>
            </a:r>
            <a:r>
              <a:rPr spc="-6" dirty="0"/>
              <a:t>Structure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670" y="1"/>
            <a:ext cx="6075680" cy="87884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Example of</a:t>
            </a:r>
            <a:r>
              <a:rPr spc="-45" dirty="0"/>
              <a:t> </a:t>
            </a:r>
            <a:r>
              <a:rPr spc="-6" dirty="0"/>
              <a:t>Re-use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830" y="2429509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830" y="1553209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3490" y="1647191"/>
            <a:ext cx="5836285" cy="503265"/>
          </a:xfrm>
          <a:prstGeom prst="rect">
            <a:avLst/>
          </a:prstGeom>
        </p:spPr>
        <p:txBody>
          <a:bodyPr vert="horz" wrap="square" lIns="0" tIns="11429" rIns="0" bIns="0" rtlCol="0">
            <a:spAutoFit/>
          </a:bodyPr>
          <a:lstStyle/>
          <a:p>
            <a:pPr marL="12698">
              <a:spcBef>
                <a:spcPts val="90"/>
              </a:spcBef>
              <a:tabLst>
                <a:tab pos="2611484" algn="l"/>
                <a:tab pos="5440751" algn="l"/>
              </a:tabLst>
            </a:pPr>
            <a:r>
              <a:rPr sz="3200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1" y="1697990"/>
            <a:ext cx="9506585" cy="721991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38097">
              <a:spcBef>
                <a:spcPts val="110"/>
              </a:spcBef>
              <a:tabLst>
                <a:tab pos="2704184" algn="l"/>
                <a:tab pos="5303605" algn="l"/>
                <a:tab pos="8132872" algn="l"/>
              </a:tabLst>
            </a:pPr>
            <a:r>
              <a:rPr sz="6900" baseline="-4778" dirty="0">
                <a:solidFill>
                  <a:srgbClr val="FFFFFF"/>
                </a:solidFill>
                <a:latin typeface="Lucida Sans Unicode"/>
                <a:cs typeface="Lucida Sans Unicode"/>
              </a:rPr>
              <a:t>∫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-69" dirty="0">
                <a:solidFill>
                  <a:srgbClr val="FFFFFF"/>
                </a:solidFill>
                <a:latin typeface="Lucida Sans Unicode"/>
                <a:cs typeface="Lucida Sans Unicode"/>
              </a:rPr>
              <a:t>=[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9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dx </a:t>
            </a:r>
            <a:r>
              <a:rPr sz="32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+   </a:t>
            </a:r>
            <a:r>
              <a:rPr sz="3200" spc="-6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170" dirty="0">
                <a:solidFill>
                  <a:srgbClr val="FFFFFF"/>
                </a:solidFill>
                <a:latin typeface="Times New Roman"/>
                <a:cs typeface="Times New Roman"/>
              </a:rPr>
              <a:t>2dx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)+⋯]</a:t>
            </a:r>
            <a:r>
              <a:rPr sz="32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" y="3583008"/>
            <a:ext cx="10083800" cy="2405780"/>
          </a:xfrm>
          <a:prstGeom prst="rect">
            <a:avLst/>
          </a:prstGeom>
        </p:spPr>
        <p:txBody>
          <a:bodyPr vert="horz" wrap="square" lIns="0" tIns="71113" rIns="0" bIns="0" rtlCol="0">
            <a:spAutoFit/>
          </a:bodyPr>
          <a:lstStyle/>
          <a:p>
            <a:pPr marL="392389" marR="2624183" indent="-379691">
              <a:lnSpc>
                <a:spcPts val="4419"/>
              </a:lnSpc>
              <a:spcBef>
                <a:spcPts val="560"/>
              </a:spcBef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3333"/>
                </a:solidFill>
                <a:latin typeface="Times New Roman"/>
                <a:cs typeface="Times New Roman"/>
              </a:rPr>
              <a:t>next</a:t>
            </a:r>
            <a:r>
              <a:rPr sz="4000" spc="-7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endParaRPr lang="en-IN" sz="4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92389" marR="2624183" indent="-379691">
              <a:lnSpc>
                <a:spcPts val="4419"/>
              </a:lnSpc>
              <a:spcBef>
                <a:spcPts val="560"/>
              </a:spcBef>
            </a:pP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   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if (&gt;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000">
              <a:latin typeface="Times New Roman"/>
              <a:cs typeface="Times New Roman"/>
            </a:endParaRPr>
          </a:p>
          <a:p>
            <a:pPr marL="1024784">
              <a:lnSpc>
                <a:spcPts val="4160"/>
              </a:lnSpc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  <a:p>
            <a:pPr marL="1024784">
              <a:lnSpc>
                <a:spcPts val="4614"/>
              </a:lnSpc>
            </a:pP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(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a)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4000" spc="-6" dirty="0">
                <a:solidFill>
                  <a:srgbClr val="FF00FF"/>
                </a:solidFill>
                <a:latin typeface="Times New Roman"/>
                <a:cs typeface="Times New Roman"/>
              </a:rPr>
              <a:t>term 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000" spc="-6" dirty="0">
                <a:solidFill>
                  <a:schemeClr val="bg1"/>
                </a:solidFill>
                <a:latin typeface="Times New Roman"/>
                <a:cs typeface="Times New Roman"/>
              </a:rPr>
              <a:t>next</a:t>
            </a:r>
            <a:r>
              <a:rPr sz="4000" spc="-6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spc="-2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lang="en-IN"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6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))))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670" y="1"/>
            <a:ext cx="6075680" cy="87884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Example of</a:t>
            </a:r>
            <a:r>
              <a:rPr spc="-45" dirty="0"/>
              <a:t> </a:t>
            </a:r>
            <a:r>
              <a:rPr spc="-6" dirty="0"/>
              <a:t>Re-use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1" y="1920239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1" y="1043940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6980" y="1139191"/>
            <a:ext cx="5837555" cy="503265"/>
          </a:xfrm>
          <a:prstGeom prst="rect">
            <a:avLst/>
          </a:prstGeom>
        </p:spPr>
        <p:txBody>
          <a:bodyPr vert="horz" wrap="square" lIns="0" tIns="11429" rIns="0" bIns="0" rtlCol="0">
            <a:spAutoFit/>
          </a:bodyPr>
          <a:lstStyle/>
          <a:p>
            <a:pPr marL="12698">
              <a:spcBef>
                <a:spcPts val="90"/>
              </a:spcBef>
              <a:tabLst>
                <a:tab pos="2612754" algn="l"/>
                <a:tab pos="5440751" algn="l"/>
              </a:tabLst>
            </a:pP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780" y="1189990"/>
            <a:ext cx="9507854" cy="721991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38097">
              <a:spcBef>
                <a:spcPts val="110"/>
              </a:spcBef>
              <a:tabLst>
                <a:tab pos="2704184" algn="l"/>
                <a:tab pos="5304875" algn="l"/>
                <a:tab pos="8132872" algn="l"/>
              </a:tabLst>
            </a:pPr>
            <a:r>
              <a:rPr sz="6900" baseline="-4778" dirty="0">
                <a:solidFill>
                  <a:srgbClr val="FFFFFF"/>
                </a:solidFill>
                <a:latin typeface="Lucida Sans Unicode"/>
                <a:cs typeface="Lucida Sans Unicode"/>
              </a:rPr>
              <a:t>∫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-69" dirty="0">
                <a:solidFill>
                  <a:srgbClr val="FFFFFF"/>
                </a:solidFill>
                <a:latin typeface="Lucida Sans Unicode"/>
                <a:cs typeface="Lucida Sans Unicode"/>
              </a:rPr>
              <a:t>=[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</a:t>
            </a:r>
            <a:r>
              <a:rPr sz="3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7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r>
              <a:rPr sz="3200" i="1" spc="-5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+   </a:t>
            </a:r>
            <a:r>
              <a:rPr sz="3200" spc="-6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170" dirty="0">
                <a:solidFill>
                  <a:srgbClr val="FFFFFF"/>
                </a:solidFill>
                <a:latin typeface="Times New Roman"/>
                <a:cs typeface="Times New Roman"/>
              </a:rPr>
              <a:t>2dx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4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)+⋯]</a:t>
            </a:r>
            <a:r>
              <a:rPr sz="3200" spc="-6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0" y="3382009"/>
            <a:ext cx="9502775" cy="248785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R="3712460" algn="ctr">
              <a:lnSpc>
                <a:spcPts val="5190"/>
              </a:lnSpc>
              <a:spcBef>
                <a:spcPts val="100"/>
              </a:spcBef>
              <a:tabLst>
                <a:tab pos="4168343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(integral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f	a b</a:t>
            </a:r>
            <a:r>
              <a:rPr sz="45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dx)</a:t>
            </a:r>
            <a:endParaRPr sz="4500" dirty="0">
              <a:latin typeface="Times New Roman"/>
              <a:cs typeface="Times New Roman"/>
            </a:endParaRPr>
          </a:p>
          <a:p>
            <a:pPr marL="430486" algn="ctr">
              <a:lnSpc>
                <a:spcPts val="5190"/>
              </a:lnSpc>
              <a:tabLst>
                <a:tab pos="1048911" algn="l"/>
                <a:tab pos="8522721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4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f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 2.0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3333"/>
                </a:solidFill>
                <a:latin typeface="Times New Roman"/>
                <a:cs typeface="Times New Roman"/>
              </a:rPr>
              <a:t>ad</a:t>
            </a:r>
            <a:r>
              <a:rPr sz="4500" dirty="0">
                <a:solidFill>
                  <a:srgbClr val="FF3333"/>
                </a:solidFill>
                <a:latin typeface="Times New Roman"/>
                <a:cs typeface="Times New Roman"/>
              </a:rPr>
              <a:t>d-dx</a:t>
            </a:r>
            <a:r>
              <a:rPr sz="4500" spc="2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	dx))</a:t>
            </a:r>
            <a:endParaRPr sz="4500" dirty="0">
              <a:latin typeface="Times New Roman"/>
              <a:cs typeface="Times New Roman"/>
            </a:endParaRPr>
          </a:p>
          <a:p>
            <a:pPr marL="392389" algn="ctr">
              <a:spcBef>
                <a:spcPts val="2940"/>
              </a:spcBef>
              <a:tabLst>
                <a:tab pos="4481365" algn="l"/>
                <a:tab pos="5169634" algn="l"/>
              </a:tabLst>
            </a:pP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5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(add-dx	x)	</a:t>
            </a: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5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dx))</a:t>
            </a:r>
            <a:endParaRPr sz="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670" y="1"/>
            <a:ext cx="6075680" cy="87884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pc="-6" dirty="0"/>
              <a:t>Example of</a:t>
            </a:r>
            <a:r>
              <a:rPr spc="-45" dirty="0"/>
              <a:t> </a:t>
            </a:r>
            <a:r>
              <a:rPr spc="-6" dirty="0"/>
              <a:t>Re-use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591" y="1920239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1" y="1043940"/>
            <a:ext cx="146685" cy="306492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8">
              <a:spcBef>
                <a:spcPts val="110"/>
              </a:spcBef>
            </a:pPr>
            <a:r>
              <a:rPr sz="1900" i="1" spc="6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6980" y="1139191"/>
            <a:ext cx="5837555" cy="503265"/>
          </a:xfrm>
          <a:prstGeom prst="rect">
            <a:avLst/>
          </a:prstGeom>
        </p:spPr>
        <p:txBody>
          <a:bodyPr vert="horz" wrap="square" lIns="0" tIns="11429" rIns="0" bIns="0" rtlCol="0">
            <a:spAutoFit/>
          </a:bodyPr>
          <a:lstStyle/>
          <a:p>
            <a:pPr marL="12698">
              <a:spcBef>
                <a:spcPts val="90"/>
              </a:spcBef>
              <a:tabLst>
                <a:tab pos="2612754" algn="l"/>
                <a:tab pos="5440751" algn="l"/>
              </a:tabLst>
            </a:pP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i="1" u="heavy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780" y="1189990"/>
            <a:ext cx="9507854" cy="721991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38097">
              <a:spcBef>
                <a:spcPts val="110"/>
              </a:spcBef>
              <a:tabLst>
                <a:tab pos="2704184" algn="l"/>
                <a:tab pos="5304875" algn="l"/>
                <a:tab pos="8132872" algn="l"/>
              </a:tabLst>
            </a:pPr>
            <a:r>
              <a:rPr sz="6900" baseline="-4778" dirty="0">
                <a:solidFill>
                  <a:srgbClr val="FFFFFF"/>
                </a:solidFill>
                <a:latin typeface="Lucida Sans Unicode"/>
                <a:cs typeface="Lucida Sans Unicode"/>
              </a:rPr>
              <a:t>∫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-69" dirty="0">
                <a:solidFill>
                  <a:srgbClr val="FFFFFF"/>
                </a:solidFill>
                <a:latin typeface="Lucida Sans Unicode"/>
                <a:cs typeface="Lucida Sans Unicode"/>
              </a:rPr>
              <a:t>=[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</a:t>
            </a:r>
            <a:r>
              <a:rPr sz="32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i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7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r>
              <a:rPr sz="3200" i="1" spc="-5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85" dirty="0">
                <a:solidFill>
                  <a:srgbClr val="FFFFFF"/>
                </a:solidFill>
                <a:latin typeface="Lucida Sans Unicode"/>
                <a:cs typeface="Lucida Sans Unicode"/>
              </a:rPr>
              <a:t>+   </a:t>
            </a:r>
            <a:r>
              <a:rPr sz="3200" spc="-6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)+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2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-170" dirty="0">
                <a:solidFill>
                  <a:srgbClr val="FFFFFF"/>
                </a:solidFill>
                <a:latin typeface="Times New Roman"/>
                <a:cs typeface="Times New Roman"/>
              </a:rPr>
              <a:t>2dx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3200" spc="34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00" spc="-7" baseline="-38194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)+⋯]</a:t>
            </a:r>
            <a:r>
              <a:rPr sz="3200" spc="-6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i="1" spc="-6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90" y="3382009"/>
            <a:ext cx="9502775" cy="383438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R="3712460" algn="ctr">
              <a:lnSpc>
                <a:spcPts val="5190"/>
              </a:lnSpc>
              <a:spcBef>
                <a:spcPts val="100"/>
              </a:spcBef>
              <a:tabLst>
                <a:tab pos="4168343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(integral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f	a b</a:t>
            </a:r>
            <a:r>
              <a:rPr sz="45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dx)</a:t>
            </a:r>
            <a:endParaRPr sz="4500" dirty="0">
              <a:latin typeface="Times New Roman"/>
              <a:cs typeface="Times New Roman"/>
            </a:endParaRPr>
          </a:p>
          <a:p>
            <a:pPr marL="430486" algn="ctr">
              <a:lnSpc>
                <a:spcPts val="5190"/>
              </a:lnSpc>
              <a:tabLst>
                <a:tab pos="1048911" algn="l"/>
                <a:tab pos="8522721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4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f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 2.0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3333"/>
                </a:solidFill>
                <a:latin typeface="Times New Roman"/>
                <a:cs typeface="Times New Roman"/>
              </a:rPr>
              <a:t>ad</a:t>
            </a:r>
            <a:r>
              <a:rPr sz="4500" dirty="0">
                <a:solidFill>
                  <a:srgbClr val="FF3333"/>
                </a:solidFill>
                <a:latin typeface="Times New Roman"/>
                <a:cs typeface="Times New Roman"/>
              </a:rPr>
              <a:t>d-dx</a:t>
            </a:r>
            <a:r>
              <a:rPr sz="4500" spc="2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	dx))</a:t>
            </a:r>
            <a:endParaRPr sz="4500" dirty="0">
              <a:latin typeface="Times New Roman"/>
              <a:cs typeface="Times New Roman"/>
            </a:endParaRPr>
          </a:p>
          <a:p>
            <a:pPr marL="1427332" marR="1026688" algn="ctr">
              <a:lnSpc>
                <a:spcPts val="9639"/>
              </a:lnSpc>
              <a:spcBef>
                <a:spcPts val="225"/>
              </a:spcBef>
              <a:tabLst>
                <a:tab pos="3737857" algn="l"/>
                <a:tab pos="5516308" algn="l"/>
                <a:tab pos="6204577" algn="l"/>
              </a:tabLst>
            </a:pP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5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(add-dx	x)	</a:t>
            </a: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5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5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dx))  </a:t>
            </a:r>
            <a:r>
              <a:rPr sz="5000" dirty="0">
                <a:solidFill>
                  <a:srgbClr val="00B7FF"/>
                </a:solidFill>
                <a:latin typeface="Times New Roman"/>
                <a:cs typeface="Times New Roman"/>
              </a:rPr>
              <a:t>(integral	cube 0 1</a:t>
            </a:r>
            <a:r>
              <a:rPr sz="5000" spc="-55" dirty="0">
                <a:solidFill>
                  <a:srgbClr val="00B7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0B7FF"/>
                </a:solidFill>
                <a:latin typeface="Times New Roman"/>
                <a:cs typeface="Times New Roman"/>
              </a:rPr>
              <a:t>0.01)</a:t>
            </a:r>
            <a:endParaRPr sz="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2414270"/>
            <a:ext cx="7849870" cy="2568004"/>
          </a:xfrm>
          <a:prstGeom prst="rect">
            <a:avLst/>
          </a:prstGeom>
        </p:spPr>
        <p:txBody>
          <a:bodyPr vert="horz" wrap="square" lIns="0" tIns="66668" rIns="0" bIns="0" rtlCol="0">
            <a:spAutoFit/>
          </a:bodyPr>
          <a:lstStyle/>
          <a:p>
            <a:pPr marL="12698" marR="5079" algn="ctr">
              <a:lnSpc>
                <a:spcPts val="6469"/>
              </a:lnSpc>
              <a:spcBef>
                <a:spcPts val="525"/>
              </a:spcBef>
            </a:pPr>
            <a:r>
              <a:rPr spc="-6" dirty="0"/>
              <a:t>Constructing </a:t>
            </a:r>
            <a:r>
              <a:rPr lang="en-IN" spc="-6" dirty="0"/>
              <a:t>Nameless </a:t>
            </a:r>
            <a:r>
              <a:rPr spc="-10" dirty="0"/>
              <a:t>Procedures  </a:t>
            </a:r>
            <a:r>
              <a:rPr lang="en-IN" spc="-6" dirty="0"/>
              <a:t>u</a:t>
            </a:r>
            <a:r>
              <a:rPr spc="-6" dirty="0"/>
              <a:t>sing</a:t>
            </a:r>
            <a:r>
              <a:rPr spc="20" dirty="0"/>
              <a:t> </a:t>
            </a:r>
            <a:r>
              <a:rPr spc="-6" dirty="0">
                <a:latin typeface="Courier New"/>
                <a:cs typeface="Courier New"/>
              </a:rPr>
              <a:t>Lambda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" y="1"/>
            <a:ext cx="9578975" cy="540917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483819" algn="ctr">
              <a:lnSpc>
                <a:spcPts val="6714"/>
              </a:lnSpc>
              <a:spcBef>
                <a:spcPts val="100"/>
              </a:spcBef>
            </a:pPr>
            <a:r>
              <a:rPr sz="5800" spc="-10" dirty="0">
                <a:solidFill>
                  <a:srgbClr val="FFFF00"/>
                </a:solidFill>
                <a:latin typeface="Arial"/>
                <a:cs typeface="Arial"/>
              </a:rPr>
              <a:t>Sum </a:t>
            </a:r>
            <a:r>
              <a:rPr sz="5800" spc="-6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5800" spc="-10" dirty="0">
                <a:solidFill>
                  <a:srgbClr val="FFFF00"/>
                </a:solidFill>
                <a:latin typeface="Arial"/>
                <a:cs typeface="Arial"/>
              </a:rPr>
              <a:t>Integers</a:t>
            </a:r>
            <a:r>
              <a:rPr sz="58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800" spc="-10" dirty="0">
                <a:solidFill>
                  <a:srgbClr val="FFFF00"/>
                </a:solidFill>
                <a:latin typeface="Arial"/>
                <a:cs typeface="Arial"/>
              </a:rPr>
              <a:t>from</a:t>
            </a:r>
            <a:endParaRPr sz="5800" dirty="0">
              <a:latin typeface="Arial"/>
              <a:cs typeface="Arial"/>
            </a:endParaRPr>
          </a:p>
          <a:p>
            <a:pPr marL="700967" algn="ctr">
              <a:lnSpc>
                <a:spcPts val="6714"/>
              </a:lnSpc>
            </a:pPr>
            <a:r>
              <a:rPr sz="5800" i="1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5800" spc="-6" dirty="0">
                <a:solidFill>
                  <a:srgbClr val="FFFF00"/>
                </a:solidFill>
                <a:latin typeface="Arial"/>
                <a:cs typeface="Arial"/>
              </a:rPr>
              <a:t>through</a:t>
            </a:r>
            <a:r>
              <a:rPr sz="58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800" i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5800" dirty="0">
              <a:latin typeface="Arial"/>
              <a:cs typeface="Arial"/>
            </a:endParaRPr>
          </a:p>
          <a:p>
            <a:pPr marL="12698">
              <a:lnSpc>
                <a:spcPts val="6683"/>
              </a:lnSpc>
              <a:spcBef>
                <a:spcPts val="2140"/>
              </a:spcBef>
            </a:pP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a =</a:t>
            </a:r>
            <a:r>
              <a:rPr sz="5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5800" dirty="0">
              <a:latin typeface="Times New Roman"/>
              <a:cs typeface="Times New Roman"/>
            </a:endParaRPr>
          </a:p>
          <a:p>
            <a:pPr marL="12698">
              <a:lnSpc>
                <a:spcPts val="6683"/>
              </a:lnSpc>
            </a:pP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b =</a:t>
            </a:r>
            <a:r>
              <a:rPr sz="5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58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5100" dirty="0">
              <a:latin typeface="Times New Roman"/>
              <a:cs typeface="Times New Roman"/>
            </a:endParaRPr>
          </a:p>
          <a:p>
            <a:pPr marL="12698">
              <a:tabLst>
                <a:tab pos="5144237" algn="l"/>
                <a:tab pos="8598278" algn="l"/>
              </a:tabLst>
            </a:pPr>
            <a:r>
              <a:rPr sz="5800" spc="-6" dirty="0">
                <a:solidFill>
                  <a:srgbClr val="FFFFFF"/>
                </a:solidFill>
                <a:latin typeface="Times New Roman"/>
                <a:cs typeface="Times New Roman"/>
              </a:rPr>
              <a:t>sum-integers</a:t>
            </a:r>
            <a:r>
              <a:rPr sz="5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5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1	+ 2 + 3</a:t>
            </a:r>
            <a:r>
              <a:rPr sz="5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4	+</a:t>
            </a:r>
            <a:r>
              <a:rPr sz="5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5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Special Form</a:t>
            </a:r>
          </a:p>
        </p:txBody>
      </p:sp>
      <p:sp>
        <p:nvSpPr>
          <p:cNvPr id="3" name="object 7"/>
          <p:cNvSpPr txBox="1"/>
          <p:nvPr/>
        </p:nvSpPr>
        <p:spPr>
          <a:xfrm>
            <a:off x="164445" y="1263650"/>
            <a:ext cx="4572655" cy="124392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efi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lang="en-IN"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IN"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i-ter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n-IN"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x)   </a:t>
            </a:r>
          </a:p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    (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.0 (*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40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+ x </a:t>
            </a:r>
            <a:r>
              <a:rPr lang="en-IN" sz="4000" spc="6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))))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1500" y="1183626"/>
            <a:ext cx="4197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(define (pi-next x) </a:t>
            </a:r>
          </a:p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                (+ x 4))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9376" y="4551734"/>
            <a:ext cx="43127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en-IN" sz="4000" dirty="0">
                <a:solidFill>
                  <a:srgbClr val="FFFFFF"/>
                </a:solidFill>
                <a:latin typeface="Times New Roman"/>
                <a:cs typeface="Times New Roman"/>
              </a:rPr>
              <a:t>(lambda (x) (+ x 4))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961" y="4549609"/>
            <a:ext cx="45275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pt-BR" sz="4000" dirty="0">
                <a:solidFill>
                  <a:srgbClr val="FFFFFF"/>
                </a:solidFill>
                <a:latin typeface="Times New Roman"/>
                <a:cs typeface="Times New Roman"/>
              </a:rPr>
              <a:t>(lambda (x) </a:t>
            </a:r>
          </a:p>
          <a:p>
            <a:pPr marL="1627970" marR="5079" indent="-1615273">
              <a:tabLst>
                <a:tab pos="4886453" algn="l"/>
                <a:tab pos="5433132" algn="l"/>
                <a:tab pos="6386167" algn="l"/>
                <a:tab pos="7164597" algn="l"/>
                <a:tab pos="8278272" algn="l"/>
                <a:tab pos="8754472" algn="l"/>
              </a:tabLst>
            </a:pPr>
            <a:r>
              <a:rPr lang="pt-BR" sz="4000" dirty="0">
                <a:solidFill>
                  <a:srgbClr val="FFFFFF"/>
                </a:solidFill>
                <a:latin typeface="Times New Roman"/>
                <a:cs typeface="Times New Roman"/>
              </a:rPr>
              <a:t>  (/ 1.0 (* x (+ x 2))))</a:t>
            </a:r>
            <a:endParaRPr lang="en-IN" sz="4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222500" y="2787650"/>
            <a:ext cx="609600" cy="168053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104432" y="2706678"/>
            <a:ext cx="609600" cy="168053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93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Rewriting pi-sum using lambda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00" y="1064828"/>
            <a:ext cx="8691881" cy="2316008"/>
          </a:xfrm>
          <a:prstGeom prst="rect">
            <a:avLst/>
          </a:prstGeom>
        </p:spPr>
        <p:txBody>
          <a:bodyPr vert="horz" wrap="square" lIns="0" tIns="99049" rIns="0" bIns="0" rtlCol="0">
            <a:spAutoFit/>
          </a:bodyPr>
          <a:lstStyle/>
          <a:p>
            <a:pPr marL="584775" marR="2593706" indent="-572711">
              <a:tabLst>
                <a:tab pos="1494635" algn="l"/>
              </a:tabLst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6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6" dirty="0">
                <a:solidFill>
                  <a:srgbClr val="FF00FF"/>
                </a:solidFill>
                <a:latin typeface="Times New Roman"/>
                <a:cs typeface="Times New Roman"/>
              </a:rPr>
              <a:t>pi-sum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600" dirty="0">
              <a:latin typeface="Times New Roman"/>
              <a:cs typeface="Times New Roman"/>
            </a:endParaRPr>
          </a:p>
          <a:p>
            <a:pPr marL="1536541"/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600" dirty="0">
              <a:latin typeface="Times New Roman"/>
              <a:cs typeface="Times New Roman"/>
            </a:endParaRPr>
          </a:p>
          <a:p>
            <a:pPr marL="1536541">
              <a:tabLst>
                <a:tab pos="5034393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(/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1.0</a:t>
            </a:r>
            <a:r>
              <a:rPr sz="360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(*</a:t>
            </a:r>
            <a:r>
              <a:rPr lang="en-IN"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a (+ a</a:t>
            </a:r>
            <a:r>
              <a:rPr sz="3600" spc="-9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2)))</a:t>
            </a:r>
            <a:endParaRPr sz="3600" dirty="0">
              <a:latin typeface="Times New Roman"/>
              <a:cs typeface="Times New Roman"/>
            </a:endParaRPr>
          </a:p>
          <a:p>
            <a:pPr marL="2488307"/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dirty="0">
                <a:solidFill>
                  <a:srgbClr val="FF00FF"/>
                </a:solidFill>
                <a:latin typeface="Times New Roman"/>
                <a:cs typeface="Times New Roman"/>
              </a:rPr>
              <a:t>pi-sum (+ a 4)</a:t>
            </a:r>
            <a:r>
              <a:rPr sz="3600" spc="-7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36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3549650"/>
            <a:ext cx="10071100" cy="76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3"/>
          <p:cNvSpPr txBox="1"/>
          <p:nvPr/>
        </p:nvSpPr>
        <p:spPr>
          <a:xfrm>
            <a:off x="165100" y="4071178"/>
            <a:ext cx="7086600" cy="3424003"/>
          </a:xfrm>
          <a:prstGeom prst="rect">
            <a:avLst/>
          </a:prstGeom>
        </p:spPr>
        <p:txBody>
          <a:bodyPr vert="horz" wrap="square" lIns="0" tIns="99049" rIns="0" bIns="0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(pi-sum a b)</a:t>
            </a:r>
          </a:p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 </a:t>
            </a:r>
          </a:p>
          <a:p>
            <a:r>
              <a:rPr lang="pt-BR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(x) (/ 1.0 (* x (+ x 2))))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(x) (+ x 4))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b))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4737100" y="6368811"/>
            <a:ext cx="4578350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(pi-sum a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5140463" y="6898624"/>
            <a:ext cx="4896481" cy="57237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6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600" spc="-6" dirty="0">
                <a:solidFill>
                  <a:srgbClr val="FFFF00"/>
                </a:solidFill>
                <a:latin typeface="Times New Roman"/>
                <a:cs typeface="Times New Roman"/>
              </a:rPr>
              <a:t>sum </a:t>
            </a:r>
            <a:r>
              <a:rPr sz="3600" spc="-6" dirty="0">
                <a:solidFill>
                  <a:srgbClr val="FF00FF"/>
                </a:solidFill>
                <a:latin typeface="Times New Roman"/>
                <a:cs typeface="Times New Roman"/>
              </a:rPr>
              <a:t>pi-term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spc="-6" dirty="0">
                <a:solidFill>
                  <a:srgbClr val="FF3333"/>
                </a:solidFill>
                <a:latin typeface="Times New Roman"/>
                <a:cs typeface="Times New Roman"/>
              </a:rPr>
              <a:t>pi-next</a:t>
            </a:r>
            <a:r>
              <a:rPr sz="3600" spc="-10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b))</a:t>
            </a:r>
            <a:endParaRPr sz="3600" dirty="0">
              <a:latin typeface="Times New Roman"/>
              <a:cs typeface="Times New Roma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060700" y="3549651"/>
            <a:ext cx="6629400" cy="40068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92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615553"/>
          </a:xfrm>
        </p:spPr>
        <p:txBody>
          <a:bodyPr/>
          <a:lstStyle/>
          <a:p>
            <a:r>
              <a:rPr lang="en-IN" sz="4000" dirty="0"/>
              <a:t>Integral Procedure using Lambda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694178"/>
            <a:ext cx="1008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(integral f a b dx)</a:t>
            </a:r>
          </a:p>
          <a:p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(</a:t>
            </a:r>
            <a:r>
              <a:rPr lang="pt-BR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 a (/ dx 2.0)) 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(x) (+ x dx))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dx))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173990" y="1111250"/>
            <a:ext cx="9502775" cy="248785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R="3712460" algn="ctr">
              <a:lnSpc>
                <a:spcPts val="5190"/>
              </a:lnSpc>
              <a:spcBef>
                <a:spcPts val="100"/>
              </a:spcBef>
              <a:tabLst>
                <a:tab pos="4168343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(integral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 f	a b</a:t>
            </a:r>
            <a:r>
              <a:rPr sz="45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dx)</a:t>
            </a:r>
            <a:endParaRPr sz="4500" dirty="0">
              <a:latin typeface="Times New Roman"/>
              <a:cs typeface="Times New Roman"/>
            </a:endParaRPr>
          </a:p>
          <a:p>
            <a:pPr marL="430486" algn="ctr">
              <a:lnSpc>
                <a:spcPts val="5190"/>
              </a:lnSpc>
              <a:tabLst>
                <a:tab pos="1048911" algn="l"/>
                <a:tab pos="8522721" algn="l"/>
              </a:tabLst>
            </a:pP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4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spc="-6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4500" dirty="0">
                <a:solidFill>
                  <a:srgbClr val="FFFF00"/>
                </a:solidFill>
                <a:latin typeface="Times New Roman"/>
                <a:cs typeface="Times New Roman"/>
              </a:rPr>
              <a:t>um</a:t>
            </a:r>
            <a:r>
              <a:rPr sz="4500" spc="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00FF"/>
                </a:solidFill>
                <a:latin typeface="Times New Roman"/>
                <a:cs typeface="Times New Roman"/>
              </a:rPr>
              <a:t>f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(+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dx 2.0</a:t>
            </a:r>
            <a:r>
              <a:rPr sz="4500" spc="-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5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00" spc="-6" dirty="0">
                <a:solidFill>
                  <a:srgbClr val="FF3333"/>
                </a:solidFill>
                <a:latin typeface="Times New Roman"/>
                <a:cs typeface="Times New Roman"/>
              </a:rPr>
              <a:t>ad</a:t>
            </a:r>
            <a:r>
              <a:rPr sz="4500" dirty="0">
                <a:solidFill>
                  <a:srgbClr val="FF3333"/>
                </a:solidFill>
                <a:latin typeface="Times New Roman"/>
                <a:cs typeface="Times New Roman"/>
              </a:rPr>
              <a:t>d-dx</a:t>
            </a:r>
            <a:r>
              <a:rPr sz="4500" spc="25" dirty="0">
                <a:solidFill>
                  <a:srgbClr val="FF3333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FFFFFF"/>
                </a:solidFill>
                <a:latin typeface="Times New Roman"/>
                <a:cs typeface="Times New Roman"/>
              </a:rPr>
              <a:t>b)	dx))</a:t>
            </a:r>
            <a:endParaRPr sz="4500" dirty="0">
              <a:latin typeface="Times New Roman"/>
              <a:cs typeface="Times New Roman"/>
            </a:endParaRPr>
          </a:p>
          <a:p>
            <a:pPr marL="392389" algn="ctr">
              <a:spcBef>
                <a:spcPts val="2940"/>
              </a:spcBef>
              <a:tabLst>
                <a:tab pos="4481365" algn="l"/>
                <a:tab pos="5169634" algn="l"/>
              </a:tabLst>
            </a:pP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</a:t>
            </a:r>
            <a:r>
              <a:rPr sz="5000" spc="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(add-dx	x)	</a:t>
            </a:r>
            <a:r>
              <a:rPr sz="5000" spc="-6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5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dx))</a:t>
            </a:r>
            <a:endParaRPr sz="50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4006850"/>
            <a:ext cx="10071100" cy="76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5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615553"/>
          </a:xfrm>
        </p:spPr>
        <p:txBody>
          <a:bodyPr/>
          <a:lstStyle/>
          <a:p>
            <a:r>
              <a:rPr lang="en-IN" sz="4000" dirty="0"/>
              <a:t>Lambda – Nameless procedures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3451" y="1797050"/>
            <a:ext cx="6968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(&lt;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formal-parameters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 &lt;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872" y="95885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667" y="2863850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define: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3500" y="3930650"/>
            <a:ext cx="469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(plus4 x) (+ x 4))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5300" y="5911850"/>
            <a:ext cx="5833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plus4 (lambda (x) (+ x 4)))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87458" y="4616450"/>
            <a:ext cx="533400" cy="1371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960958" y="5009862"/>
            <a:ext cx="2443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</a:t>
            </a:r>
            <a:endParaRPr lang="en-IN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8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615553"/>
          </a:xfrm>
        </p:spPr>
        <p:txBody>
          <a:bodyPr/>
          <a:lstStyle/>
          <a:p>
            <a:r>
              <a:rPr lang="en-IN" sz="4000" dirty="0"/>
              <a:t>Reading a Lambda Expression: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300" y="3702050"/>
            <a:ext cx="960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argument x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8900" y="1797050"/>
            <a:ext cx="4419600" cy="1676400"/>
          </a:xfrm>
          <a:prstGeom prst="wedgeRect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associated with any name in an environment like procedures created using define</a:t>
            </a:r>
          </a:p>
        </p:txBody>
      </p:sp>
    </p:spTree>
    <p:extLst>
      <p:ext uri="{BB962C8B-B14F-4D97-AF65-F5344CB8AC3E}">
        <p14:creationId xmlns:p14="http://schemas.microsoft.com/office/powerpoint/2010/main" xmlns="" val="5470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" y="-7619"/>
            <a:ext cx="9745979" cy="615553"/>
          </a:xfrm>
        </p:spPr>
        <p:txBody>
          <a:bodyPr/>
          <a:lstStyle/>
          <a:p>
            <a:r>
              <a:rPr lang="en-IN" sz="4000" dirty="0"/>
              <a:t>Reading a Lambda Expression: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482600" y="1777986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(formal parameters)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body )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40" y="4849820"/>
            <a:ext cx="997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(formal parameters)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) 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I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430" y="1063606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Definition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54" y="4206878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Actual expression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3640" y="5918001"/>
            <a:ext cx="997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</a:t>
            </a:r>
            <a:r>
              <a:rPr lang="en-I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5 )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or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678" y="6489505"/>
            <a:ext cx="997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5 ) 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66" y="2563804"/>
            <a:ext cx="997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Example: 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5 )  or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4" y="3135308"/>
            <a:ext cx="997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0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0" grpId="0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20650"/>
            <a:ext cx="9745979" cy="1231106"/>
          </a:xfrm>
        </p:spPr>
        <p:txBody>
          <a:bodyPr/>
          <a:lstStyle/>
          <a:p>
            <a:r>
              <a:rPr lang="en-IN" sz="4000" dirty="0"/>
              <a:t>Using Lambda Expression as an operator in Combinations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206" y="2635249"/>
            <a:ext cx="9842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((lambda (x y z) (+ </a:t>
            </a:r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(square </a:t>
            </a:r>
            <a:r>
              <a:rPr lang="en-IN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endParaRPr lang="en-IN" sz="4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(x y z) (+ x y (square z)))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44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20650"/>
            <a:ext cx="9745979" cy="1231106"/>
          </a:xfrm>
        </p:spPr>
        <p:txBody>
          <a:bodyPr/>
          <a:lstStyle/>
          <a:p>
            <a:r>
              <a:rPr lang="en-IN" sz="4000" dirty="0"/>
              <a:t>Using Lambda Expression as an operator in Combinations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116" y="1277920"/>
            <a:ext cx="98425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((lambda (x) (x </a:t>
            </a:r>
            <a:r>
              <a:rPr lang="en-IN" sz="2400" dirty="0" err="1" smtClean="0">
                <a:solidFill>
                  <a:srgbClr val="FF0000"/>
                </a:solidFill>
              </a:rPr>
              <a:t>x</a:t>
            </a:r>
            <a:r>
              <a:rPr lang="en-IN" sz="2400" dirty="0" smtClean="0">
                <a:solidFill>
                  <a:srgbClr val="FF0000"/>
                </a:solidFill>
              </a:rPr>
              <a:t>)) (lambda (y) 4))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X=(lambda (y) 4)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(x </a:t>
            </a:r>
            <a:r>
              <a:rPr lang="en-IN" sz="2400" dirty="0" err="1" smtClean="0">
                <a:solidFill>
                  <a:schemeClr val="bg1"/>
                </a:solidFill>
              </a:rPr>
              <a:t>x</a:t>
            </a:r>
            <a:r>
              <a:rPr lang="en-IN" sz="2400" dirty="0" smtClean="0">
                <a:solidFill>
                  <a:schemeClr val="bg1"/>
                </a:solidFill>
              </a:rPr>
              <a:t>)= </a:t>
            </a:r>
            <a:r>
              <a:rPr lang="en-IN" sz="2400" dirty="0" smtClean="0">
                <a:solidFill>
                  <a:srgbClr val="FF00FF"/>
                </a:solidFill>
              </a:rPr>
              <a:t>( (lambda (y) 4</a:t>
            </a:r>
            <a:r>
              <a:rPr lang="en-IN" sz="2400" dirty="0" smtClean="0">
                <a:solidFill>
                  <a:schemeClr val="bg1"/>
                </a:solidFill>
              </a:rPr>
              <a:t>) (lambda (y) 4) )		</a:t>
            </a:r>
            <a:r>
              <a:rPr lang="en-IN" sz="2400" dirty="0" smtClean="0">
                <a:solidFill>
                  <a:srgbClr val="FF00FF"/>
                </a:solidFill>
              </a:rPr>
              <a:t>Expand  body :4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  = 4.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((lambda(x y) (x y)) (lambda(y) 6) (lambda(y) 4))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X= (lambda (y) 6)  and y= (lambda (y) 4)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(x y)= </a:t>
            </a:r>
            <a:r>
              <a:rPr lang="en-IN" sz="2400" dirty="0" smtClean="0">
                <a:solidFill>
                  <a:srgbClr val="FF00FF"/>
                </a:solidFill>
              </a:rPr>
              <a:t>((lambda (y) 6) </a:t>
            </a:r>
            <a:r>
              <a:rPr lang="en-IN" sz="2400" dirty="0" smtClean="0">
                <a:solidFill>
                  <a:schemeClr val="bg1"/>
                </a:solidFill>
              </a:rPr>
              <a:t>(lambda (y) 4))                </a:t>
            </a:r>
            <a:r>
              <a:rPr lang="en-IN" sz="2400" dirty="0" err="1" smtClean="0">
                <a:solidFill>
                  <a:srgbClr val="FF00FF"/>
                </a:solidFill>
              </a:rPr>
              <a:t>Exapnd</a:t>
            </a:r>
            <a:r>
              <a:rPr lang="en-IN" sz="2400" dirty="0" smtClean="0">
                <a:solidFill>
                  <a:srgbClr val="FF00FF"/>
                </a:solidFill>
              </a:rPr>
              <a:t> 6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   = 6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((lambda(x y) (y x)) (lambda(y) 6) (lambda(y) 4)))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X= (lambda (y) 6)  and y= (lambda (y) 4)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(x y)= </a:t>
            </a:r>
            <a:r>
              <a:rPr lang="en-IN" sz="2400" dirty="0" smtClean="0">
                <a:solidFill>
                  <a:srgbClr val="FF00FF"/>
                </a:solidFill>
              </a:rPr>
              <a:t>((lambda (y) 4)</a:t>
            </a:r>
            <a:r>
              <a:rPr lang="en-IN" sz="2400" dirty="0" smtClean="0">
                <a:solidFill>
                  <a:schemeClr val="bg1"/>
                </a:solidFill>
              </a:rPr>
              <a:t> (lambda (y) 6))                 </a:t>
            </a:r>
            <a:r>
              <a:rPr lang="en-IN" sz="2400" dirty="0" err="1" smtClean="0">
                <a:solidFill>
                  <a:srgbClr val="FF00FF"/>
                </a:solidFill>
              </a:rPr>
              <a:t>Exapnd</a:t>
            </a:r>
            <a:r>
              <a:rPr lang="en-IN" sz="2400" dirty="0" smtClean="0">
                <a:solidFill>
                  <a:srgbClr val="FF00FF"/>
                </a:solidFill>
              </a:rPr>
              <a:t> 4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   = 4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0660" y="1206482"/>
            <a:ext cx="361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Note: Pink lambda is </a:t>
            </a:r>
            <a:r>
              <a:rPr lang="en-IN" dirty="0" err="1" smtClean="0">
                <a:solidFill>
                  <a:srgbClr val="FF00FF"/>
                </a:solidFill>
              </a:rPr>
              <a:t>th</a:t>
            </a:r>
            <a:r>
              <a:rPr lang="en-IN" dirty="0" smtClean="0">
                <a:solidFill>
                  <a:srgbClr val="FF00FF"/>
                </a:solidFill>
              </a:rPr>
              <a:t> actual expression and the white </a:t>
            </a:r>
            <a:r>
              <a:rPr lang="en-IN" dirty="0" err="1" smtClean="0">
                <a:solidFill>
                  <a:srgbClr val="FF00FF"/>
                </a:solidFill>
              </a:rPr>
              <a:t>lamda</a:t>
            </a:r>
            <a:r>
              <a:rPr lang="en-IN" dirty="0" smtClean="0">
                <a:solidFill>
                  <a:srgbClr val="FF00FF"/>
                </a:solidFill>
              </a:rPr>
              <a:t> is the input argument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44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20650"/>
            <a:ext cx="9745979" cy="1231106"/>
          </a:xfrm>
        </p:spPr>
        <p:txBody>
          <a:bodyPr/>
          <a:lstStyle/>
          <a:p>
            <a:r>
              <a:rPr lang="en-IN" sz="4000" dirty="0"/>
              <a:t>Using Lambda Expression as an operator in Combinations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116" y="1277920"/>
            <a:ext cx="98425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((lambda (x) (x </a:t>
            </a:r>
            <a:r>
              <a:rPr lang="en-IN" sz="2400" dirty="0" err="1" smtClean="0">
                <a:solidFill>
                  <a:srgbClr val="FF0000"/>
                </a:solidFill>
              </a:rPr>
              <a:t>x</a:t>
            </a:r>
            <a:r>
              <a:rPr lang="en-IN" sz="2400" dirty="0" smtClean="0">
                <a:solidFill>
                  <a:srgbClr val="FF0000"/>
                </a:solidFill>
              </a:rPr>
              <a:t>)) (lambda (y) y))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X=(lambda (y) y)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(x </a:t>
            </a:r>
            <a:r>
              <a:rPr lang="en-IN" sz="2400" dirty="0" err="1" smtClean="0">
                <a:solidFill>
                  <a:schemeClr val="bg1"/>
                </a:solidFill>
              </a:rPr>
              <a:t>x</a:t>
            </a:r>
            <a:r>
              <a:rPr lang="en-IN" sz="2400" dirty="0" smtClean="0">
                <a:solidFill>
                  <a:schemeClr val="bg1"/>
                </a:solidFill>
              </a:rPr>
              <a:t>)= </a:t>
            </a:r>
            <a:r>
              <a:rPr lang="en-IN" sz="2400" dirty="0" smtClean="0">
                <a:solidFill>
                  <a:srgbClr val="FF00FF"/>
                </a:solidFill>
              </a:rPr>
              <a:t>((lambda (y) </a:t>
            </a:r>
            <a:r>
              <a:rPr lang="en-IN" sz="5400" dirty="0" smtClean="0">
                <a:solidFill>
                  <a:srgbClr val="FF00FF"/>
                </a:solidFill>
              </a:rPr>
              <a:t>y</a:t>
            </a:r>
            <a:r>
              <a:rPr lang="en-IN" sz="2400" dirty="0" smtClean="0">
                <a:solidFill>
                  <a:schemeClr val="bg1"/>
                </a:solidFill>
              </a:rPr>
              <a:t>) (lambda (y) y) )		</a:t>
            </a:r>
            <a:r>
              <a:rPr lang="en-IN" sz="2400" dirty="0" smtClean="0">
                <a:solidFill>
                  <a:srgbClr val="FF00FF"/>
                </a:solidFill>
              </a:rPr>
              <a:t>Expand y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   (lambda (y) y)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  =procedure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((lambda (x) ((x) x)) (lambda (y) y))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X=(lambda (y) y)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((x) x)= </a:t>
            </a:r>
            <a:r>
              <a:rPr lang="en-IN" sz="2400" dirty="0" smtClean="0">
                <a:solidFill>
                  <a:srgbClr val="FF00FF"/>
                </a:solidFill>
              </a:rPr>
              <a:t>(((lambda (y) y)</a:t>
            </a:r>
            <a:r>
              <a:rPr lang="en-IN" sz="2400" dirty="0" smtClean="0">
                <a:solidFill>
                  <a:schemeClr val="bg1"/>
                </a:solidFill>
              </a:rPr>
              <a:t>) (lambda y </a:t>
            </a:r>
            <a:r>
              <a:rPr lang="en-IN" sz="2400" dirty="0" err="1" smtClean="0">
                <a:solidFill>
                  <a:schemeClr val="bg1"/>
                </a:solidFill>
              </a:rPr>
              <a:t>y</a:t>
            </a:r>
            <a:r>
              <a:rPr lang="en-IN" sz="2400" dirty="0" smtClean="0">
                <a:solidFill>
                  <a:schemeClr val="bg1"/>
                </a:solidFill>
              </a:rPr>
              <a:t>) )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((lambda (y) y))		</a:t>
            </a:r>
            <a:r>
              <a:rPr lang="en-IN" sz="2400" dirty="0" smtClean="0">
                <a:solidFill>
                  <a:srgbClr val="FF00FF"/>
                </a:solidFill>
              </a:rPr>
              <a:t>Expand (x) from ((x) x) 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= Error         </a:t>
            </a:r>
            <a:r>
              <a:rPr lang="en-IN" sz="2400" dirty="0" smtClean="0">
                <a:solidFill>
                  <a:srgbClr val="FF00FF"/>
                </a:solidFill>
              </a:rPr>
              <a:t>(calling lambda exp without arguments)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I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44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1" y="2306320"/>
            <a:ext cx="8573770" cy="1885123"/>
          </a:xfrm>
          <a:prstGeom prst="rect">
            <a:avLst/>
          </a:prstGeom>
        </p:spPr>
        <p:txBody>
          <a:bodyPr vert="horz" wrap="square" lIns="0" tIns="73652" rIns="0" bIns="0" rtlCol="0">
            <a:spAutoFit/>
          </a:bodyPr>
          <a:lstStyle/>
          <a:p>
            <a:pPr marL="12698">
              <a:spcBef>
                <a:spcPts val="580"/>
              </a:spcBef>
            </a:pP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Using </a:t>
            </a:r>
            <a:r>
              <a:rPr sz="5600" spc="-6" dirty="0">
                <a:solidFill>
                  <a:srgbClr val="FFFF00"/>
                </a:solidFill>
                <a:latin typeface="Courier New"/>
                <a:cs typeface="Courier New"/>
              </a:rPr>
              <a:t>let </a:t>
            </a:r>
            <a:r>
              <a:rPr sz="5600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Create</a:t>
            </a:r>
            <a:r>
              <a:rPr sz="56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600" spc="-6" dirty="0">
                <a:solidFill>
                  <a:srgbClr val="FFFF00"/>
                </a:solidFill>
                <a:latin typeface="Arial"/>
                <a:cs typeface="Arial"/>
              </a:rPr>
              <a:t>Local</a:t>
            </a:r>
            <a:endParaRPr sz="5600" dirty="0">
              <a:latin typeface="Arial"/>
              <a:cs typeface="Arial"/>
            </a:endParaRPr>
          </a:p>
          <a:p>
            <a:pPr marL="2410845" marR="2597516" indent="224767">
              <a:lnSpc>
                <a:spcPts val="6270"/>
              </a:lnSpc>
              <a:spcBef>
                <a:spcPts val="1060"/>
              </a:spcBef>
            </a:pPr>
            <a:r>
              <a:rPr sz="5600" spc="-50" dirty="0">
                <a:solidFill>
                  <a:srgbClr val="FFFF00"/>
                </a:solidFill>
                <a:latin typeface="Arial"/>
                <a:cs typeface="Arial"/>
              </a:rPr>
              <a:t>Variables  </a:t>
            </a:r>
            <a:r>
              <a:rPr lang="en-IN" sz="560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5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1" y="1"/>
            <a:ext cx="6888480" cy="173124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algn="ctr">
              <a:lnSpc>
                <a:spcPts val="6714"/>
              </a:lnSpc>
              <a:spcBef>
                <a:spcPts val="100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Integers</a:t>
            </a:r>
            <a:r>
              <a:rPr sz="5800" spc="-75" dirty="0"/>
              <a:t> </a:t>
            </a:r>
            <a:r>
              <a:rPr sz="5800" spc="-10" dirty="0"/>
              <a:t>from</a:t>
            </a:r>
            <a:endParaRPr sz="5800"/>
          </a:p>
          <a:p>
            <a:pPr marL="217148" algn="ctr">
              <a:lnSpc>
                <a:spcPts val="6714"/>
              </a:lnSpc>
            </a:pPr>
            <a:r>
              <a:rPr sz="5800" i="1" dirty="0"/>
              <a:t>a </a:t>
            </a:r>
            <a:r>
              <a:rPr sz="5800" spc="-6" dirty="0"/>
              <a:t>through</a:t>
            </a:r>
            <a:r>
              <a:rPr sz="5800" dirty="0"/>
              <a:t> </a:t>
            </a:r>
            <a:r>
              <a:rPr sz="5800" i="1" dirty="0"/>
              <a:t>b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36829" y="2286001"/>
            <a:ext cx="10041890" cy="3197660"/>
          </a:xfrm>
          <a:prstGeom prst="rect">
            <a:avLst/>
          </a:prstGeom>
        </p:spPr>
        <p:txBody>
          <a:bodyPr vert="horz" wrap="square" lIns="0" tIns="93335" rIns="0" bIns="0" rtlCol="0">
            <a:spAutoFit/>
          </a:bodyPr>
          <a:lstStyle/>
          <a:p>
            <a:pPr marL="538424" marR="2795615" indent="-525725">
              <a:lnSpc>
                <a:spcPts val="6079"/>
              </a:lnSpc>
              <a:spcBef>
                <a:spcPts val="735"/>
              </a:spcBef>
              <a:tabLst>
                <a:tab pos="1372092" algn="l"/>
              </a:tabLst>
            </a:pP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(sum-integers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5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5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5500" dirty="0">
              <a:latin typeface="Times New Roman"/>
              <a:cs typeface="Times New Roman"/>
            </a:endParaRPr>
          </a:p>
          <a:p>
            <a:pPr marL="1413998">
              <a:lnSpc>
                <a:spcPts val="5710"/>
              </a:lnSpc>
            </a:pP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5500" dirty="0">
              <a:latin typeface="Times New Roman"/>
              <a:cs typeface="Times New Roman"/>
            </a:endParaRPr>
          </a:p>
          <a:p>
            <a:pPr marL="1413998">
              <a:lnSpc>
                <a:spcPts val="6345"/>
              </a:lnSpc>
              <a:tabLst>
                <a:tab pos="8746853" algn="l"/>
              </a:tabLst>
            </a:pP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(+ a</a:t>
            </a:r>
            <a:r>
              <a:rPr sz="5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-in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5500" spc="-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500" spc="-2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1)	b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spc="6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5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5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60" y="120650"/>
            <a:ext cx="9745979" cy="123110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IN" sz="4000" kern="0" dirty="0">
                <a:solidFill>
                  <a:srgbClr val="FFFF00"/>
                </a:solidFill>
              </a:rPr>
              <a:t>Using Lambda to create local variables other than formal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" y="4692650"/>
            <a:ext cx="984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+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</a:p>
          <a:p>
            <a:pPr algn="ctr"/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–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IN" sz="4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667249" y="3220588"/>
            <a:ext cx="685800" cy="14900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89560" y="1797050"/>
            <a:ext cx="984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+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4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–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(1 +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)(1 – </a:t>
            </a:r>
            <a:r>
              <a:rPr lang="es-E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es-ES" sz="4000" dirty="0"/>
              <a:t>)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27900" y="3965592"/>
            <a:ext cx="2555239" cy="1946258"/>
          </a:xfrm>
          <a:prstGeom prst="wedgeEllipseCallout">
            <a:avLst>
              <a:gd name="adj1" fmla="val -48394"/>
              <a:gd name="adj2" fmla="val 6921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7030A0"/>
                </a:solidFill>
              </a:rPr>
              <a:t>x, y, a, b – Local variables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8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IN" sz="40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The Let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100" y="849292"/>
            <a:ext cx="4953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Form:</a:t>
            </a:r>
          </a:p>
          <a:p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(&lt;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4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4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(&lt;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4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4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(&lt;</a:t>
            </a:r>
            <a:r>
              <a:rPr lang="en-IN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4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4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IN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body1</a:t>
            </a:r>
            <a:r>
              <a:rPr lang="en-I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4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expression1</a:t>
            </a:r>
          </a:p>
          <a:p>
            <a:endParaRPr lang="en-IN" sz="4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749800" y="11793"/>
            <a:ext cx="5334000" cy="2438400"/>
          </a:xfrm>
          <a:prstGeom prst="wedgeEllipseCallout">
            <a:avLst>
              <a:gd name="adj1" fmla="val -46800"/>
              <a:gd name="adj2" fmla="val 571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b="1" baseline="-250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have the value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b="1" baseline="-250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and</a:t>
            </a:r>
          </a:p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b="1" baseline="-250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have the value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b="1" baseline="-250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and</a:t>
            </a:r>
          </a:p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</a:p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IN" b="1" i="1" dirty="0" err="1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b="1" baseline="-25000" dirty="0" err="1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have the value &lt;</a:t>
            </a:r>
            <a:r>
              <a:rPr lang="en-IN" b="1" i="1" dirty="0" err="1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b="1" baseline="-25000" dirty="0" err="1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 &lt;</a:t>
            </a:r>
            <a:r>
              <a:rPr lang="en-IN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6700" y="5309731"/>
            <a:ext cx="472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((lambda (&lt;</a:t>
            </a:r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8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... &lt;</a:t>
            </a:r>
            <a:r>
              <a:rPr lang="en-IN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8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3708400" y="5184735"/>
            <a:ext cx="1752600" cy="1524000"/>
          </a:xfrm>
          <a:prstGeom prst="bentUpArrow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ular Callout 8"/>
          <p:cNvSpPr/>
          <p:nvPr/>
        </p:nvSpPr>
        <p:spPr>
          <a:xfrm>
            <a:off x="5549900" y="3321050"/>
            <a:ext cx="3733800" cy="1749385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Expression ! </a:t>
            </a:r>
          </a:p>
          <a:p>
            <a:endParaRPr lang="en-IN" b="1" i="1" dirty="0">
              <a:solidFill>
                <a:srgbClr val="3E09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let expression is simply syntactic sugar for the underlying</a:t>
            </a:r>
          </a:p>
          <a:p>
            <a:pPr algn="just"/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application.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2415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IN" sz="40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The Let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36538" y="1187451"/>
            <a:ext cx="41624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Form: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IN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(&lt;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(&lt;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(&lt;</a:t>
            </a:r>
            <a:r>
              <a:rPr lang="en-IN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32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32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7132" y="1187451"/>
            <a:ext cx="41624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Form: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IN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  (+ 1 ( * x y)))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   (- 1 y))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  (* x (square a))</a:t>
            </a:r>
          </a:p>
          <a:p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(* y b)</a:t>
            </a:r>
          </a:p>
          <a:p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 * a b)</a:t>
            </a:r>
          </a:p>
          <a:p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2415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IN" sz="40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Writing a procedure for </a:t>
            </a:r>
            <a:r>
              <a:rPr lang="en-IN" sz="4000" i="1" kern="0" dirty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IN" sz="40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using local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88" y="1169512"/>
            <a:ext cx="35791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(f x y)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(f-helper </a:t>
            </a:r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(+ (* x (square a))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(* y b)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(* a b)))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(f-helper </a:t>
            </a:r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(+ 1 (* x y))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(- 1 y)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00" y="707847"/>
            <a:ext cx="4019690" cy="461665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1: Auxiliary Procedure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1806" y="707846"/>
            <a:ext cx="3810274" cy="461665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2: lambda Procedure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1279307"/>
            <a:ext cx="3517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(f x y)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(</a:t>
            </a:r>
            <a:r>
              <a:rPr lang="en-IN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(* x (square a))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(* y b)</a:t>
            </a:r>
          </a:p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(* a b))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(+ 1 (* x y))</a:t>
            </a:r>
          </a:p>
          <a:p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(- 1 y)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163" y="4849515"/>
            <a:ext cx="34546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(f x y)</a:t>
            </a:r>
          </a:p>
          <a:p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(+ 1 (* x y)))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(b (- 1 y))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(* x (square a))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(* y b)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(* a b)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7802" y="4387850"/>
            <a:ext cx="3977371" cy="46166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4: Let (Special Form)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8372" y="4768850"/>
            <a:ext cx="40982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(f x y)</a:t>
            </a:r>
          </a:p>
          <a:p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(define a (+ 1 (* x y)))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(define b (- 1 y))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(* x (square a))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y b)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 a b)))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785" y="4307185"/>
            <a:ext cx="4108817" cy="46166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3: Internal Definitions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2970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IN" sz="40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Scope of a variable in a let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7700" y="1416050"/>
            <a:ext cx="50419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x 5)</a:t>
            </a:r>
          </a:p>
          <a:p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(let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3))</a:t>
            </a: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(+ x (* x 10)))</a:t>
            </a:r>
          </a:p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Left Arrow 3"/>
          <p:cNvSpPr/>
          <p:nvPr/>
        </p:nvSpPr>
        <p:spPr>
          <a:xfrm rot="20301622">
            <a:off x="4182075" y="1762599"/>
            <a:ext cx="2438400" cy="7620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5" name="Up Arrow 4"/>
          <p:cNvSpPr/>
          <p:nvPr/>
        </p:nvSpPr>
        <p:spPr>
          <a:xfrm rot="19241780">
            <a:off x="3519796" y="3265538"/>
            <a:ext cx="3268153" cy="3579003"/>
          </a:xfrm>
          <a:prstGeom prst="upArrow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(+ 3 (* 3 10)) = 33</a:t>
            </a:r>
          </a:p>
        </p:txBody>
      </p:sp>
      <p:sp>
        <p:nvSpPr>
          <p:cNvPr id="8" name="Curved Right Arrow 7"/>
          <p:cNvSpPr/>
          <p:nvPr/>
        </p:nvSpPr>
        <p:spPr>
          <a:xfrm>
            <a:off x="88900" y="1568450"/>
            <a:ext cx="1828800" cy="2971800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x=5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93700" y="2504311"/>
            <a:ext cx="1600200" cy="685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33+5=38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6661245" y="2178050"/>
            <a:ext cx="3243651" cy="236220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Let allows one to bind variables as locally as possible to where they are</a:t>
            </a:r>
          </a:p>
          <a:p>
            <a:pPr algn="ctr"/>
            <a:r>
              <a:rPr lang="en-IN" dirty="0"/>
              <a:t>to be used.</a:t>
            </a:r>
          </a:p>
        </p:txBody>
      </p:sp>
    </p:spTree>
    <p:extLst>
      <p:ext uri="{BB962C8B-B14F-4D97-AF65-F5344CB8AC3E}">
        <p14:creationId xmlns:p14="http://schemas.microsoft.com/office/powerpoint/2010/main" xmlns="" val="36936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00" y="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IN" sz="4000" dirty="0">
                <a:solidFill>
                  <a:srgbClr val="FFFF00"/>
                </a:solidFill>
              </a:rPr>
              <a:t>Variable’s values are computed outside the let</a:t>
            </a:r>
            <a:endParaRPr lang="en-IN" sz="4000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0950" y="3316585"/>
            <a:ext cx="50419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(let ((x 3)</a:t>
            </a:r>
          </a:p>
          <a:p>
            <a:r>
              <a:rPr lang="en-IN" dirty="0"/>
              <a:t>(y (+ x 2)))</a:t>
            </a:r>
          </a:p>
          <a:p>
            <a:r>
              <a:rPr lang="en-IN" dirty="0"/>
              <a:t>(* x y))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3900" y="1921095"/>
            <a:ext cx="50419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x 2</a:t>
            </a:r>
            <a:r>
              <a:rPr lang="es-E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(y   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 x 2</a:t>
            </a:r>
            <a:r>
              <a:rPr lang="es-E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) </a:t>
            </a:r>
          </a:p>
          <a:p>
            <a:r>
              <a:rPr lang="es-E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(x 3)</a:t>
            </a:r>
          </a:p>
          <a:p>
            <a:r>
              <a:rPr lang="es-E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s-E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E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(* </a:t>
            </a:r>
            <a:r>
              <a:rPr lang="es-E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es-E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ES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rved Left Arrow 6"/>
          <p:cNvSpPr/>
          <p:nvPr/>
        </p:nvSpPr>
        <p:spPr>
          <a:xfrm rot="19966825">
            <a:off x="4606115" y="1405030"/>
            <a:ext cx="3023170" cy="1676400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        </a:t>
            </a:r>
            <a:r>
              <a:rPr lang="en-IN" sz="2400" b="1" dirty="0">
                <a:solidFill>
                  <a:srgbClr val="FFFFCC"/>
                </a:solidFill>
              </a:rPr>
              <a:t>y=4 (+ 2 2)</a:t>
            </a:r>
          </a:p>
        </p:txBody>
      </p:sp>
      <p:sp>
        <p:nvSpPr>
          <p:cNvPr id="8" name="Curved Right Arrow 7"/>
          <p:cNvSpPr/>
          <p:nvPr/>
        </p:nvSpPr>
        <p:spPr>
          <a:xfrm rot="20714419">
            <a:off x="291021" y="4093813"/>
            <a:ext cx="2133600" cy="1676400"/>
          </a:xfrm>
          <a:prstGeom prst="curv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                 x=3</a:t>
            </a:r>
          </a:p>
        </p:txBody>
      </p:sp>
      <p:sp>
        <p:nvSpPr>
          <p:cNvPr id="9" name="Curved Left Arrow 8"/>
          <p:cNvSpPr/>
          <p:nvPr/>
        </p:nvSpPr>
        <p:spPr>
          <a:xfrm>
            <a:off x="4613272" y="5849952"/>
            <a:ext cx="731520" cy="1216152"/>
          </a:xfrm>
          <a:prstGeom prst="curvedLef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2520950" y="6731026"/>
            <a:ext cx="1530350" cy="762000"/>
          </a:xfrm>
          <a:prstGeom prst="flowChartAlternateProcess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12</a:t>
            </a:r>
          </a:p>
        </p:txBody>
      </p:sp>
      <p:sp>
        <p:nvSpPr>
          <p:cNvPr id="11" name="6-Point Star 10"/>
          <p:cNvSpPr/>
          <p:nvPr/>
        </p:nvSpPr>
        <p:spPr>
          <a:xfrm>
            <a:off x="5346700" y="3316585"/>
            <a:ext cx="4352400" cy="3966865"/>
          </a:xfrm>
          <a:prstGeom prst="star6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Matters when the expressions that provide the values for the local variables depend upon variables having the same names as the local variables</a:t>
            </a:r>
          </a:p>
          <a:p>
            <a:pPr algn="ctr"/>
            <a:r>
              <a:rPr lang="en-IN" b="1" i="1" dirty="0">
                <a:solidFill>
                  <a:srgbClr val="3E09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themselves !</a:t>
            </a:r>
          </a:p>
        </p:txBody>
      </p:sp>
    </p:spTree>
    <p:extLst>
      <p:ext uri="{BB962C8B-B14F-4D97-AF65-F5344CB8AC3E}">
        <p14:creationId xmlns:p14="http://schemas.microsoft.com/office/powerpoint/2010/main" xmlns="" val="41064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80" y="891540"/>
            <a:ext cx="9972040" cy="615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1" y="1238249"/>
            <a:ext cx="9512300" cy="4698074"/>
          </a:xfrm>
          <a:prstGeom prst="rect">
            <a:avLst/>
          </a:prstGeom>
        </p:spPr>
        <p:txBody>
          <a:bodyPr vert="horz" wrap="square" lIns="0" tIns="65398" rIns="0" bIns="0" rtlCol="0">
            <a:spAutoFit/>
          </a:bodyPr>
          <a:lstStyle/>
          <a:p>
            <a:pPr marL="12698" marR="5079" algn="ctr">
              <a:lnSpc>
                <a:spcPct val="100200"/>
              </a:lnSpc>
              <a:spcBef>
                <a:spcPts val="515"/>
              </a:spcBef>
              <a:tabLst>
                <a:tab pos="2552435" algn="l"/>
                <a:tab pos="3434994" algn="l"/>
              </a:tabLst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Define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a	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procedure 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compose</a:t>
            </a:r>
            <a:r>
              <a:rPr sz="5000" spc="-15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that  implements	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following  composition</a:t>
            </a:r>
            <a:endParaRPr sz="50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4600">
              <a:latin typeface="Times New Roman"/>
              <a:cs typeface="Times New Roman"/>
            </a:endParaRPr>
          </a:p>
          <a:p>
            <a:pPr marR="165718" algn="ctr"/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((compose square inc)</a:t>
            </a: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6)</a:t>
            </a:r>
            <a:endParaRPr sz="5000">
              <a:latin typeface="Courier New"/>
              <a:cs typeface="Courier New"/>
            </a:endParaRPr>
          </a:p>
          <a:p>
            <a:pPr marR="342865" algn="ctr">
              <a:spcBef>
                <a:spcPts val="610"/>
              </a:spcBef>
            </a:pP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49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2437130"/>
            <a:ext cx="9931401" cy="169148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155580" marR="5079" indent="-1142881">
              <a:lnSpc>
                <a:spcPct val="110300"/>
              </a:lnSpc>
              <a:spcBef>
                <a:spcPts val="100"/>
              </a:spcBef>
            </a:pPr>
            <a:r>
              <a:rPr sz="5000" spc="-6" dirty="0">
                <a:latin typeface="Courier New"/>
                <a:cs typeface="Courier New"/>
              </a:rPr>
              <a:t>(define (compose f g)  (lambda (x) (f (g</a:t>
            </a:r>
            <a:r>
              <a:rPr sz="5000" spc="-20" dirty="0">
                <a:latin typeface="Courier New"/>
                <a:cs typeface="Courier New"/>
              </a:rPr>
              <a:t> </a:t>
            </a:r>
            <a:r>
              <a:rPr sz="5000" spc="-6" dirty="0">
                <a:latin typeface="Courier New"/>
                <a:cs typeface="Courier New"/>
              </a:rPr>
              <a:t>x))))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810" y="1238250"/>
            <a:ext cx="9909810" cy="3823476"/>
          </a:xfrm>
          <a:prstGeom prst="rect">
            <a:avLst/>
          </a:prstGeom>
        </p:spPr>
        <p:txBody>
          <a:bodyPr vert="horz" wrap="square" lIns="0" tIns="65398" rIns="0" bIns="0" rtlCol="0">
            <a:spAutoFit/>
          </a:bodyPr>
          <a:lstStyle/>
          <a:p>
            <a:pPr marL="12698" marR="5079" indent="363817" algn="ctr">
              <a:lnSpc>
                <a:spcPct val="100200"/>
              </a:lnSpc>
              <a:spcBef>
                <a:spcPts val="515"/>
              </a:spcBef>
              <a:tabLst>
                <a:tab pos="1705433" algn="l"/>
                <a:tab pos="2234968" algn="l"/>
                <a:tab pos="2388622" algn="l"/>
                <a:tab pos="2918157" algn="l"/>
                <a:tab pos="4953756" algn="l"/>
                <a:tab pos="5271224" algn="l"/>
                <a:tab pos="7212853" algn="l"/>
              </a:tabLst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Define		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a	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procedure 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double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that  ta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	a	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oc</a:t>
            </a:r>
            <a:r>
              <a:rPr sz="5000" spc="6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5000" spc="6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	a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nt 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50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argument and	returns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5000">
              <a:latin typeface="Arial"/>
              <a:cs typeface="Arial"/>
            </a:endParaRPr>
          </a:p>
          <a:p>
            <a:pPr marL="257783" marR="75557" algn="ctr">
              <a:lnSpc>
                <a:spcPts val="5600"/>
              </a:lnSpc>
              <a:spcBef>
                <a:spcPts val="110"/>
              </a:spcBef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procedure that applies the original  Procedure twice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2" y="1"/>
            <a:ext cx="6360795" cy="173124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algn="ctr">
              <a:lnSpc>
                <a:spcPts val="6714"/>
              </a:lnSpc>
              <a:spcBef>
                <a:spcPts val="100"/>
              </a:spcBef>
            </a:pPr>
            <a:r>
              <a:rPr sz="5800" spc="-10" dirty="0"/>
              <a:t>Sum </a:t>
            </a:r>
            <a:r>
              <a:rPr sz="5800" spc="-6" dirty="0"/>
              <a:t>of Cubes</a:t>
            </a:r>
            <a:r>
              <a:rPr sz="5800" spc="-95" dirty="0"/>
              <a:t> </a:t>
            </a:r>
            <a:r>
              <a:rPr sz="5800" spc="-10" dirty="0"/>
              <a:t>from</a:t>
            </a:r>
            <a:endParaRPr sz="5800"/>
          </a:p>
          <a:p>
            <a:pPr marL="212068" algn="ctr">
              <a:lnSpc>
                <a:spcPts val="6714"/>
              </a:lnSpc>
            </a:pPr>
            <a:r>
              <a:rPr sz="5800" i="1" dirty="0"/>
              <a:t>a </a:t>
            </a:r>
            <a:r>
              <a:rPr sz="5800" spc="-6" dirty="0"/>
              <a:t>through </a:t>
            </a:r>
            <a:r>
              <a:rPr sz="5800" i="1" dirty="0"/>
              <a:t>b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72390" y="2294890"/>
            <a:ext cx="9939020" cy="3493255"/>
          </a:xfrm>
          <a:prstGeom prst="rect">
            <a:avLst/>
          </a:prstGeom>
        </p:spPr>
        <p:txBody>
          <a:bodyPr vert="horz" wrap="square" lIns="0" tIns="81271" rIns="0" bIns="0" rtlCol="0">
            <a:spAutoFit/>
          </a:bodyPr>
          <a:lstStyle/>
          <a:p>
            <a:pPr marL="469851" marR="4143580" indent="-457152">
              <a:lnSpc>
                <a:spcPts val="5320"/>
              </a:lnSpc>
              <a:spcBef>
                <a:spcPts val="640"/>
              </a:spcBef>
            </a:pPr>
            <a:r>
              <a:rPr sz="4900" spc="-10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00" dirty="0">
                <a:solidFill>
                  <a:srgbClr val="FF00FF"/>
                </a:solidFill>
                <a:latin typeface="Times New Roman"/>
                <a:cs typeface="Times New Roman"/>
              </a:rPr>
              <a:t>sum-cubes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a b) 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(if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4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4900" dirty="0">
              <a:latin typeface="Times New Roman"/>
              <a:cs typeface="Times New Roman"/>
            </a:endParaRPr>
          </a:p>
          <a:p>
            <a:pPr marL="1231772">
              <a:lnSpc>
                <a:spcPts val="4985"/>
              </a:lnSpc>
              <a:spcBef>
                <a:spcPts val="6"/>
              </a:spcBef>
            </a:pP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900" dirty="0">
              <a:latin typeface="Times New Roman"/>
              <a:cs typeface="Times New Roman"/>
            </a:endParaRPr>
          </a:p>
          <a:p>
            <a:pPr marL="1231772">
              <a:lnSpc>
                <a:spcPts val="5539"/>
              </a:lnSpc>
            </a:pP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4900" spc="-6" dirty="0">
                <a:solidFill>
                  <a:srgbClr val="FF00FF"/>
                </a:solidFill>
                <a:latin typeface="Times New Roman"/>
                <a:cs typeface="Times New Roman"/>
              </a:rPr>
              <a:t>(cube a)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00" spc="-6" dirty="0">
                <a:solidFill>
                  <a:srgbClr val="FF00FF"/>
                </a:solidFill>
                <a:latin typeface="Times New Roman"/>
                <a:cs typeface="Times New Roman"/>
              </a:rPr>
              <a:t>sum-cubes </a:t>
            </a:r>
            <a:r>
              <a:rPr sz="4900" dirty="0">
                <a:solidFill>
                  <a:srgbClr val="FFFFFF"/>
                </a:solidFill>
                <a:latin typeface="Times New Roman"/>
                <a:cs typeface="Times New Roman"/>
              </a:rPr>
              <a:t>(+ a 1) </a:t>
            </a:r>
            <a:r>
              <a:rPr sz="4900" spc="-6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4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2439671"/>
            <a:ext cx="9931401" cy="1706867"/>
          </a:xfrm>
          <a:prstGeom prst="rect">
            <a:avLst/>
          </a:prstGeom>
        </p:spPr>
        <p:txBody>
          <a:bodyPr vert="horz" wrap="square" lIns="0" tIns="90160" rIns="0" bIns="0" rtlCol="0">
            <a:spAutoFit/>
          </a:bodyPr>
          <a:lstStyle/>
          <a:p>
            <a:pPr marL="12698">
              <a:spcBef>
                <a:spcPts val="710"/>
              </a:spcBef>
            </a:pPr>
            <a:r>
              <a:rPr sz="5000" spc="-6" dirty="0">
                <a:latin typeface="Courier New"/>
                <a:cs typeface="Courier New"/>
              </a:rPr>
              <a:t>(define (double</a:t>
            </a:r>
            <a:r>
              <a:rPr sz="5000" spc="-15" dirty="0">
                <a:latin typeface="Courier New"/>
                <a:cs typeface="Courier New"/>
              </a:rPr>
              <a:t> </a:t>
            </a:r>
            <a:r>
              <a:rPr sz="5000" spc="-6" dirty="0">
                <a:latin typeface="Courier New"/>
                <a:cs typeface="Courier New"/>
              </a:rPr>
              <a:t>f)</a:t>
            </a:r>
            <a:endParaRPr sz="5000">
              <a:latin typeface="Courier New"/>
              <a:cs typeface="Courier New"/>
            </a:endParaRPr>
          </a:p>
          <a:p>
            <a:pPr marL="1155580">
              <a:spcBef>
                <a:spcPts val="610"/>
              </a:spcBef>
            </a:pPr>
            <a:r>
              <a:rPr sz="5000" spc="-6" dirty="0">
                <a:latin typeface="Courier New"/>
                <a:cs typeface="Courier New"/>
              </a:rPr>
              <a:t>(lambda (x) (f (f</a:t>
            </a:r>
            <a:r>
              <a:rPr sz="5000" spc="-20" dirty="0">
                <a:latin typeface="Courier New"/>
                <a:cs typeface="Courier New"/>
              </a:rPr>
              <a:t> </a:t>
            </a:r>
            <a:r>
              <a:rPr sz="5000" spc="-6" dirty="0">
                <a:latin typeface="Courier New"/>
                <a:cs typeface="Courier New"/>
              </a:rPr>
              <a:t>x))))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030" y="2473959"/>
            <a:ext cx="7228840" cy="775847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What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value is returned</a:t>
            </a:r>
            <a:r>
              <a:rPr sz="5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by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79" y="3917951"/>
            <a:ext cx="9207500" cy="78226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500" spc="-6" dirty="0">
                <a:solidFill>
                  <a:srgbClr val="FFFF00"/>
                </a:solidFill>
                <a:latin typeface="Courier New"/>
                <a:cs typeface="Courier New"/>
              </a:rPr>
              <a:t>((double (double (double inc)))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6" dirty="0">
                <a:solidFill>
                  <a:srgbClr val="FFFF00"/>
                </a:solidFill>
                <a:latin typeface="Courier New"/>
                <a:cs typeface="Courier New"/>
              </a:rPr>
              <a:t>5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030" y="2473959"/>
            <a:ext cx="7228840" cy="775847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5000" spc="-6" dirty="0">
                <a:solidFill>
                  <a:srgbClr val="FFFF00"/>
                </a:solidFill>
                <a:latin typeface="Arial"/>
                <a:cs typeface="Arial"/>
              </a:rPr>
              <a:t>What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value is returned</a:t>
            </a:r>
            <a:r>
              <a:rPr sz="5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by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79" y="3917951"/>
            <a:ext cx="9207500" cy="78226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3500" spc="-6" dirty="0">
                <a:solidFill>
                  <a:srgbClr val="FFFF00"/>
                </a:solidFill>
                <a:latin typeface="Courier New"/>
                <a:cs typeface="Courier New"/>
              </a:rPr>
              <a:t>(((double (double double)) inc)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6" dirty="0">
                <a:solidFill>
                  <a:srgbClr val="FFFF00"/>
                </a:solidFill>
                <a:latin typeface="Courier New"/>
                <a:cs typeface="Courier New"/>
              </a:rPr>
              <a:t>5</a:t>
            </a:r>
            <a:r>
              <a:rPr sz="5000" spc="-6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879205" cy="1760087"/>
          </a:xfrm>
          <a:prstGeom prst="rect">
            <a:avLst/>
          </a:prstGeom>
        </p:spPr>
        <p:txBody>
          <a:bodyPr vert="horz" wrap="square" lIns="0" tIns="92065" rIns="0" bIns="0" rtlCol="0">
            <a:spAutoFit/>
          </a:bodyPr>
          <a:lstStyle/>
          <a:p>
            <a:pPr marL="3012762" marR="5079" indent="-3000699">
              <a:lnSpc>
                <a:spcPts val="6469"/>
              </a:lnSpc>
              <a:spcBef>
                <a:spcPts val="725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Sequence </a:t>
            </a:r>
            <a:r>
              <a:rPr sz="5800" spc="-6" dirty="0"/>
              <a:t>of</a:t>
            </a:r>
            <a:r>
              <a:rPr sz="5800" spc="-165" dirty="0"/>
              <a:t> </a:t>
            </a:r>
            <a:r>
              <a:rPr sz="5800" spc="-146" dirty="0"/>
              <a:t>Terms  </a:t>
            </a:r>
            <a:r>
              <a:rPr sz="5800" spc="-6" dirty="0"/>
              <a:t>in</a:t>
            </a:r>
            <a:r>
              <a:rPr sz="5800" spc="-20" dirty="0"/>
              <a:t> </a:t>
            </a:r>
            <a:r>
              <a:rPr sz="5800" spc="-10" dirty="0"/>
              <a:t>Series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521461" y="2988311"/>
            <a:ext cx="7490459" cy="2282674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50795">
              <a:spcBef>
                <a:spcPts val="120"/>
              </a:spcBef>
              <a:tabLst>
                <a:tab pos="1450824" algn="l"/>
                <a:tab pos="3488964" algn="l"/>
                <a:tab pos="4774070" algn="l"/>
                <a:tab pos="5891554" algn="l"/>
              </a:tabLst>
            </a:pPr>
            <a:r>
              <a:rPr sz="7200" u="heavy" spc="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2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200" spc="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700" spc="-2250" baseline="-32245" dirty="0">
                <a:solidFill>
                  <a:srgbClr val="FFFFFF"/>
                </a:solidFill>
                <a:latin typeface="Lucida Sans Unicode"/>
                <a:cs typeface="Lucida Sans Unicode"/>
              </a:rPr>
              <a:t>+ </a:t>
            </a:r>
            <a:r>
              <a:rPr sz="7200" u="heavy" spc="-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  </a:t>
            </a:r>
            <a:r>
              <a:rPr sz="7200" u="heavy" spc="-117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72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200" spc="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700" spc="-2250" baseline="-32245" dirty="0">
                <a:solidFill>
                  <a:srgbClr val="FFFFFF"/>
                </a:solidFill>
                <a:latin typeface="Lucida Sans Unicode"/>
                <a:cs typeface="Lucida Sans Unicode"/>
              </a:rPr>
              <a:t>+</a:t>
            </a:r>
            <a:r>
              <a:rPr sz="7200" u="heavy" spc="-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sz="72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10700" spc="52" baseline="-32245" dirty="0">
                <a:solidFill>
                  <a:srgbClr val="FFFFFF"/>
                </a:solidFill>
                <a:latin typeface="Lucida Sans Unicode"/>
                <a:cs typeface="Lucida Sans Unicode"/>
              </a:rPr>
              <a:t>+⋯</a:t>
            </a:r>
            <a:endParaRPr sz="10700" baseline="-32245" dirty="0">
              <a:latin typeface="Lucida Sans Unicode"/>
              <a:cs typeface="Lucida Sans Unicode"/>
            </a:endParaRPr>
          </a:p>
          <a:p>
            <a:pPr marL="90160">
              <a:spcBef>
                <a:spcPts val="420"/>
              </a:spcBef>
              <a:tabLst>
                <a:tab pos="2126394" algn="l"/>
                <a:tab pos="4174692" algn="l"/>
              </a:tabLst>
            </a:pPr>
            <a:r>
              <a:rPr sz="7200" spc="-25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7200" spc="-254" dirty="0">
                <a:solidFill>
                  <a:srgbClr val="FFFFFF"/>
                </a:solidFill>
                <a:latin typeface="Lucida Sans Unicode"/>
                <a:cs typeface="Lucida Sans Unicode"/>
              </a:rPr>
              <a:t>⋅</a:t>
            </a:r>
            <a:r>
              <a:rPr sz="7200" spc="-254" dirty="0">
                <a:solidFill>
                  <a:srgbClr val="FFFFFF"/>
                </a:solidFill>
                <a:latin typeface="Times New Roman"/>
                <a:cs typeface="Times New Roman"/>
              </a:rPr>
              <a:t>3	</a:t>
            </a:r>
            <a:r>
              <a:rPr sz="7200" spc="-2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72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⋅</a:t>
            </a:r>
            <a:r>
              <a:rPr sz="7200" spc="-250" dirty="0">
                <a:solidFill>
                  <a:srgbClr val="FFFFFF"/>
                </a:solidFill>
                <a:latin typeface="Times New Roman"/>
                <a:cs typeface="Times New Roman"/>
              </a:rPr>
              <a:t>7	</a:t>
            </a:r>
            <a:r>
              <a:rPr sz="7200" spc="-19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sz="72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⋅</a:t>
            </a:r>
            <a:r>
              <a:rPr sz="7200" spc="-19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3501" y="6140450"/>
            <a:ext cx="5044197" cy="523212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 lIns="91430" tIns="45716" rIns="91430" bIns="45716" rtlCol="0">
            <a:spAutoFit/>
          </a:bodyPr>
          <a:lstStyle/>
          <a:p>
            <a:r>
              <a:rPr lang="en-IN" sz="2800" b="1" dirty="0">
                <a:solidFill>
                  <a:schemeClr val="tx2"/>
                </a:solidFill>
              </a:rPr>
              <a:t>converges to </a:t>
            </a:r>
            <a:r>
              <a:rPr lang="en-IN" sz="2800" b="1" i="1" dirty="0">
                <a:solidFill>
                  <a:schemeClr val="tx2"/>
                </a:solidFill>
              </a:rPr>
              <a:t>π</a:t>
            </a:r>
            <a:r>
              <a:rPr lang="en-IN" sz="2800" b="1" dirty="0">
                <a:solidFill>
                  <a:schemeClr val="tx2"/>
                </a:solidFill>
              </a:rPr>
              <a:t>/8 (very slowly)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879205" cy="1760087"/>
          </a:xfrm>
          <a:prstGeom prst="rect">
            <a:avLst/>
          </a:prstGeom>
        </p:spPr>
        <p:txBody>
          <a:bodyPr vert="horz" wrap="square" lIns="0" tIns="92065" rIns="0" bIns="0" rtlCol="0">
            <a:spAutoFit/>
          </a:bodyPr>
          <a:lstStyle/>
          <a:p>
            <a:pPr marL="3012762" marR="5079" indent="-3000699">
              <a:lnSpc>
                <a:spcPts val="6469"/>
              </a:lnSpc>
              <a:spcBef>
                <a:spcPts val="725"/>
              </a:spcBef>
            </a:pPr>
            <a:r>
              <a:rPr sz="5800" spc="-10" dirty="0"/>
              <a:t>Sum </a:t>
            </a:r>
            <a:r>
              <a:rPr sz="5800" spc="-6" dirty="0"/>
              <a:t>of </a:t>
            </a:r>
            <a:r>
              <a:rPr sz="5800" spc="-10" dirty="0"/>
              <a:t>Sequence </a:t>
            </a:r>
            <a:r>
              <a:rPr sz="5800" spc="-6" dirty="0"/>
              <a:t>of</a:t>
            </a:r>
            <a:r>
              <a:rPr sz="5800" spc="-165" dirty="0"/>
              <a:t> </a:t>
            </a:r>
            <a:r>
              <a:rPr sz="5800" spc="-146" dirty="0"/>
              <a:t>Terms  </a:t>
            </a:r>
            <a:r>
              <a:rPr sz="5800" spc="-6" dirty="0"/>
              <a:t>in</a:t>
            </a:r>
            <a:r>
              <a:rPr sz="5800" spc="-20" dirty="0"/>
              <a:t> </a:t>
            </a:r>
            <a:r>
              <a:rPr sz="5800" spc="-10" dirty="0"/>
              <a:t>Series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868680" y="1993900"/>
            <a:ext cx="8691881" cy="4319120"/>
          </a:xfrm>
          <a:prstGeom prst="rect">
            <a:avLst/>
          </a:prstGeom>
        </p:spPr>
        <p:txBody>
          <a:bodyPr vert="horz" wrap="square" lIns="0" tIns="99049" rIns="0" bIns="0" rtlCol="0">
            <a:spAutoFit/>
          </a:bodyPr>
          <a:lstStyle/>
          <a:p>
            <a:pPr marL="584775" marR="2593706" indent="-572711">
              <a:lnSpc>
                <a:spcPts val="6649"/>
              </a:lnSpc>
              <a:spcBef>
                <a:spcPts val="780"/>
              </a:spcBef>
              <a:tabLst>
                <a:tab pos="1494635" algn="l"/>
              </a:tabLst>
            </a:pP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(define </a:t>
            </a:r>
            <a:r>
              <a:rPr sz="6000" spc="6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000" spc="6" dirty="0">
                <a:solidFill>
                  <a:srgbClr val="FF00FF"/>
                </a:solidFill>
                <a:latin typeface="Times New Roman"/>
                <a:cs typeface="Times New Roman"/>
              </a:rPr>
              <a:t>pi-sum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  </a:t>
            </a:r>
            <a:r>
              <a:rPr sz="6000" spc="-6" dirty="0">
                <a:solidFill>
                  <a:srgbClr val="FFFFFF"/>
                </a:solidFill>
                <a:latin typeface="Times New Roman"/>
                <a:cs typeface="Times New Roman"/>
              </a:rPr>
              <a:t>(if	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(&gt; a</a:t>
            </a:r>
            <a:r>
              <a:rPr sz="6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</a:t>
            </a:r>
            <a:endParaRPr sz="6000" dirty="0">
              <a:latin typeface="Times New Roman"/>
              <a:cs typeface="Times New Roman"/>
            </a:endParaRPr>
          </a:p>
          <a:p>
            <a:pPr marL="1536541">
              <a:lnSpc>
                <a:spcPts val="6245"/>
              </a:lnSpc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6000" dirty="0">
              <a:latin typeface="Times New Roman"/>
              <a:cs typeface="Times New Roman"/>
            </a:endParaRPr>
          </a:p>
          <a:p>
            <a:pPr marL="1536541">
              <a:lnSpc>
                <a:spcPts val="6645"/>
              </a:lnSpc>
              <a:tabLst>
                <a:tab pos="5034393" algn="l"/>
              </a:tabLst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(+ </a:t>
            </a:r>
            <a:r>
              <a:rPr sz="6000" dirty="0">
                <a:solidFill>
                  <a:srgbClr val="FF00FF"/>
                </a:solidFill>
                <a:latin typeface="Times New Roman"/>
                <a:cs typeface="Times New Roman"/>
              </a:rPr>
              <a:t>(/ </a:t>
            </a:r>
            <a:r>
              <a:rPr sz="6000" spc="-6" dirty="0">
                <a:solidFill>
                  <a:srgbClr val="FF00FF"/>
                </a:solidFill>
                <a:latin typeface="Times New Roman"/>
                <a:cs typeface="Times New Roman"/>
              </a:rPr>
              <a:t>1.0</a:t>
            </a:r>
            <a:r>
              <a:rPr sz="600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6000" spc="-6" dirty="0">
                <a:solidFill>
                  <a:srgbClr val="FF00FF"/>
                </a:solidFill>
                <a:latin typeface="Times New Roman"/>
                <a:cs typeface="Times New Roman"/>
              </a:rPr>
              <a:t>(*	</a:t>
            </a:r>
            <a:r>
              <a:rPr sz="6000" dirty="0">
                <a:solidFill>
                  <a:srgbClr val="FF00FF"/>
                </a:solidFill>
                <a:latin typeface="Times New Roman"/>
                <a:cs typeface="Times New Roman"/>
              </a:rPr>
              <a:t>a (+ a</a:t>
            </a:r>
            <a:r>
              <a:rPr sz="6000" spc="-9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00FF"/>
                </a:solidFill>
                <a:latin typeface="Times New Roman"/>
                <a:cs typeface="Times New Roman"/>
              </a:rPr>
              <a:t>2)))</a:t>
            </a:r>
            <a:endParaRPr sz="6000" dirty="0">
              <a:latin typeface="Times New Roman"/>
              <a:cs typeface="Times New Roman"/>
            </a:endParaRPr>
          </a:p>
          <a:p>
            <a:pPr marL="2488307">
              <a:lnSpc>
                <a:spcPts val="6919"/>
              </a:lnSpc>
            </a:pP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000" dirty="0">
                <a:solidFill>
                  <a:srgbClr val="FF00FF"/>
                </a:solidFill>
                <a:latin typeface="Times New Roman"/>
                <a:cs typeface="Times New Roman"/>
              </a:rPr>
              <a:t>pi-sum (+ a 4)</a:t>
            </a:r>
            <a:r>
              <a:rPr sz="6000" spc="-7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FFFFFF"/>
                </a:solidFill>
                <a:latin typeface="Times New Roman"/>
                <a:cs typeface="Times New Roman"/>
              </a:rPr>
              <a:t>b))))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660" y="1555750"/>
            <a:ext cx="9720580" cy="527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FDE7DD398D942949A152EF1E9743F" ma:contentTypeVersion="2" ma:contentTypeDescription="Create a new document." ma:contentTypeScope="" ma:versionID="30944021d723ad5f59c167e26e306386">
  <xsd:schema xmlns:xsd="http://www.w3.org/2001/XMLSchema" xmlns:xs="http://www.w3.org/2001/XMLSchema" xmlns:p="http://schemas.microsoft.com/office/2006/metadata/properties" xmlns:ns2="8cbbacc8-d8d0-4aa5-92db-044d44170f05" targetNamespace="http://schemas.microsoft.com/office/2006/metadata/properties" ma:root="true" ma:fieldsID="3c1db4d4d6d83ffc9a79efb5caa4c8d1" ns2:_="">
    <xsd:import namespace="8cbbacc8-d8d0-4aa5-92db-044d44170f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bacc8-d8d0-4aa5-92db-044d44170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40B886-9D4D-4DF1-B627-165CC70C9097}"/>
</file>

<file path=customXml/itemProps2.xml><?xml version="1.0" encoding="utf-8"?>
<ds:datastoreItem xmlns:ds="http://schemas.openxmlformats.org/officeDocument/2006/customXml" ds:itemID="{5AB5AEB7-2CC8-4FE0-94A8-740580EA7251}"/>
</file>

<file path=customXml/itemProps3.xml><?xml version="1.0" encoding="utf-8"?>
<ds:datastoreItem xmlns:ds="http://schemas.openxmlformats.org/officeDocument/2006/customXml" ds:itemID="{DD31B027-9421-4DC9-9385-A1FE26AED8A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</TotalTime>
  <Words>2700</Words>
  <Application>Microsoft Office PowerPoint</Application>
  <PresentationFormat>Custom</PresentationFormat>
  <Paragraphs>509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Office Theme</vt:lpstr>
      <vt:lpstr>1_Office Theme</vt:lpstr>
      <vt:lpstr>2_Office Theme</vt:lpstr>
      <vt:lpstr>Slide 1</vt:lpstr>
      <vt:lpstr>Limitations of common procedures</vt:lpstr>
      <vt:lpstr>Slide 3</vt:lpstr>
      <vt:lpstr>Slide 4</vt:lpstr>
      <vt:lpstr>Sum of Integers from a through b</vt:lpstr>
      <vt:lpstr>Sum of Cubes from a through b</vt:lpstr>
      <vt:lpstr>Sum of Sequence of Terms  in Series</vt:lpstr>
      <vt:lpstr>Sum of Sequence of Terms  in Series</vt:lpstr>
      <vt:lpstr>Slide 9</vt:lpstr>
      <vt:lpstr>Identifying Common Structure</vt:lpstr>
      <vt:lpstr>Slide 11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Abstracting Common Structure</vt:lpstr>
      <vt:lpstr>Procedures as Arguments</vt:lpstr>
      <vt:lpstr>Abstracting Common Structure</vt:lpstr>
      <vt:lpstr>Abstracting Common Structure</vt:lpstr>
      <vt:lpstr>Procedures as Arguments</vt:lpstr>
      <vt:lpstr>Abstracting Common Structure</vt:lpstr>
      <vt:lpstr>Procedures as Arguments</vt:lpstr>
      <vt:lpstr>Abstracting Common Structure</vt:lpstr>
      <vt:lpstr>Procedures as Arguments</vt:lpstr>
      <vt:lpstr>Sum of Integers from a through b</vt:lpstr>
      <vt:lpstr>Sum-Integers</vt:lpstr>
      <vt:lpstr>Sum of Cubes from a through b</vt:lpstr>
      <vt:lpstr>Sum-Cubes</vt:lpstr>
      <vt:lpstr>Sum of Sequence of Terms  in Series</vt:lpstr>
      <vt:lpstr>Pi-Sum</vt:lpstr>
      <vt:lpstr>Abstracting Common Structure</vt:lpstr>
      <vt:lpstr>Example of Re-use</vt:lpstr>
      <vt:lpstr>Example of Re-use</vt:lpstr>
      <vt:lpstr>Example of Re-use</vt:lpstr>
      <vt:lpstr>Constructing Nameless Procedures  using Lambda</vt:lpstr>
      <vt:lpstr>Lambda Special Form</vt:lpstr>
      <vt:lpstr>Rewriting pi-sum using lambda</vt:lpstr>
      <vt:lpstr>Integral Procedure using Lambda</vt:lpstr>
      <vt:lpstr>Lambda – Nameless procedures</vt:lpstr>
      <vt:lpstr>Reading a Lambda Expression:</vt:lpstr>
      <vt:lpstr>Reading a Lambda Expression:</vt:lpstr>
      <vt:lpstr>Using Lambda Expression as an operator in Combinations</vt:lpstr>
      <vt:lpstr>Using Lambda Expression as an operator in Combinations</vt:lpstr>
      <vt:lpstr>Using Lambda Expression as an operator in Combinations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(define (compose f g)  (lambda (x) (f (g x))))</vt:lpstr>
      <vt:lpstr>Slide 59</vt:lpstr>
      <vt:lpstr>(define (double f) (lambda (x) (f (f x))))</vt:lpstr>
      <vt:lpstr>Slide 61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Rimjhim</cp:lastModifiedBy>
  <cp:revision>228</cp:revision>
  <dcterms:created xsi:type="dcterms:W3CDTF">2020-07-30T19:36:22Z</dcterms:created>
  <dcterms:modified xsi:type="dcterms:W3CDTF">2021-08-04T20:24:52Z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2018-08-09T00:00:00Z</vt:filetime>
  </property>
  <property fmtid="{D5CDD505-2E9C-101B-9397-08002B2CF9AE}" pid="3" name="Creator">
    <vt:lpwstr>Impress</vt:lpwstr>
  </property>
  <property fmtid="{D5CDD505-2E9C-101B-9397-08002B2CF9AE}" pid="4" name="LastSaved">
    <vt:filetime>2018-08-09T00:00:00Z</vt:filetime>
  </property>
  <property fmtid="{D5CDD505-2E9C-101B-9397-08002B2CF9AE}" pid="5" name="ContentTypeId">
    <vt:lpwstr>0x0101006B1FDE7DD398D942949A152EF1E9743F</vt:lpwstr>
  </property>
</Properties>
</file>