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HK Modular" charset="1" panose="00000800000000000000"/>
      <p:regular r:id="rId14"/>
    </p:embeddedFont>
    <p:embeddedFont>
      <p:font typeface="Tomorrow" charset="1" panose="00000000000000000000"/>
      <p:regular r:id="rId15"/>
    </p:embeddedFont>
    <p:embeddedFont>
      <p:font typeface="Tomorrow Bold" charset="1" panose="00000000000000000000"/>
      <p:regular r:id="rId16"/>
    </p:embeddedFont>
    <p:embeddedFont>
      <p:font typeface="Arial Bold" charset="1" panose="020B0802020202020204"/>
      <p:regular r:id="rId17"/>
    </p:embeddedFont>
    <p:embeddedFont>
      <p:font typeface="Arial" charset="1" panose="020B0502020202020204"/>
      <p:regular r:id="rId18"/>
    </p:embeddedFont>
    <p:embeddedFont>
      <p:font typeface="Press Start 2P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13" Target="../media/image32.png" Type="http://schemas.openxmlformats.org/officeDocument/2006/relationships/image"/><Relationship Id="rId14" Target="../media/image33.svg" Type="http://schemas.openxmlformats.org/officeDocument/2006/relationships/image"/><Relationship Id="rId15" Target="../media/image34.png" Type="http://schemas.openxmlformats.org/officeDocument/2006/relationships/image"/><Relationship Id="rId16" Target="../media/image35.svg" Type="http://schemas.openxmlformats.org/officeDocument/2006/relationships/image"/><Relationship Id="rId17" Target="../media/image36.png" Type="http://schemas.openxmlformats.org/officeDocument/2006/relationships/image"/><Relationship Id="rId18" Target="../media/image37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jpe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https://www.researchgate.net/publication/377795990_Leaf_Disease_Detection_by_Convolutional_Neural_Network_CNN" TargetMode="External" Type="http://schemas.openxmlformats.org/officeDocument/2006/relationships/hyperlink"/><Relationship Id="rId7" Target="https://www.researchgate.net/publication/377795990_Leaf_Disease_Detection_by_Convolutional_Neural_Network_CNN" TargetMode="External" Type="http://schemas.openxmlformats.org/officeDocument/2006/relationships/hyperlink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17" Target="../media/image38.png" Type="http://schemas.openxmlformats.org/officeDocument/2006/relationships/image"/><Relationship Id="rId18" Target="../media/image39.svg" Type="http://schemas.openxmlformats.org/officeDocument/2006/relationships/image"/><Relationship Id="rId2" Target="../media/image23.jpe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Relationship Id="rId9" Target="../media/image3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8073" y="115113"/>
            <a:ext cx="18288000" cy="10056774"/>
          </a:xfrm>
          <a:custGeom>
            <a:avLst/>
            <a:gdLst/>
            <a:ahLst/>
            <a:cxnLst/>
            <a:rect r="r" b="b" t="t" l="l"/>
            <a:pathLst>
              <a:path h="10056774" w="18288000">
                <a:moveTo>
                  <a:pt x="0" y="0"/>
                </a:moveTo>
                <a:lnTo>
                  <a:pt x="18288000" y="0"/>
                </a:lnTo>
                <a:lnTo>
                  <a:pt x="18288000" y="10056774"/>
                </a:lnTo>
                <a:lnTo>
                  <a:pt x="0" y="10056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9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6866982" y="0"/>
            <a:ext cx="7315200" cy="505414"/>
          </a:xfrm>
          <a:custGeom>
            <a:avLst/>
            <a:gdLst/>
            <a:ahLst/>
            <a:cxnLst/>
            <a:rect r="r" b="b" t="t" l="l"/>
            <a:pathLst>
              <a:path h="505414" w="7315200">
                <a:moveTo>
                  <a:pt x="7315200" y="505414"/>
                </a:moveTo>
                <a:lnTo>
                  <a:pt x="0" y="505414"/>
                </a:lnTo>
                <a:lnTo>
                  <a:pt x="0" y="0"/>
                </a:lnTo>
                <a:lnTo>
                  <a:pt x="7315200" y="0"/>
                </a:lnTo>
                <a:lnTo>
                  <a:pt x="7315200" y="505414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14716"/>
            <a:ext cx="7315200" cy="505414"/>
          </a:xfrm>
          <a:custGeom>
            <a:avLst/>
            <a:gdLst/>
            <a:ahLst/>
            <a:cxnLst/>
            <a:rect r="r" b="b" t="t" l="l"/>
            <a:pathLst>
              <a:path h="505414" w="7315200">
                <a:moveTo>
                  <a:pt x="0" y="0"/>
                </a:moveTo>
                <a:lnTo>
                  <a:pt x="7315200" y="0"/>
                </a:lnTo>
                <a:lnTo>
                  <a:pt x="7315200" y="505413"/>
                </a:lnTo>
                <a:lnTo>
                  <a:pt x="0" y="505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47162" y="895350"/>
            <a:ext cx="18782324" cy="3371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5"/>
              </a:lnSpc>
            </a:pPr>
            <a:r>
              <a:rPr lang="en-US" sz="6382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PIXEL ART EDITOR</a:t>
            </a:r>
          </a:p>
          <a:p>
            <a:pPr algn="ctr">
              <a:lnSpc>
                <a:spcPts val="8935"/>
              </a:lnSpc>
            </a:pPr>
          </a:p>
          <a:p>
            <a:pPr algn="ctr">
              <a:lnSpc>
                <a:spcPts val="893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162468" y="4923401"/>
            <a:ext cx="11963064" cy="5549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1"/>
              </a:lnSpc>
            </a:pPr>
          </a:p>
          <a:p>
            <a:pPr algn="ctr">
              <a:lnSpc>
                <a:spcPts val="4901"/>
              </a:lnSpc>
            </a:pPr>
            <a:r>
              <a:rPr lang="en-US" sz="3500" spc="364">
                <a:solidFill>
                  <a:srgbClr val="18A7EC"/>
                </a:solidFill>
                <a:latin typeface="Tomorrow"/>
                <a:ea typeface="Tomorrow"/>
                <a:cs typeface="Tomorrow"/>
                <a:sym typeface="Tomorrow"/>
              </a:rPr>
              <a:t>Team Members:</a:t>
            </a:r>
          </a:p>
          <a:p>
            <a:pPr algn="ctr">
              <a:lnSpc>
                <a:spcPts val="4901"/>
              </a:lnSpc>
            </a:pPr>
            <a:r>
              <a:rPr lang="en-US" sz="3500" spc="36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Jamil Kabir Hridoy (1931032642)</a:t>
            </a:r>
          </a:p>
          <a:p>
            <a:pPr algn="ctr">
              <a:lnSpc>
                <a:spcPts val="4901"/>
              </a:lnSpc>
            </a:pPr>
            <a:r>
              <a:rPr lang="en-US" sz="3500" spc="36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Nafis Ul Islam Nafis (2513053642)</a:t>
            </a:r>
          </a:p>
          <a:p>
            <a:pPr algn="ctr">
              <a:lnSpc>
                <a:spcPts val="4901"/>
              </a:lnSpc>
            </a:pPr>
            <a:r>
              <a:rPr lang="en-US" sz="3500" spc="36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Md. Shaiful Islam </a:t>
            </a:r>
            <a:r>
              <a:rPr lang="en-US" sz="3500" spc="36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(2511965642)</a:t>
            </a:r>
          </a:p>
          <a:p>
            <a:pPr algn="ctr">
              <a:lnSpc>
                <a:spcPts val="4901"/>
              </a:lnSpc>
            </a:pPr>
            <a:r>
              <a:rPr lang="en-US" sz="3500" spc="36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Salman Farsy (2513446642)</a:t>
            </a:r>
          </a:p>
          <a:p>
            <a:pPr algn="ctr">
              <a:lnSpc>
                <a:spcPts val="4901"/>
              </a:lnSpc>
            </a:pPr>
          </a:p>
          <a:p>
            <a:pPr algn="ctr">
              <a:lnSpc>
                <a:spcPts val="4901"/>
              </a:lnSpc>
            </a:pPr>
          </a:p>
          <a:p>
            <a:pPr algn="ctr">
              <a:lnSpc>
                <a:spcPts val="4901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821676" y="3935235"/>
            <a:ext cx="12083885" cy="59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b="true" sz="3500" spc="364">
                <a:solidFill>
                  <a:srgbClr val="FFBD59"/>
                </a:solidFill>
                <a:latin typeface="Tomorrow Bold"/>
                <a:ea typeface="Tomorrow Bold"/>
                <a:cs typeface="Tomorrow Bold"/>
                <a:sym typeface="Tomorrow Bold"/>
              </a:rPr>
              <a:t>CSE115.02 Project Update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3469" y="2338347"/>
            <a:ext cx="15540241" cy="32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4"/>
              </a:lnSpc>
            </a:pPr>
            <a:r>
              <a:rPr lang="en-US" sz="2688">
                <a:solidFill>
                  <a:srgbClr val="7ED957"/>
                </a:solidFill>
                <a:latin typeface="HK Modular"/>
                <a:ea typeface="HK Modular"/>
                <a:cs typeface="HK Modular"/>
                <a:sym typeface="HK Modular"/>
              </a:rPr>
              <a:t>A SIMPLE AND INTERACTIVE TOOL WRITTEN IN C THAT ALLOWS USERS TO DRAW AND EDIT IMAGES PIXEL BY PIXEL, WITH TOOLS FOR DRAWING, ERASING, AND FILLING COLORS.</a:t>
            </a:r>
          </a:p>
          <a:p>
            <a:pPr algn="ctr">
              <a:lnSpc>
                <a:spcPts val="7466"/>
              </a:lnSpc>
            </a:pPr>
          </a:p>
          <a:p>
            <a:pPr algn="ctr">
              <a:lnSpc>
                <a:spcPts val="746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041647" y="4724212"/>
            <a:ext cx="12083885" cy="59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1"/>
              </a:lnSpc>
            </a:pPr>
            <a:r>
              <a:rPr lang="en-US" b="true" sz="3500" spc="364">
                <a:solidFill>
                  <a:srgbClr val="FFBD59"/>
                </a:solidFill>
                <a:latin typeface="Tomorrow Bold"/>
                <a:ea typeface="Tomorrow Bold"/>
                <a:cs typeface="Tomorrow Bold"/>
                <a:sym typeface="Tomorrow Bold"/>
              </a:rPr>
              <a:t>Group-06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268932" y="8979345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7315200" y="0"/>
                </a:moveTo>
                <a:lnTo>
                  <a:pt x="0" y="0"/>
                </a:lnTo>
                <a:lnTo>
                  <a:pt x="0" y="1064029"/>
                </a:lnTo>
                <a:lnTo>
                  <a:pt x="7315200" y="10640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2072" y="237062"/>
            <a:ext cx="10338513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539"/>
              </a:lnSpc>
            </a:pPr>
            <a:r>
              <a:rPr lang="en-US" sz="60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SIGNIFICANCE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7345" y="1696860"/>
            <a:ext cx="17395783" cy="800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3528">
                <a:solidFill>
                  <a:srgbClr val="FFDE59"/>
                </a:solidFill>
                <a:latin typeface="Tomorrow"/>
                <a:ea typeface="Tomorrow"/>
                <a:cs typeface="Tomorrow"/>
                <a:sym typeface="Tomorrow"/>
              </a:rPr>
              <a:t>✅This project demonstrates core graphics programming concepts in C while providing a functional tool for artists and game developers. It’s lightweight, easy to use, and a great starting point for anyone interested in building their own digital art tools.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4234"/>
              </a:lnSpc>
            </a:pPr>
            <a:r>
              <a:rPr lang="en-US" sz="3528">
                <a:solidFill>
                  <a:srgbClr val="FFDE59"/>
                </a:solidFill>
                <a:latin typeface="Tomorrow"/>
                <a:ea typeface="Tomorrow"/>
                <a:cs typeface="Tomorrow"/>
                <a:sym typeface="Tomorrow"/>
              </a:rPr>
              <a:t>✅This pixel art editor lies in its educational, practical, and creative value. It provides hands-on experience with graphics programming in C using SDL2, making it a great learning tool for developers.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4234"/>
              </a:lnSpc>
            </a:pPr>
            <a:r>
              <a:rPr lang="en-US" sz="3528">
                <a:solidFill>
                  <a:srgbClr val="FFDE59"/>
                </a:solidFill>
                <a:latin typeface="Tomorrow"/>
                <a:ea typeface="Tomorrow"/>
                <a:cs typeface="Tomorrow"/>
                <a:sym typeface="Tomorrow"/>
              </a:rPr>
              <a:t>✅Its efficiency and simplicity make it accessible to a wide range of users, running smoothly even on low-end systems. </a:t>
            </a:r>
          </a:p>
          <a:p>
            <a:pPr algn="l">
              <a:lnSpc>
                <a:spcPts val="4234"/>
              </a:lnSpc>
            </a:pPr>
          </a:p>
          <a:p>
            <a:pPr algn="l">
              <a:lnSpc>
                <a:spcPts val="4234"/>
              </a:lnSpc>
            </a:pPr>
            <a:r>
              <a:rPr lang="en-US" sz="3528">
                <a:solidFill>
                  <a:srgbClr val="FFDE59"/>
                </a:solidFill>
                <a:latin typeface="Tomorrow"/>
                <a:ea typeface="Tomorrow"/>
                <a:cs typeface="Tomorrow"/>
                <a:sym typeface="Tomorrow"/>
              </a:rPr>
              <a:t>✅By embracing pixel art’s nostalgic charm, this editor keeps the art form alive while offering a user-friendly tool for digital creativity.</a:t>
            </a:r>
          </a:p>
          <a:p>
            <a:pPr algn="l">
              <a:lnSpc>
                <a:spcPts val="4234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103987"/>
            <a:ext cx="18288000" cy="10056774"/>
          </a:xfrm>
          <a:custGeom>
            <a:avLst/>
            <a:gdLst/>
            <a:ahLst/>
            <a:cxnLst/>
            <a:rect r="r" b="b" t="t" l="l"/>
            <a:pathLst>
              <a:path h="10056774" w="18288000">
                <a:moveTo>
                  <a:pt x="0" y="0"/>
                </a:moveTo>
                <a:lnTo>
                  <a:pt x="18288000" y="0"/>
                </a:lnTo>
                <a:lnTo>
                  <a:pt x="18288000" y="10056775"/>
                </a:lnTo>
                <a:lnTo>
                  <a:pt x="0" y="10056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9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08894" y="701650"/>
            <a:ext cx="4500813" cy="4653096"/>
          </a:xfrm>
          <a:custGeom>
            <a:avLst/>
            <a:gdLst/>
            <a:ahLst/>
            <a:cxnLst/>
            <a:rect r="r" b="b" t="t" l="l"/>
            <a:pathLst>
              <a:path h="4653096" w="4500813">
                <a:moveTo>
                  <a:pt x="0" y="0"/>
                </a:moveTo>
                <a:lnTo>
                  <a:pt x="4500812" y="0"/>
                </a:lnTo>
                <a:lnTo>
                  <a:pt x="4500812" y="4653095"/>
                </a:lnTo>
                <a:lnTo>
                  <a:pt x="0" y="46530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752738"/>
            <a:ext cx="10142411" cy="1534262"/>
          </a:xfrm>
          <a:custGeom>
            <a:avLst/>
            <a:gdLst/>
            <a:ahLst/>
            <a:cxnLst/>
            <a:rect r="r" b="b" t="t" l="l"/>
            <a:pathLst>
              <a:path h="1534262" w="10142411">
                <a:moveTo>
                  <a:pt x="0" y="0"/>
                </a:moveTo>
                <a:lnTo>
                  <a:pt x="10142411" y="0"/>
                </a:lnTo>
                <a:lnTo>
                  <a:pt x="10142411" y="1534262"/>
                </a:lnTo>
                <a:lnTo>
                  <a:pt x="0" y="1534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5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362" t="0" r="0" b="-257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52746" y="2754718"/>
            <a:ext cx="11224871" cy="7031740"/>
          </a:xfrm>
          <a:custGeom>
            <a:avLst/>
            <a:gdLst/>
            <a:ahLst/>
            <a:cxnLst/>
            <a:rect r="r" b="b" t="t" l="l"/>
            <a:pathLst>
              <a:path h="7031740" w="11224871">
                <a:moveTo>
                  <a:pt x="0" y="0"/>
                </a:moveTo>
                <a:lnTo>
                  <a:pt x="11224872" y="0"/>
                </a:lnTo>
                <a:lnTo>
                  <a:pt x="11224872" y="7031740"/>
                </a:lnTo>
                <a:lnTo>
                  <a:pt x="0" y="70317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1686" t="0" r="0" b="-24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1162520"/>
            <a:ext cx="9005069" cy="6208847"/>
          </a:xfrm>
          <a:custGeom>
            <a:avLst/>
            <a:gdLst/>
            <a:ahLst/>
            <a:cxnLst/>
            <a:rect r="r" b="b" t="t" l="l"/>
            <a:pathLst>
              <a:path h="6208847" w="9005069">
                <a:moveTo>
                  <a:pt x="0" y="0"/>
                </a:moveTo>
                <a:lnTo>
                  <a:pt x="9005069" y="0"/>
                </a:lnTo>
                <a:lnTo>
                  <a:pt x="9005069" y="6208848"/>
                </a:lnTo>
                <a:lnTo>
                  <a:pt x="0" y="62088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-29972" b="-5992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33888" y="-6985"/>
            <a:ext cx="11825412" cy="103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SAMPLE ARTS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9258300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7315200" y="0"/>
                </a:moveTo>
                <a:lnTo>
                  <a:pt x="0" y="0"/>
                </a:lnTo>
                <a:lnTo>
                  <a:pt x="0" y="1064029"/>
                </a:lnTo>
                <a:lnTo>
                  <a:pt x="7315200" y="1064029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72800" y="-35329"/>
            <a:ext cx="7315200" cy="1064029"/>
          </a:xfrm>
          <a:custGeom>
            <a:avLst/>
            <a:gdLst/>
            <a:ahLst/>
            <a:cxnLst/>
            <a:rect r="r" b="b" t="t" l="l"/>
            <a:pathLst>
              <a:path h="1064029" w="7315200">
                <a:moveTo>
                  <a:pt x="0" y="0"/>
                </a:moveTo>
                <a:lnTo>
                  <a:pt x="7315200" y="0"/>
                </a:lnTo>
                <a:lnTo>
                  <a:pt x="7315200" y="1064029"/>
                </a:lnTo>
                <a:lnTo>
                  <a:pt x="0" y="106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176123" y="1172233"/>
            <a:ext cx="5820261" cy="3137276"/>
            <a:chOff x="0" y="0"/>
            <a:chExt cx="4574359" cy="24657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74358" cy="2465701"/>
            </a:xfrm>
            <a:custGeom>
              <a:avLst/>
              <a:gdLst/>
              <a:ahLst/>
              <a:cxnLst/>
              <a:rect r="r" b="b" t="t" l="l"/>
              <a:pathLst>
                <a:path h="2465701" w="4574358">
                  <a:moveTo>
                    <a:pt x="4371158" y="0"/>
                  </a:moveTo>
                  <a:cubicBezTo>
                    <a:pt x="4483383" y="0"/>
                    <a:pt x="4574358" y="551966"/>
                    <a:pt x="4574358" y="1232850"/>
                  </a:cubicBezTo>
                  <a:cubicBezTo>
                    <a:pt x="4574358" y="1913735"/>
                    <a:pt x="4483383" y="2465701"/>
                    <a:pt x="4371158" y="2465701"/>
                  </a:cubicBezTo>
                  <a:lnTo>
                    <a:pt x="203200" y="2465701"/>
                  </a:lnTo>
                  <a:cubicBezTo>
                    <a:pt x="90976" y="2465701"/>
                    <a:pt x="0" y="1913735"/>
                    <a:pt x="0" y="1232850"/>
                  </a:cubicBezTo>
                  <a:cubicBezTo>
                    <a:pt x="0" y="55196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74359" cy="2503801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434584" y="5404186"/>
            <a:ext cx="7614725" cy="3554890"/>
            <a:chOff x="0" y="0"/>
            <a:chExt cx="1867198" cy="8716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7198" cy="871690"/>
            </a:xfrm>
            <a:custGeom>
              <a:avLst/>
              <a:gdLst/>
              <a:ahLst/>
              <a:cxnLst/>
              <a:rect r="r" b="b" t="t" l="l"/>
              <a:pathLst>
                <a:path h="871690" w="1867198">
                  <a:moveTo>
                    <a:pt x="38635" y="0"/>
                  </a:moveTo>
                  <a:lnTo>
                    <a:pt x="1828564" y="0"/>
                  </a:lnTo>
                  <a:cubicBezTo>
                    <a:pt x="1838810" y="0"/>
                    <a:pt x="1848637" y="4070"/>
                    <a:pt x="1855882" y="11316"/>
                  </a:cubicBezTo>
                  <a:cubicBezTo>
                    <a:pt x="1863128" y="18561"/>
                    <a:pt x="1867198" y="28388"/>
                    <a:pt x="1867198" y="38635"/>
                  </a:cubicBezTo>
                  <a:lnTo>
                    <a:pt x="1867198" y="833056"/>
                  </a:lnTo>
                  <a:cubicBezTo>
                    <a:pt x="1867198" y="843302"/>
                    <a:pt x="1863128" y="853129"/>
                    <a:pt x="1855882" y="860375"/>
                  </a:cubicBezTo>
                  <a:cubicBezTo>
                    <a:pt x="1848637" y="867620"/>
                    <a:pt x="1838810" y="871690"/>
                    <a:pt x="1828564" y="871690"/>
                  </a:cubicBezTo>
                  <a:lnTo>
                    <a:pt x="38635" y="871690"/>
                  </a:lnTo>
                  <a:cubicBezTo>
                    <a:pt x="28388" y="871690"/>
                    <a:pt x="18561" y="867620"/>
                    <a:pt x="11316" y="860375"/>
                  </a:cubicBezTo>
                  <a:cubicBezTo>
                    <a:pt x="4070" y="853129"/>
                    <a:pt x="0" y="843302"/>
                    <a:pt x="0" y="833056"/>
                  </a:cubicBezTo>
                  <a:lnTo>
                    <a:pt x="0" y="38635"/>
                  </a:lnTo>
                  <a:cubicBezTo>
                    <a:pt x="0" y="28388"/>
                    <a:pt x="4070" y="18561"/>
                    <a:pt x="11316" y="11316"/>
                  </a:cubicBezTo>
                  <a:cubicBezTo>
                    <a:pt x="18561" y="4070"/>
                    <a:pt x="28388" y="0"/>
                    <a:pt x="38635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19050"/>
              <a:ext cx="1867198" cy="852640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383923" y="7537000"/>
            <a:ext cx="7070709" cy="1902898"/>
            <a:chOff x="0" y="0"/>
            <a:chExt cx="1733800" cy="4666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33801" cy="466607"/>
            </a:xfrm>
            <a:custGeom>
              <a:avLst/>
              <a:gdLst/>
              <a:ahLst/>
              <a:cxnLst/>
              <a:rect r="r" b="b" t="t" l="l"/>
              <a:pathLst>
                <a:path h="466607" w="1733801">
                  <a:moveTo>
                    <a:pt x="41607" y="0"/>
                  </a:moveTo>
                  <a:lnTo>
                    <a:pt x="1692193" y="0"/>
                  </a:lnTo>
                  <a:cubicBezTo>
                    <a:pt x="1715172" y="0"/>
                    <a:pt x="1733801" y="18628"/>
                    <a:pt x="1733801" y="41607"/>
                  </a:cubicBezTo>
                  <a:lnTo>
                    <a:pt x="1733801" y="425000"/>
                  </a:lnTo>
                  <a:cubicBezTo>
                    <a:pt x="1733801" y="447979"/>
                    <a:pt x="1715172" y="466607"/>
                    <a:pt x="1692193" y="466607"/>
                  </a:cubicBezTo>
                  <a:lnTo>
                    <a:pt x="41607" y="466607"/>
                  </a:lnTo>
                  <a:cubicBezTo>
                    <a:pt x="18628" y="466607"/>
                    <a:pt x="0" y="447979"/>
                    <a:pt x="0" y="425000"/>
                  </a:cubicBezTo>
                  <a:lnTo>
                    <a:pt x="0" y="41607"/>
                  </a:lnTo>
                  <a:cubicBezTo>
                    <a:pt x="0" y="18628"/>
                    <a:pt x="18628" y="0"/>
                    <a:pt x="416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C4A5B">
                    <a:alpha val="100000"/>
                  </a:srgbClr>
                </a:gs>
                <a:gs pos="100000">
                  <a:srgbClr val="27DDDF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19050"/>
              <a:ext cx="1733800" cy="447557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080019" y="4309509"/>
            <a:ext cx="6731414" cy="2906715"/>
            <a:chOff x="0" y="0"/>
            <a:chExt cx="1650602" cy="7127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50602" cy="712752"/>
            </a:xfrm>
            <a:custGeom>
              <a:avLst/>
              <a:gdLst/>
              <a:ahLst/>
              <a:cxnLst/>
              <a:rect r="r" b="b" t="t" l="l"/>
              <a:pathLst>
                <a:path h="712752" w="1650602">
                  <a:moveTo>
                    <a:pt x="43704" y="0"/>
                  </a:moveTo>
                  <a:lnTo>
                    <a:pt x="1606898" y="0"/>
                  </a:lnTo>
                  <a:cubicBezTo>
                    <a:pt x="1631035" y="0"/>
                    <a:pt x="1650602" y="19567"/>
                    <a:pt x="1650602" y="43704"/>
                  </a:cubicBezTo>
                  <a:lnTo>
                    <a:pt x="1650602" y="669048"/>
                  </a:lnTo>
                  <a:cubicBezTo>
                    <a:pt x="1650602" y="693185"/>
                    <a:pt x="1631035" y="712752"/>
                    <a:pt x="1606898" y="712752"/>
                  </a:cubicBezTo>
                  <a:lnTo>
                    <a:pt x="43704" y="712752"/>
                  </a:lnTo>
                  <a:cubicBezTo>
                    <a:pt x="19567" y="712752"/>
                    <a:pt x="0" y="693185"/>
                    <a:pt x="0" y="669048"/>
                  </a:cubicBezTo>
                  <a:lnTo>
                    <a:pt x="0" y="43704"/>
                  </a:lnTo>
                  <a:cubicBezTo>
                    <a:pt x="0" y="19567"/>
                    <a:pt x="19567" y="0"/>
                    <a:pt x="43704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19050"/>
              <a:ext cx="1650602" cy="693702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76123" y="5876389"/>
            <a:ext cx="725955" cy="72595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320853" y="6115957"/>
            <a:ext cx="436495" cy="246818"/>
          </a:xfrm>
          <a:custGeom>
            <a:avLst/>
            <a:gdLst/>
            <a:ahLst/>
            <a:cxnLst/>
            <a:rect r="r" b="b" t="t" l="l"/>
            <a:pathLst>
              <a:path h="246818" w="436495">
                <a:moveTo>
                  <a:pt x="0" y="0"/>
                </a:moveTo>
                <a:lnTo>
                  <a:pt x="436495" y="0"/>
                </a:lnTo>
                <a:lnTo>
                  <a:pt x="436495" y="246819"/>
                </a:lnTo>
                <a:lnTo>
                  <a:pt x="0" y="2468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442996" y="4595983"/>
            <a:ext cx="725955" cy="72595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0568225" y="4722094"/>
            <a:ext cx="525521" cy="489093"/>
          </a:xfrm>
          <a:custGeom>
            <a:avLst/>
            <a:gdLst/>
            <a:ahLst/>
            <a:cxnLst/>
            <a:rect r="r" b="b" t="t" l="l"/>
            <a:pathLst>
              <a:path h="489093" w="525521">
                <a:moveTo>
                  <a:pt x="0" y="0"/>
                </a:moveTo>
                <a:lnTo>
                  <a:pt x="525521" y="0"/>
                </a:lnTo>
                <a:lnTo>
                  <a:pt x="525521" y="489093"/>
                </a:lnTo>
                <a:lnTo>
                  <a:pt x="0" y="489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400518" y="7745373"/>
            <a:ext cx="1940343" cy="1486151"/>
          </a:xfrm>
          <a:custGeom>
            <a:avLst/>
            <a:gdLst/>
            <a:ahLst/>
            <a:cxnLst/>
            <a:rect r="r" b="b" t="t" l="l"/>
            <a:pathLst>
              <a:path h="1486151" w="1940343">
                <a:moveTo>
                  <a:pt x="0" y="0"/>
                </a:moveTo>
                <a:lnTo>
                  <a:pt x="1940343" y="0"/>
                </a:lnTo>
                <a:lnTo>
                  <a:pt x="1940343" y="1486152"/>
                </a:lnTo>
                <a:lnTo>
                  <a:pt x="0" y="14861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-35488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2757348" y="1602767"/>
            <a:ext cx="7614725" cy="2213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5"/>
              </a:lnSpc>
            </a:pPr>
            <a:r>
              <a:rPr lang="en-US" sz="7697" spc="-323" b="true">
                <a:solidFill>
                  <a:srgbClr val="FF66C4"/>
                </a:solidFill>
                <a:latin typeface="Arial Bold"/>
                <a:ea typeface="Arial Bold"/>
                <a:cs typeface="Arial Bold"/>
                <a:sym typeface="Arial Bold"/>
              </a:rPr>
              <a:t> Features Overview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76123" y="6890184"/>
            <a:ext cx="3855831" cy="97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3374" spc="-141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Keyboard   shortcuts: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930561" y="5545126"/>
            <a:ext cx="6131647" cy="371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2062" indent="-371031" lvl="1">
              <a:lnSpc>
                <a:spcPts val="4811"/>
              </a:lnSpc>
              <a:spcBef>
                <a:spcPct val="0"/>
              </a:spcBef>
              <a:buFont typeface="Arial"/>
              <a:buChar char="•"/>
            </a:pPr>
            <a:r>
              <a:rPr lang="en-US" sz="3437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3437">
                <a:solidFill>
                  <a:srgbClr val="FF313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→ Red</a:t>
            </a:r>
          </a:p>
          <a:p>
            <a:pPr algn="l" marL="742062" indent="-371031" lvl="1">
              <a:lnSpc>
                <a:spcPts val="4811"/>
              </a:lnSpc>
              <a:spcBef>
                <a:spcPct val="0"/>
              </a:spcBef>
              <a:buFont typeface="Arial"/>
              <a:buChar char="•"/>
            </a:pPr>
            <a:r>
              <a:rPr lang="en-US" sz="3437">
                <a:solidFill>
                  <a:srgbClr val="06F910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lang="en-US" sz="34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→ Green</a:t>
            </a:r>
          </a:p>
          <a:p>
            <a:pPr algn="l" marL="742062" indent="-371031" lvl="1">
              <a:lnSpc>
                <a:spcPts val="4811"/>
              </a:lnSpc>
              <a:spcBef>
                <a:spcPct val="0"/>
              </a:spcBef>
              <a:buFont typeface="Arial"/>
              <a:buChar char="•"/>
            </a:pPr>
            <a:r>
              <a:rPr lang="en-US" sz="3437">
                <a:solidFill>
                  <a:srgbClr val="18A7EC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lang="en-US" sz="34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→ Blue</a:t>
            </a:r>
          </a:p>
          <a:p>
            <a:pPr algn="l" marL="742062" indent="-371031" lvl="1">
              <a:lnSpc>
                <a:spcPts val="4811"/>
              </a:lnSpc>
              <a:spcBef>
                <a:spcPct val="0"/>
              </a:spcBef>
              <a:buFont typeface="Arial"/>
              <a:buChar char="•"/>
            </a:pPr>
            <a:r>
              <a:rPr lang="en-US" sz="34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 → White</a:t>
            </a:r>
          </a:p>
          <a:p>
            <a:pPr algn="l" marL="742062" indent="-371031" lvl="1">
              <a:lnSpc>
                <a:spcPts val="4811"/>
              </a:lnSpc>
              <a:spcBef>
                <a:spcPct val="0"/>
              </a:spcBef>
              <a:buFont typeface="Arial"/>
              <a:buChar char="•"/>
            </a:pPr>
            <a:r>
              <a:rPr lang="en-US" sz="34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343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43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→ Black</a:t>
            </a:r>
          </a:p>
          <a:p>
            <a:pPr algn="l">
              <a:lnSpc>
                <a:spcPts val="4811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9490725" y="7763191"/>
            <a:ext cx="4640615" cy="50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Real-time rendering with SDL2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-588610" y="-352076"/>
            <a:ext cx="921419" cy="928170"/>
          </a:xfrm>
          <a:custGeom>
            <a:avLst/>
            <a:gdLst/>
            <a:ahLst/>
            <a:cxnLst/>
            <a:rect r="r" b="b" t="t" l="l"/>
            <a:pathLst>
              <a:path h="928170" w="921419">
                <a:moveTo>
                  <a:pt x="0" y="0"/>
                </a:moveTo>
                <a:lnTo>
                  <a:pt x="921420" y="0"/>
                </a:lnTo>
                <a:lnTo>
                  <a:pt x="921420" y="928169"/>
                </a:lnTo>
                <a:lnTo>
                  <a:pt x="0" y="9281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332810" y="-71811"/>
            <a:ext cx="2679280" cy="39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5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10321000" y="1531080"/>
            <a:ext cx="5989884" cy="2126319"/>
            <a:chOff x="0" y="0"/>
            <a:chExt cx="1468773" cy="52139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68773" cy="521392"/>
            </a:xfrm>
            <a:custGeom>
              <a:avLst/>
              <a:gdLst/>
              <a:ahLst/>
              <a:cxnLst/>
              <a:rect r="r" b="b" t="t" l="l"/>
              <a:pathLst>
                <a:path h="521392" w="1468773">
                  <a:moveTo>
                    <a:pt x="49115" y="0"/>
                  </a:moveTo>
                  <a:lnTo>
                    <a:pt x="1419658" y="0"/>
                  </a:lnTo>
                  <a:cubicBezTo>
                    <a:pt x="1432684" y="0"/>
                    <a:pt x="1445176" y="5175"/>
                    <a:pt x="1454387" y="14385"/>
                  </a:cubicBezTo>
                  <a:cubicBezTo>
                    <a:pt x="1463598" y="23596"/>
                    <a:pt x="1468773" y="36089"/>
                    <a:pt x="1468773" y="49115"/>
                  </a:cubicBezTo>
                  <a:lnTo>
                    <a:pt x="1468773" y="472277"/>
                  </a:lnTo>
                  <a:cubicBezTo>
                    <a:pt x="1468773" y="485303"/>
                    <a:pt x="1463598" y="497796"/>
                    <a:pt x="1454387" y="507007"/>
                  </a:cubicBezTo>
                  <a:cubicBezTo>
                    <a:pt x="1445176" y="516218"/>
                    <a:pt x="1432684" y="521392"/>
                    <a:pt x="1419658" y="521392"/>
                  </a:cubicBezTo>
                  <a:lnTo>
                    <a:pt x="49115" y="521392"/>
                  </a:lnTo>
                  <a:cubicBezTo>
                    <a:pt x="36089" y="521392"/>
                    <a:pt x="23596" y="516218"/>
                    <a:pt x="14385" y="507007"/>
                  </a:cubicBezTo>
                  <a:cubicBezTo>
                    <a:pt x="5175" y="497796"/>
                    <a:pt x="0" y="485303"/>
                    <a:pt x="0" y="472277"/>
                  </a:cubicBezTo>
                  <a:lnTo>
                    <a:pt x="0" y="49115"/>
                  </a:lnTo>
                  <a:cubicBezTo>
                    <a:pt x="0" y="36089"/>
                    <a:pt x="5175" y="23596"/>
                    <a:pt x="14385" y="14385"/>
                  </a:cubicBezTo>
                  <a:cubicBezTo>
                    <a:pt x="23596" y="5175"/>
                    <a:pt x="36089" y="0"/>
                    <a:pt x="49115" y="0"/>
                  </a:cubicBezTo>
                  <a:close/>
                </a:path>
              </a:pathLst>
            </a:custGeom>
            <a:solidFill>
              <a:srgbClr val="202127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19050"/>
              <a:ext cx="1468773" cy="502342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517072" y="1640867"/>
            <a:ext cx="725955" cy="725955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DDD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4563" lIns="54563" bIns="54563" rIns="54563"/>
            <a:lstStyle/>
            <a:p>
              <a:pPr algn="ctr">
                <a:lnSpc>
                  <a:spcPts val="1387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0642301" y="1766979"/>
            <a:ext cx="525521" cy="489093"/>
          </a:xfrm>
          <a:custGeom>
            <a:avLst/>
            <a:gdLst/>
            <a:ahLst/>
            <a:cxnLst/>
            <a:rect r="r" b="b" t="t" l="l"/>
            <a:pathLst>
              <a:path h="489093" w="525521">
                <a:moveTo>
                  <a:pt x="0" y="0"/>
                </a:moveTo>
                <a:lnTo>
                  <a:pt x="525521" y="0"/>
                </a:lnTo>
                <a:lnTo>
                  <a:pt x="525521" y="489093"/>
                </a:lnTo>
                <a:lnTo>
                  <a:pt x="0" y="489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1509728" y="1883681"/>
            <a:ext cx="3855831" cy="140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9"/>
              </a:lnSpc>
            </a:pPr>
            <a:r>
              <a:rPr lang="en-US" b="true" sz="3374" spc="-141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32x32 pixel grid with customizable colors.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509728" y="5024590"/>
            <a:ext cx="4574587" cy="1684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3"/>
              </a:lnSpc>
            </a:pPr>
            <a:r>
              <a:rPr lang="en-US" sz="4003" spc="-168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Mouse controls: Left-click to draw, right-click to erase.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47346" y="-2948915"/>
            <a:ext cx="18288000" cy="10056774"/>
          </a:xfrm>
          <a:custGeom>
            <a:avLst/>
            <a:gdLst/>
            <a:ahLst/>
            <a:cxnLst/>
            <a:rect r="r" b="b" t="t" l="l"/>
            <a:pathLst>
              <a:path h="10056774" w="18288000">
                <a:moveTo>
                  <a:pt x="0" y="0"/>
                </a:moveTo>
                <a:lnTo>
                  <a:pt x="18288000" y="0"/>
                </a:lnTo>
                <a:lnTo>
                  <a:pt x="18288000" y="10056774"/>
                </a:lnTo>
                <a:lnTo>
                  <a:pt x="0" y="100567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96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0217" y="-222800"/>
            <a:ext cx="20068357" cy="10706927"/>
            <a:chOff x="0" y="0"/>
            <a:chExt cx="5221858" cy="27859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1858" cy="2785980"/>
            </a:xfrm>
            <a:custGeom>
              <a:avLst/>
              <a:gdLst/>
              <a:ahLst/>
              <a:cxnLst/>
              <a:rect r="r" b="b" t="t" l="l"/>
              <a:pathLst>
                <a:path h="2785980" w="5221858">
                  <a:moveTo>
                    <a:pt x="19675" y="0"/>
                  </a:moveTo>
                  <a:lnTo>
                    <a:pt x="5202183" y="0"/>
                  </a:lnTo>
                  <a:cubicBezTo>
                    <a:pt x="5213049" y="0"/>
                    <a:pt x="5221858" y="8809"/>
                    <a:pt x="5221858" y="19675"/>
                  </a:cubicBezTo>
                  <a:lnTo>
                    <a:pt x="5221858" y="2766306"/>
                  </a:lnTo>
                  <a:cubicBezTo>
                    <a:pt x="5221858" y="2777172"/>
                    <a:pt x="5213049" y="2785980"/>
                    <a:pt x="5202183" y="2785980"/>
                  </a:cubicBezTo>
                  <a:lnTo>
                    <a:pt x="19675" y="2785980"/>
                  </a:lnTo>
                  <a:cubicBezTo>
                    <a:pt x="8809" y="2785980"/>
                    <a:pt x="0" y="2777172"/>
                    <a:pt x="0" y="2766306"/>
                  </a:cubicBezTo>
                  <a:lnTo>
                    <a:pt x="0" y="19675"/>
                  </a:lnTo>
                  <a:cubicBezTo>
                    <a:pt x="0" y="8809"/>
                    <a:pt x="8809" y="0"/>
                    <a:pt x="1967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221858" cy="2833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10746" y="1704972"/>
            <a:ext cx="17428402" cy="7899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3"/>
              </a:lnSpc>
            </a:pP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1️⃣ </a:t>
            </a:r>
            <a:r>
              <a:rPr lang="en-US" sz="3033" b="true">
                <a:solidFill>
                  <a:srgbClr val="00BF63"/>
                </a:solidFill>
                <a:latin typeface="Tomorrow Bold"/>
                <a:ea typeface="Tomorrow Bold"/>
                <a:cs typeface="Tomorrow Bold"/>
                <a:sym typeface="Tomorrow Bold"/>
              </a:rPr>
              <a:t>Setup &amp; Configuration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 – Installed </a:t>
            </a:r>
            <a:r>
              <a:rPr lang="en-US" sz="3033" b="true">
                <a:solidFill>
                  <a:srgbClr val="F2FCFC"/>
                </a:solidFill>
                <a:latin typeface="Tomorrow Bold"/>
                <a:ea typeface="Tomorrow Bold"/>
                <a:cs typeface="Tomorrow Bold"/>
                <a:sym typeface="Tomorrow Bold"/>
              </a:rPr>
              <a:t>Visual Studio 2022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, configure </a:t>
            </a:r>
            <a:r>
              <a:rPr lang="en-US" sz="3033" b="true">
                <a:solidFill>
                  <a:srgbClr val="F2FCFC"/>
                </a:solidFill>
                <a:latin typeface="Tomorrow Bold"/>
                <a:ea typeface="Tomorrow Bold"/>
                <a:cs typeface="Tomorrow Bold"/>
                <a:sym typeface="Tomorrow Bold"/>
              </a:rPr>
              <a:t>SDL2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, and link necessary libraries.</a:t>
            </a:r>
          </a:p>
          <a:p>
            <a:pPr algn="l">
              <a:lnSpc>
                <a:spcPts val="3033"/>
              </a:lnSpc>
            </a:pP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2️⃣ </a:t>
            </a:r>
            <a:r>
              <a:rPr lang="en-US" sz="3033" b="true">
                <a:solidFill>
                  <a:srgbClr val="00BF63"/>
                </a:solidFill>
                <a:latin typeface="Tomorrow Bold"/>
                <a:ea typeface="Tomorrow Bold"/>
                <a:cs typeface="Tomorrow Bold"/>
                <a:sym typeface="Tomorrow Bold"/>
              </a:rPr>
              <a:t>Application Design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 – Created a grid-based canvas, defined modules for input handling, rendering, and file management.</a:t>
            </a: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The SDL2 loop continuously listens for user inputs and updates the grid accordingly. This ensures real-time feedback for a seamless drawing experience.</a:t>
            </a:r>
          </a:p>
          <a:p>
            <a:pPr algn="l">
              <a:lnSpc>
                <a:spcPts val="3033"/>
              </a:lnSpc>
            </a:pP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3️⃣ </a:t>
            </a:r>
            <a:r>
              <a:rPr lang="en-US" sz="3033" b="true">
                <a:solidFill>
                  <a:srgbClr val="00BF63"/>
                </a:solidFill>
                <a:latin typeface="Tomorrow Bold"/>
                <a:ea typeface="Tomorrow Bold"/>
                <a:cs typeface="Tomorrow Bold"/>
                <a:sym typeface="Tomorrow Bold"/>
              </a:rPr>
              <a:t>Core Implementation: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Graphics &amp; UI – Initialize SDL2, render grid, added a color palette.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Drawing Tools – Implement pencil, eraser, and fill bucket.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User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 Input – Handle mouse clicks, movements, and keyboard shortcuts.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File Handling (Future) – Support saving/loading images.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4️⃣ </a:t>
            </a:r>
            <a:r>
              <a:rPr lang="en-US" sz="3033" b="true">
                <a:solidFill>
                  <a:srgbClr val="00BF63"/>
                </a:solidFill>
                <a:latin typeface="Tomorrow Bold"/>
                <a:ea typeface="Tomorrow Bold"/>
                <a:cs typeface="Tomorrow Bold"/>
                <a:sym typeface="Tomorrow Bold"/>
              </a:rPr>
              <a:t>Testing &amp; Debugging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 – Run tests, debug with Visual Studio tools, and optimized performance.</a:t>
            </a:r>
          </a:p>
          <a:p>
            <a:pPr algn="l">
              <a:lnSpc>
                <a:spcPts val="3033"/>
              </a:lnSpc>
            </a:pPr>
          </a:p>
          <a:p>
            <a:pPr algn="l">
              <a:lnSpc>
                <a:spcPts val="3033"/>
              </a:lnSpc>
            </a:pP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5️⃣ </a:t>
            </a:r>
            <a:r>
              <a:rPr lang="en-US" sz="3033" b="true">
                <a:solidFill>
                  <a:srgbClr val="00BF63"/>
                </a:solidFill>
                <a:latin typeface="Tomorrow Bold"/>
                <a:ea typeface="Tomorrow Bold"/>
                <a:cs typeface="Tomorrow Bold"/>
                <a:sym typeface="Tomorrow Bold"/>
              </a:rPr>
              <a:t>Finalization &amp; Enhancements</a:t>
            </a:r>
            <a:r>
              <a:rPr lang="en-US" sz="3033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</a:rPr>
              <a:t> – Refining UI, add layers, animations, and export options for future upgrades. 🚀</a:t>
            </a:r>
          </a:p>
          <a:p>
            <a:pPr algn="l" marL="654984" indent="-327492" lvl="1">
              <a:lnSpc>
                <a:spcPts val="3033"/>
              </a:lnSpc>
              <a:buFont typeface="Arial"/>
              <a:buChar char="•"/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909021" y="4939319"/>
            <a:ext cx="6358281" cy="6358281"/>
          </a:xfrm>
          <a:custGeom>
            <a:avLst/>
            <a:gdLst/>
            <a:ahLst/>
            <a:cxnLst/>
            <a:rect r="r" b="b" t="t" l="l"/>
            <a:pathLst>
              <a:path h="6358281" w="6358281">
                <a:moveTo>
                  <a:pt x="0" y="0"/>
                </a:moveTo>
                <a:lnTo>
                  <a:pt x="6358282" y="0"/>
                </a:lnTo>
                <a:lnTo>
                  <a:pt x="6358282" y="6358281"/>
                </a:lnTo>
                <a:lnTo>
                  <a:pt x="0" y="635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0746" y="342655"/>
            <a:ext cx="12699753" cy="246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29"/>
              </a:lnSpc>
            </a:pPr>
            <a:r>
              <a:rPr lang="en-US" sz="7092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TOOLS &amp; METHOD</a:t>
            </a:r>
          </a:p>
          <a:p>
            <a:pPr algn="l">
              <a:lnSpc>
                <a:spcPts val="992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919" y="8797905"/>
            <a:ext cx="8807265" cy="1281057"/>
          </a:xfrm>
          <a:custGeom>
            <a:avLst/>
            <a:gdLst/>
            <a:ahLst/>
            <a:cxnLst/>
            <a:rect r="r" b="b" t="t" l="l"/>
            <a:pathLst>
              <a:path h="1281057" w="8807265">
                <a:moveTo>
                  <a:pt x="0" y="0"/>
                </a:moveTo>
                <a:lnTo>
                  <a:pt x="8807264" y="0"/>
                </a:lnTo>
                <a:lnTo>
                  <a:pt x="8807264" y="1281056"/>
                </a:lnTo>
                <a:lnTo>
                  <a:pt x="0" y="1281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7800" y="904875"/>
            <a:ext cx="14992401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9"/>
              </a:lnSpc>
            </a:pPr>
            <a:r>
              <a:rPr lang="en-US" sz="60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FUTURE WORK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12928" y="2646506"/>
            <a:ext cx="7920417" cy="6289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3486">
                <a:solidFill>
                  <a:srgbClr val="00BF63"/>
                </a:solidFill>
                <a:latin typeface="Tomorrow"/>
                <a:ea typeface="Tomorrow"/>
                <a:cs typeface="Tomorrow"/>
                <a:sym typeface="Tomorrow"/>
              </a:rPr>
              <a:t> Possible Enhancements</a:t>
            </a:r>
          </a:p>
          <a:p>
            <a:pPr algn="l" marL="752789" indent="-376395" lvl="1">
              <a:lnSpc>
                <a:spcPts val="4184"/>
              </a:lnSpc>
              <a:buFont typeface="Arial"/>
              <a:buChar char="•"/>
            </a:pPr>
            <a:r>
              <a:rPr lang="en-US" sz="3486">
                <a:solidFill>
                  <a:srgbClr val="D9D9D9"/>
                </a:solidFill>
                <a:latin typeface="Tomorrow"/>
                <a:ea typeface="Tomorrow"/>
                <a:cs typeface="Tomorrow"/>
                <a:sym typeface="Tomorrow"/>
              </a:rPr>
              <a:t>Undo/Redo: Track pixel history using a stack.</a:t>
            </a:r>
          </a:p>
          <a:p>
            <a:pPr algn="l" marL="752789" indent="-376395" lvl="1">
              <a:lnSpc>
                <a:spcPts val="4184"/>
              </a:lnSpc>
              <a:buFont typeface="Arial"/>
              <a:buChar char="•"/>
            </a:pPr>
            <a:r>
              <a:rPr lang="en-US" sz="3486">
                <a:solidFill>
                  <a:srgbClr val="D9D9D9"/>
                </a:solidFill>
                <a:latin typeface="Tomorrow"/>
                <a:ea typeface="Tomorrow"/>
                <a:cs typeface="Tomorrow"/>
                <a:sym typeface="Tomorrow"/>
              </a:rPr>
              <a:t>Save/Load: Export pixel art to a bitmap (.bmp) file.</a:t>
            </a:r>
          </a:p>
          <a:p>
            <a:pPr algn="l" marL="752789" indent="-376395" lvl="1">
              <a:lnSpc>
                <a:spcPts val="4184"/>
              </a:lnSpc>
              <a:buFont typeface="Arial"/>
              <a:buChar char="•"/>
            </a:pPr>
            <a:r>
              <a:rPr lang="en-US" sz="3486">
                <a:solidFill>
                  <a:srgbClr val="D9D9D9"/>
                </a:solidFill>
                <a:latin typeface="Tomorrow"/>
                <a:ea typeface="Tomorrow"/>
                <a:cs typeface="Tomorrow"/>
                <a:sym typeface="Tomorrow"/>
              </a:rPr>
              <a:t>Layers &amp; Frames: Support animation-like effects.</a:t>
            </a:r>
          </a:p>
          <a:p>
            <a:pPr algn="l" marL="752789" indent="-376395" lvl="1">
              <a:lnSpc>
                <a:spcPts val="4184"/>
              </a:lnSpc>
              <a:buFont typeface="Arial"/>
              <a:buChar char="•"/>
            </a:pPr>
            <a:r>
              <a:rPr lang="en-US" sz="3486">
                <a:solidFill>
                  <a:srgbClr val="D9D9D9"/>
                </a:solidFill>
                <a:latin typeface="Tomorrow"/>
                <a:ea typeface="Tomorrow"/>
                <a:cs typeface="Tomorrow"/>
                <a:sym typeface="Tomorrow"/>
              </a:rPr>
              <a:t>More Colors &amp; UI Elements: Use buttons for better interaction.</a:t>
            </a:r>
          </a:p>
          <a:p>
            <a:pPr algn="l" marL="752789" indent="-376395" lvl="1">
              <a:lnSpc>
                <a:spcPts val="4184"/>
              </a:lnSpc>
              <a:buFont typeface="Arial"/>
              <a:buChar char="•"/>
            </a:pPr>
            <a:r>
              <a:rPr lang="en-US" sz="3486">
                <a:solidFill>
                  <a:srgbClr val="D9D9D9"/>
                </a:solidFill>
                <a:latin typeface="Tomorrow"/>
                <a:ea typeface="Tomorrow"/>
                <a:cs typeface="Tomorrow"/>
                <a:sym typeface="Tomorrow"/>
              </a:rPr>
              <a:t>Brush Size Options for different stroke thicknesses.</a:t>
            </a:r>
          </a:p>
          <a:p>
            <a:pPr algn="l">
              <a:lnSpc>
                <a:spcPts val="4184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1647800" y="1950085"/>
            <a:ext cx="7136867" cy="280938"/>
            <a:chOff x="0" y="0"/>
            <a:chExt cx="1711594" cy="673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11594" cy="67376"/>
            </a:xfrm>
            <a:custGeom>
              <a:avLst/>
              <a:gdLst/>
              <a:ahLst/>
              <a:cxnLst/>
              <a:rect r="r" b="b" t="t" l="l"/>
              <a:pathLst>
                <a:path h="67376" w="1711594">
                  <a:moveTo>
                    <a:pt x="0" y="0"/>
                  </a:moveTo>
                  <a:lnTo>
                    <a:pt x="1711594" y="0"/>
                  </a:lnTo>
                  <a:lnTo>
                    <a:pt x="1711594" y="67376"/>
                  </a:lnTo>
                  <a:lnTo>
                    <a:pt x="0" y="67376"/>
                  </a:lnTo>
                  <a:close/>
                </a:path>
              </a:pathLst>
            </a:custGeom>
            <a:gradFill rotWithShape="true">
              <a:gsLst>
                <a:gs pos="0">
                  <a:srgbClr val="BBE1FA">
                    <a:alpha val="100000"/>
                  </a:srgbClr>
                </a:gs>
                <a:gs pos="100000">
                  <a:srgbClr val="8F92AA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711594" cy="1150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021173" y="2780643"/>
            <a:ext cx="8940500" cy="5742577"/>
          </a:xfrm>
          <a:custGeom>
            <a:avLst/>
            <a:gdLst/>
            <a:ahLst/>
            <a:cxnLst/>
            <a:rect r="r" b="b" t="t" l="l"/>
            <a:pathLst>
              <a:path h="5742577" w="8940500">
                <a:moveTo>
                  <a:pt x="0" y="0"/>
                </a:moveTo>
                <a:lnTo>
                  <a:pt x="8940499" y="0"/>
                </a:lnTo>
                <a:lnTo>
                  <a:pt x="8940499" y="5742577"/>
                </a:lnTo>
                <a:lnTo>
                  <a:pt x="0" y="5742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1823" b="-2565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597348" y="5479452"/>
            <a:ext cx="7962755" cy="2634948"/>
          </a:xfrm>
          <a:custGeom>
            <a:avLst/>
            <a:gdLst/>
            <a:ahLst/>
            <a:cxnLst/>
            <a:rect r="r" b="b" t="t" l="l"/>
            <a:pathLst>
              <a:path h="2634948" w="7962755">
                <a:moveTo>
                  <a:pt x="0" y="0"/>
                </a:moveTo>
                <a:lnTo>
                  <a:pt x="7962755" y="0"/>
                </a:lnTo>
                <a:lnTo>
                  <a:pt x="7962755" y="2634948"/>
                </a:lnTo>
                <a:lnTo>
                  <a:pt x="0" y="26349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21173" y="7852327"/>
            <a:ext cx="4445675" cy="670893"/>
          </a:xfrm>
          <a:custGeom>
            <a:avLst/>
            <a:gdLst/>
            <a:ahLst/>
            <a:cxnLst/>
            <a:rect r="r" b="b" t="t" l="l"/>
            <a:pathLst>
              <a:path h="670893" w="4445675">
                <a:moveTo>
                  <a:pt x="0" y="0"/>
                </a:moveTo>
                <a:lnTo>
                  <a:pt x="4445675" y="0"/>
                </a:lnTo>
                <a:lnTo>
                  <a:pt x="4445675" y="670893"/>
                </a:lnTo>
                <a:lnTo>
                  <a:pt x="0" y="670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491423" y="7852327"/>
            <a:ext cx="4445675" cy="670893"/>
          </a:xfrm>
          <a:custGeom>
            <a:avLst/>
            <a:gdLst/>
            <a:ahLst/>
            <a:cxnLst/>
            <a:rect r="r" b="b" t="t" l="l"/>
            <a:pathLst>
              <a:path h="670893" w="4445675">
                <a:moveTo>
                  <a:pt x="0" y="0"/>
                </a:moveTo>
                <a:lnTo>
                  <a:pt x="4445675" y="0"/>
                </a:lnTo>
                <a:lnTo>
                  <a:pt x="4445675" y="670893"/>
                </a:lnTo>
                <a:lnTo>
                  <a:pt x="0" y="6708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64820" y="5069023"/>
            <a:ext cx="3259506" cy="3454197"/>
          </a:xfrm>
          <a:custGeom>
            <a:avLst/>
            <a:gdLst/>
            <a:ahLst/>
            <a:cxnLst/>
            <a:rect r="r" b="b" t="t" l="l"/>
            <a:pathLst>
              <a:path h="3454197" w="3259506">
                <a:moveTo>
                  <a:pt x="0" y="0"/>
                </a:moveTo>
                <a:lnTo>
                  <a:pt x="3259506" y="0"/>
                </a:lnTo>
                <a:lnTo>
                  <a:pt x="3259506" y="3454197"/>
                </a:lnTo>
                <a:lnTo>
                  <a:pt x="0" y="345419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32471" y="6244457"/>
            <a:ext cx="1130763" cy="2205389"/>
          </a:xfrm>
          <a:custGeom>
            <a:avLst/>
            <a:gdLst/>
            <a:ahLst/>
            <a:cxnLst/>
            <a:rect r="r" b="b" t="t" l="l"/>
            <a:pathLst>
              <a:path h="2205389" w="1130763">
                <a:moveTo>
                  <a:pt x="0" y="0"/>
                </a:moveTo>
                <a:lnTo>
                  <a:pt x="1130763" y="0"/>
                </a:lnTo>
                <a:lnTo>
                  <a:pt x="1130763" y="2205389"/>
                </a:lnTo>
                <a:lnTo>
                  <a:pt x="0" y="22053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978623" y="3465601"/>
            <a:ext cx="3983050" cy="970416"/>
          </a:xfrm>
          <a:custGeom>
            <a:avLst/>
            <a:gdLst/>
            <a:ahLst/>
            <a:cxnLst/>
            <a:rect r="r" b="b" t="t" l="l"/>
            <a:pathLst>
              <a:path h="970416" w="3983050">
                <a:moveTo>
                  <a:pt x="0" y="0"/>
                </a:moveTo>
                <a:lnTo>
                  <a:pt x="3983049" y="0"/>
                </a:lnTo>
                <a:lnTo>
                  <a:pt x="3983049" y="970415"/>
                </a:lnTo>
                <a:lnTo>
                  <a:pt x="0" y="97041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468641" y="2780643"/>
            <a:ext cx="1764311" cy="1764311"/>
          </a:xfrm>
          <a:custGeom>
            <a:avLst/>
            <a:gdLst/>
            <a:ahLst/>
            <a:cxnLst/>
            <a:rect r="r" b="b" t="t" l="l"/>
            <a:pathLst>
              <a:path h="1764311" w="1764311">
                <a:moveTo>
                  <a:pt x="0" y="0"/>
                </a:moveTo>
                <a:lnTo>
                  <a:pt x="1764311" y="0"/>
                </a:lnTo>
                <a:lnTo>
                  <a:pt x="1764311" y="1764311"/>
                </a:lnTo>
                <a:lnTo>
                  <a:pt x="0" y="176431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074406" y="3356663"/>
            <a:ext cx="2624741" cy="1188292"/>
          </a:xfrm>
          <a:custGeom>
            <a:avLst/>
            <a:gdLst/>
            <a:ahLst/>
            <a:cxnLst/>
            <a:rect r="r" b="b" t="t" l="l"/>
            <a:pathLst>
              <a:path h="1188292" w="2624741">
                <a:moveTo>
                  <a:pt x="0" y="0"/>
                </a:moveTo>
                <a:lnTo>
                  <a:pt x="2624740" y="0"/>
                </a:lnTo>
                <a:lnTo>
                  <a:pt x="2624740" y="1188291"/>
                </a:lnTo>
                <a:lnTo>
                  <a:pt x="0" y="11882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20202">
                <a:alpha val="100000"/>
              </a:srgbClr>
            </a:gs>
            <a:gs pos="50000">
              <a:srgbClr val="1F2544">
                <a:alpha val="100000"/>
              </a:srgbClr>
            </a:gs>
            <a:gs pos="100000">
              <a:srgbClr val="061721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2522" y="-2231419"/>
            <a:ext cx="18288000" cy="10056774"/>
          </a:xfrm>
          <a:custGeom>
            <a:avLst/>
            <a:gdLst/>
            <a:ahLst/>
            <a:cxnLst/>
            <a:rect r="r" b="b" t="t" l="l"/>
            <a:pathLst>
              <a:path h="10056774" w="18288000">
                <a:moveTo>
                  <a:pt x="0" y="0"/>
                </a:moveTo>
                <a:lnTo>
                  <a:pt x="18288000" y="0"/>
                </a:lnTo>
                <a:lnTo>
                  <a:pt x="18288000" y="10056775"/>
                </a:lnTo>
                <a:lnTo>
                  <a:pt x="0" y="100567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496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25310" y="5370062"/>
            <a:ext cx="5454018" cy="5638552"/>
          </a:xfrm>
          <a:custGeom>
            <a:avLst/>
            <a:gdLst/>
            <a:ahLst/>
            <a:cxnLst/>
            <a:rect r="r" b="b" t="t" l="l"/>
            <a:pathLst>
              <a:path h="5638552" w="5454018">
                <a:moveTo>
                  <a:pt x="0" y="0"/>
                </a:moveTo>
                <a:lnTo>
                  <a:pt x="5454018" y="0"/>
                </a:lnTo>
                <a:lnTo>
                  <a:pt x="5454018" y="5638553"/>
                </a:lnTo>
                <a:lnTo>
                  <a:pt x="0" y="5638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80377" y="493338"/>
            <a:ext cx="6712289" cy="95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5"/>
              </a:lnSpc>
            </a:pPr>
            <a:r>
              <a:rPr lang="en-US" sz="5575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55567" y="2159754"/>
            <a:ext cx="17176867" cy="271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4"/>
              </a:lnSpc>
            </a:pPr>
            <a:r>
              <a:rPr lang="en-US" sz="2961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  <a:hlinkClick r:id="rId6" tooltip="https://www.researchgate.net/publication/377795990_Leaf_Disease_Detection_by_Convolutional_Neural_Network_CNN"/>
              </a:rPr>
              <a:t>The pixel art editor is a simple yet effective tool for creating and editing pixel-based graphics. Built with C , it demonstrates essential graphics programming while serving as a practical tool for artists and game developers. </a:t>
            </a:r>
          </a:p>
          <a:p>
            <a:pPr algn="just">
              <a:lnSpc>
                <a:spcPts val="3554"/>
              </a:lnSpc>
            </a:pPr>
            <a:r>
              <a:rPr lang="en-US" sz="2961">
                <a:solidFill>
                  <a:srgbClr val="F2FCFC"/>
                </a:solidFill>
                <a:latin typeface="Tomorrow"/>
                <a:ea typeface="Tomorrow"/>
                <a:cs typeface="Tomorrow"/>
                <a:sym typeface="Tomorrow"/>
                <a:hlinkClick r:id="rId7" tooltip="https://www.researchgate.net/publication/377795990_Leaf_Disease_Detection_by_Convolutional_Neural_Network_CNN"/>
              </a:rPr>
              <a:t>With features like grid-based drawing and color selection, it provides a solid foundation for future enhancements like layers and exporting. This project makes pixel art creation accessible, efficient, and enjoyable. 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7183427" y="8762804"/>
            <a:ext cx="10075873" cy="1524196"/>
          </a:xfrm>
          <a:custGeom>
            <a:avLst/>
            <a:gdLst/>
            <a:ahLst/>
            <a:cxnLst/>
            <a:rect r="r" b="b" t="t" l="l"/>
            <a:pathLst>
              <a:path h="1524196" w="10075873">
                <a:moveTo>
                  <a:pt x="10075873" y="0"/>
                </a:moveTo>
                <a:lnTo>
                  <a:pt x="0" y="0"/>
                </a:lnTo>
                <a:lnTo>
                  <a:pt x="0" y="1524196"/>
                </a:lnTo>
                <a:lnTo>
                  <a:pt x="10075873" y="1524196"/>
                </a:lnTo>
                <a:lnTo>
                  <a:pt x="10075873" y="0"/>
                </a:lnTo>
                <a:close/>
              </a:path>
            </a:pathLst>
          </a:custGeom>
          <a:blipFill>
            <a:blip r:embed="rId8">
              <a:alphaModFix amt="4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5362" t="0" r="0" b="-257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41052" y="2684860"/>
            <a:ext cx="10605896" cy="4917279"/>
          </a:xfrm>
          <a:custGeom>
            <a:avLst/>
            <a:gdLst/>
            <a:ahLst/>
            <a:cxnLst/>
            <a:rect r="r" b="b" t="t" l="l"/>
            <a:pathLst>
              <a:path h="4917279" w="10605896">
                <a:moveTo>
                  <a:pt x="0" y="0"/>
                </a:moveTo>
                <a:lnTo>
                  <a:pt x="10605896" y="0"/>
                </a:lnTo>
                <a:lnTo>
                  <a:pt x="10605896" y="4917280"/>
                </a:lnTo>
                <a:lnTo>
                  <a:pt x="0" y="49172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49798" y="3364937"/>
            <a:ext cx="9305332" cy="3366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8"/>
              </a:lnSpc>
            </a:pPr>
            <a:r>
              <a:rPr lang="en-US" sz="9663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DAGRsDKzqII</dc:identifier>
  <dcterms:modified xsi:type="dcterms:W3CDTF">2011-08-01T06:04:30Z</dcterms:modified>
  <cp:revision>1</cp:revision>
  <dc:title>Implementing Artificial Intelligence</dc:title>
</cp:coreProperties>
</file>