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0F90A-3F92-6074-B115-6BA321E76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AF505B-8113-F921-AD48-053F3AD1D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87BAA-DFB7-3332-4697-7F11725F2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823E-614E-49DD-98B8-A6D1F53BD754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B60B8-2041-7BC3-4961-D971AC207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9B617-688D-4938-65C4-9F1623FA5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F1EF-138B-42C3-AD7F-94A7C3D87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39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6BA5C-DB0C-057E-24A8-31C41734E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808019-711B-58A2-70A4-CCC2A900C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78505-416C-9793-0822-F9DF0CA58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823E-614E-49DD-98B8-A6D1F53BD754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30C8B-795B-83FB-34A6-7CDF2BDE2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A7CD1-6876-B2DB-877C-6A2B6E4E9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F1EF-138B-42C3-AD7F-94A7C3D87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090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2E9ACB-5C87-6829-B8D8-BC3BB51F23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4FAF77-A8E5-7BCA-2C39-BA88E71EF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AB056-3DF9-39F0-1E46-C37D5FE6B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823E-614E-49DD-98B8-A6D1F53BD754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DE5B4-C7D1-D0F9-5DB2-DA0DA5228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4CC1-7FED-7E53-0833-0D7826171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F1EF-138B-42C3-AD7F-94A7C3D87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69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612DC-FBDD-EFD3-25BE-9450366D4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1C2C9-FB47-D580-4F3E-566522016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060AC-2A6F-3BF4-9409-0C4073BC8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823E-614E-49DD-98B8-A6D1F53BD754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C38C0-0185-B84A-612A-6B37B6995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1B518-C0C8-443B-2055-CFC7C97F5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F1EF-138B-42C3-AD7F-94A7C3D87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12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4B86B-EF9B-F8EA-0999-58C36D6AF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792E5-D33D-0EFA-3442-4E7C8C1FE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1E222-D840-3A30-3472-BA7AE2AF7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823E-614E-49DD-98B8-A6D1F53BD754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BE9CD-AF18-6368-65FD-139463DF6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9B326-BBB0-EF6F-8BC3-D5308DE22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F1EF-138B-42C3-AD7F-94A7C3D87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080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A357D-FCB1-2842-D076-53A6ED615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2FD2E-1C18-3391-1F31-B9205500AD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065261-D1C0-BD1C-9C24-995AF815C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959FC-7F0C-D237-3E94-393D4498E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823E-614E-49DD-98B8-A6D1F53BD754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C4365B-F9CC-DF71-285C-C65684907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7522F-9DD8-57FC-0DFB-E367DD1E6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F1EF-138B-42C3-AD7F-94A7C3D87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170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A16E8-1D6B-19F8-A9C3-21ADC80CF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BEECB-0DBA-83A3-E593-CA4B8DFB9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51B12-C4D0-5862-E1B0-8F6356C2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E1BA48-9B4A-0935-E081-2A6B62351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3EC9E8-E286-ADBC-80B7-BEADA90433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3AA7F7-0322-B602-DB8C-8226041A9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823E-614E-49DD-98B8-A6D1F53BD754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73A015-C4F7-0266-4CFA-6F27B0A4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94C2C0-19D4-7009-1C7F-6D62DE656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F1EF-138B-42C3-AD7F-94A7C3D87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36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813C9-8F6E-7645-3F02-FFAE42D24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67D916-9B90-7E1E-30D1-DFE5AEF9F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823E-614E-49DD-98B8-A6D1F53BD754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5D659D-F4CA-394D-A7E4-D3FF4D217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6E9604-E3D2-5A93-4C28-7473D77F9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F1EF-138B-42C3-AD7F-94A7C3D87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27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DB9ABD-E7C1-A3D8-9A51-976EB22E4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823E-614E-49DD-98B8-A6D1F53BD754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941371-C241-460D-3F20-722A65D25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E1B7A3-C988-1476-FAE0-D8BDF518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F1EF-138B-42C3-AD7F-94A7C3D87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054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4AF97-A513-8E68-E65C-E96A992A8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FCB6D-4A61-27E7-DCFA-2A7CE339E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497055-8C74-CEA0-0AF1-790552275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4481F-8A0E-F0C6-40B2-7CC98BC65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823E-614E-49DD-98B8-A6D1F53BD754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B4272-17D2-2B6E-BD1F-DB21CD554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37FB6B-E7B7-A9B1-75D0-3FDFF67D7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F1EF-138B-42C3-AD7F-94A7C3D87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908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783FB-6D19-F009-BDB8-FBE5B2A42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0C75EB-E662-EE55-BE36-9CA5C11775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34D472-0985-EF64-F0EA-0419DDFAB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BC661-BEFE-ECA6-4CB8-F414ABB55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823E-614E-49DD-98B8-A6D1F53BD754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54C2B-1AEA-C6D8-0127-2CA4051E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155AE-78D3-B674-2A0E-1D32C7EDA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F1EF-138B-42C3-AD7F-94A7C3D87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386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734A35-EBDD-178F-56CB-24A87A084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63E81-5EBD-7A92-1098-441950EA6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D897B-DF4E-58C7-4BA6-A75C44A593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B823E-614E-49DD-98B8-A6D1F53BD754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64660-1BA7-C50D-211A-AD60F34D00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42A3D-4F41-B6BD-A559-4EF3185BD1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AF1EF-138B-42C3-AD7F-94A7C3D877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46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iksha.com/online-courses/what-is-java-st619-tg17" TargetMode="External"/><Relationship Id="rId2" Type="http://schemas.openxmlformats.org/officeDocument/2006/relationships/hyperlink" Target="https://www.shiksha.com/online-courses/what-is-python-st619-tg2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hiksha.com/online-courses/what-is-php-st619-tg307" TargetMode="External"/><Relationship Id="rId4" Type="http://schemas.openxmlformats.org/officeDocument/2006/relationships/hyperlink" Target="https://www.shiksha.com/online-courses/what-is-javascript-st619-tg30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5F4ED-B1F5-3AF9-3288-49A71959A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5400" b="1" u="sng" dirty="0"/>
              <a:t>Algorithm Vs Program</a:t>
            </a:r>
          </a:p>
        </p:txBody>
      </p:sp>
    </p:spTree>
    <p:extLst>
      <p:ext uri="{BB962C8B-B14F-4D97-AF65-F5344CB8AC3E}">
        <p14:creationId xmlns:p14="http://schemas.microsoft.com/office/powerpoint/2010/main" val="3287811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CA4F8-0557-6453-BC41-9EBC857AC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98F95-D895-CF43-F090-7A3ABE22F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445578"/>
                </a:solidFill>
                <a:effectLst/>
                <a:latin typeface="Inter"/>
              </a:rPr>
              <a:t>An algorithm is a step-by-step and logical approach that defines a systematic process for computers to solve a specific problem.</a:t>
            </a:r>
          </a:p>
          <a:p>
            <a:endParaRPr lang="en-US" sz="2400" b="0" i="0" dirty="0">
              <a:solidFill>
                <a:srgbClr val="445578"/>
              </a:solidFill>
              <a:effectLst/>
              <a:latin typeface="Inter"/>
            </a:endParaRPr>
          </a:p>
          <a:p>
            <a:r>
              <a:rPr lang="en-US" sz="2400" b="0" i="0" dirty="0">
                <a:solidFill>
                  <a:srgbClr val="445578"/>
                </a:solidFill>
                <a:effectLst/>
                <a:latin typeface="Inter"/>
              </a:rPr>
              <a:t> It consists of rules defining a task's execution to get the expected results.</a:t>
            </a:r>
          </a:p>
          <a:p>
            <a:endParaRPr lang="en-US" sz="2400" b="0" i="0" dirty="0">
              <a:solidFill>
                <a:srgbClr val="445578"/>
              </a:solidFill>
              <a:effectLst/>
              <a:latin typeface="Inter"/>
            </a:endParaRPr>
          </a:p>
          <a:p>
            <a:r>
              <a:rPr lang="en-US" sz="2400" b="0" i="0" dirty="0">
                <a:solidFill>
                  <a:srgbClr val="445578"/>
                </a:solidFill>
                <a:effectLst/>
                <a:latin typeface="Inter"/>
              </a:rPr>
              <a:t> Algorithms are conceptual and can be described using language or flowcharts.</a:t>
            </a:r>
          </a:p>
          <a:p>
            <a:pPr marL="0" indent="0">
              <a:buNone/>
            </a:pPr>
            <a:endParaRPr lang="en-US" sz="2400" b="0" i="0" dirty="0">
              <a:solidFill>
                <a:srgbClr val="445578"/>
              </a:solidFill>
              <a:effectLst/>
              <a:latin typeface="Inter"/>
            </a:endParaRPr>
          </a:p>
          <a:p>
            <a:r>
              <a:rPr lang="en-US" sz="2400" b="0" i="0" dirty="0">
                <a:solidFill>
                  <a:srgbClr val="445578"/>
                </a:solidFill>
                <a:effectLst/>
                <a:latin typeface="Inter"/>
              </a:rPr>
              <a:t> We can implement them in different programming languages.</a:t>
            </a:r>
          </a:p>
        </p:txBody>
      </p:sp>
    </p:spTree>
    <p:extLst>
      <p:ext uri="{BB962C8B-B14F-4D97-AF65-F5344CB8AC3E}">
        <p14:creationId xmlns:p14="http://schemas.microsoft.com/office/powerpoint/2010/main" val="660556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7CD1F-AA05-C5B2-15B4-856B85E9E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95844-F70E-8101-957D-C4DA8ED3A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90272"/>
          </a:xfrm>
        </p:spPr>
        <p:txBody>
          <a:bodyPr>
            <a:normAutofit lnSpcReduction="10000"/>
          </a:bodyPr>
          <a:lstStyle/>
          <a:p>
            <a:pPr marL="0" indent="0" algn="l">
              <a:spcAft>
                <a:spcPts val="750"/>
              </a:spcAft>
              <a:buNone/>
            </a:pPr>
            <a:r>
              <a:rPr lang="en-US" sz="2400" b="0" i="0" u="sng" dirty="0">
                <a:solidFill>
                  <a:srgbClr val="000000"/>
                </a:solidFill>
                <a:effectLst/>
                <a:latin typeface="Inter"/>
              </a:rPr>
              <a:t>Using language</a:t>
            </a:r>
          </a:p>
          <a:p>
            <a:pPr algn="l">
              <a:spcAft>
                <a:spcPts val="750"/>
              </a:spcAft>
            </a:pPr>
            <a:endParaRPr lang="en-US" sz="2400" dirty="0">
              <a:solidFill>
                <a:srgbClr val="000000"/>
              </a:solidFill>
              <a:latin typeface="Inter"/>
            </a:endParaRPr>
          </a:p>
          <a:p>
            <a:pPr algn="l">
              <a:spcAft>
                <a:spcPts val="750"/>
              </a:spcAft>
            </a:pPr>
            <a:r>
              <a:rPr lang="en-US" sz="2400" b="0" i="0" dirty="0">
                <a:solidFill>
                  <a:srgbClr val="000000"/>
                </a:solidFill>
                <a:effectLst/>
                <a:latin typeface="Inter"/>
              </a:rPr>
              <a:t>Step 1:Start</a:t>
            </a:r>
            <a:r>
              <a:rPr lang="en-US" sz="2400" b="0" i="0" dirty="0">
                <a:solidFill>
                  <a:srgbClr val="445578"/>
                </a:solidFill>
                <a:effectLst/>
                <a:latin typeface="Inter"/>
              </a:rPr>
              <a:t> </a:t>
            </a:r>
          </a:p>
          <a:p>
            <a:pPr algn="l">
              <a:spcAft>
                <a:spcPts val="750"/>
              </a:spcAft>
            </a:pPr>
            <a:r>
              <a:rPr lang="en-US" sz="2400" b="0" i="0" dirty="0">
                <a:solidFill>
                  <a:srgbClr val="445578"/>
                </a:solidFill>
                <a:effectLst/>
                <a:latin typeface="Inter"/>
              </a:rPr>
              <a:t>Step 2:Take two number inputs</a:t>
            </a:r>
          </a:p>
          <a:p>
            <a:pPr algn="l">
              <a:spcAft>
                <a:spcPts val="750"/>
              </a:spcAft>
            </a:pPr>
            <a:r>
              <a:rPr lang="en-US" sz="2400" b="0" i="0" dirty="0">
                <a:solidFill>
                  <a:srgbClr val="445578"/>
                </a:solidFill>
                <a:effectLst/>
                <a:latin typeface="Inter"/>
              </a:rPr>
              <a:t>Step 3:Add both the numbers using the + operator</a:t>
            </a:r>
          </a:p>
          <a:p>
            <a:pPr algn="l">
              <a:spcAft>
                <a:spcPts val="750"/>
              </a:spcAft>
            </a:pPr>
            <a:r>
              <a:rPr lang="en-US" sz="2400" b="0" i="0" dirty="0">
                <a:solidFill>
                  <a:srgbClr val="445578"/>
                </a:solidFill>
                <a:effectLst/>
                <a:latin typeface="Inter"/>
              </a:rPr>
              <a:t>Step 4:Display the result</a:t>
            </a:r>
          </a:p>
          <a:p>
            <a:pPr algn="l">
              <a:spcAft>
                <a:spcPts val="750"/>
              </a:spcAft>
            </a:pPr>
            <a:r>
              <a:rPr lang="en-US" sz="2400" b="0" i="0" dirty="0">
                <a:solidFill>
                  <a:srgbClr val="445578"/>
                </a:solidFill>
                <a:effectLst/>
                <a:latin typeface="Inter"/>
              </a:rPr>
              <a:t>Step 5:End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1758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73CA1E-DA05-3C49-F1D3-384B4174F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B6AEE-804E-25D3-BF09-5EE12371B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BA2B0-1DB1-DE97-7583-A5B0F9258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90272"/>
          </a:xfrm>
        </p:spPr>
        <p:txBody>
          <a:bodyPr>
            <a:normAutofit/>
          </a:bodyPr>
          <a:lstStyle/>
          <a:p>
            <a:pPr marL="0" indent="0" algn="l">
              <a:spcAft>
                <a:spcPts val="750"/>
              </a:spcAft>
              <a:buNone/>
            </a:pPr>
            <a:r>
              <a:rPr lang="en-US" sz="2400" b="0" i="0" u="sng" dirty="0">
                <a:solidFill>
                  <a:srgbClr val="000000"/>
                </a:solidFill>
                <a:effectLst/>
                <a:latin typeface="Inter"/>
              </a:rPr>
              <a:t>Using flowchart</a:t>
            </a:r>
          </a:p>
          <a:p>
            <a:pPr marL="0" indent="0" algn="l">
              <a:spcAft>
                <a:spcPts val="750"/>
              </a:spcAft>
              <a:buNone/>
            </a:pPr>
            <a:endParaRPr lang="en-US" sz="2400" b="0" i="0" u="sng" dirty="0">
              <a:solidFill>
                <a:srgbClr val="000000"/>
              </a:solidFill>
              <a:effectLst/>
              <a:latin typeface="Inter"/>
            </a:endParaRPr>
          </a:p>
          <a:p>
            <a:pPr algn="l">
              <a:spcAft>
                <a:spcPts val="750"/>
              </a:spcAft>
            </a:pPr>
            <a:endParaRPr lang="en-US" sz="2400" dirty="0">
              <a:solidFill>
                <a:srgbClr val="000000"/>
              </a:solidFill>
              <a:latin typeface="Inter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5F7D71-8136-0B58-C6F5-A0A010062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563" y="2297266"/>
            <a:ext cx="293370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860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66188-A193-9101-8145-CC43EA36C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14612-70CB-D2ED-3AE9-1AE09F068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445578"/>
                </a:solidFill>
                <a:effectLst/>
                <a:latin typeface="arial" panose="020B0604020202020204" pitchFamily="34" charset="0"/>
              </a:rPr>
              <a:t>A program is a set of instructions a computer follows to perform a specified task.   </a:t>
            </a:r>
          </a:p>
          <a:p>
            <a:endParaRPr lang="en-US" sz="2000" b="0" i="0" dirty="0">
              <a:solidFill>
                <a:srgbClr val="445578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000" b="0" i="0" dirty="0">
                <a:solidFill>
                  <a:srgbClr val="445578"/>
                </a:solidFill>
                <a:effectLst/>
                <a:latin typeface="arial" panose="020B0604020202020204" pitchFamily="34" charset="0"/>
              </a:rPr>
              <a:t>Many programming languages can be used to write computer programs. </a:t>
            </a:r>
          </a:p>
          <a:p>
            <a:endParaRPr lang="en-US" sz="2000" b="0" i="0" dirty="0">
              <a:solidFill>
                <a:srgbClr val="445578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000" b="0" i="0" dirty="0">
                <a:solidFill>
                  <a:srgbClr val="445578"/>
                </a:solidFill>
                <a:effectLst/>
                <a:latin typeface="arial" panose="020B0604020202020204" pitchFamily="34" charset="0"/>
              </a:rPr>
              <a:t>Some popular programming languages include </a:t>
            </a:r>
            <a:r>
              <a:rPr lang="en-US" sz="2000" b="0" i="0" u="none" strike="noStrike" dirty="0">
                <a:solidFill>
                  <a:srgbClr val="1048C3"/>
                </a:solidFill>
                <a:effectLst/>
                <a:latin typeface="arial" panose="020B0604020202020204" pitchFamily="34" charset="0"/>
                <a:hlinkClick r:id="rId2"/>
              </a:rPr>
              <a:t>Python</a:t>
            </a:r>
            <a:r>
              <a:rPr lang="en-US" sz="2000" b="0" i="0" dirty="0">
                <a:solidFill>
                  <a:srgbClr val="445578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2000" b="0" i="0" u="none" strike="noStrike" dirty="0">
                <a:solidFill>
                  <a:srgbClr val="1048C3"/>
                </a:solidFill>
                <a:effectLst/>
                <a:latin typeface="arial" panose="020B0604020202020204" pitchFamily="34" charset="0"/>
                <a:hlinkClick r:id="rId3"/>
              </a:rPr>
              <a:t>Java</a:t>
            </a:r>
            <a:r>
              <a:rPr lang="en-US" sz="2000" b="0" i="0" dirty="0">
                <a:solidFill>
                  <a:srgbClr val="445578"/>
                </a:solidFill>
                <a:effectLst/>
                <a:latin typeface="arial" panose="020B0604020202020204" pitchFamily="34" charset="0"/>
              </a:rPr>
              <a:t>, C++, </a:t>
            </a:r>
            <a:r>
              <a:rPr lang="en-US" sz="2000" b="0" i="0" u="none" strike="noStrike" dirty="0">
                <a:solidFill>
                  <a:srgbClr val="1048C3"/>
                </a:solidFill>
                <a:effectLst/>
                <a:latin typeface="arial" panose="020B0604020202020204" pitchFamily="34" charset="0"/>
                <a:hlinkClick r:id="rId4"/>
              </a:rPr>
              <a:t>JavaScript</a:t>
            </a:r>
            <a:r>
              <a:rPr lang="en-US" sz="2000" b="0" i="0" dirty="0">
                <a:solidFill>
                  <a:srgbClr val="445578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2000" b="0" i="0" u="none" strike="noStrike" dirty="0">
                <a:solidFill>
                  <a:srgbClr val="1048C3"/>
                </a:solidFill>
                <a:effectLst/>
                <a:latin typeface="arial" panose="020B0604020202020204" pitchFamily="34" charset="0"/>
                <a:hlinkClick r:id="rId5"/>
              </a:rPr>
              <a:t>PHP</a:t>
            </a:r>
            <a:r>
              <a:rPr lang="en-US" sz="2000" b="0" i="0" dirty="0">
                <a:solidFill>
                  <a:srgbClr val="445578"/>
                </a:solidFill>
                <a:effectLst/>
                <a:latin typeface="arial" panose="020B0604020202020204" pitchFamily="34" charset="0"/>
              </a:rPr>
              <a:t>, and Ruby. </a:t>
            </a:r>
          </a:p>
          <a:p>
            <a:endParaRPr lang="en-US" sz="2000" b="0" i="0" dirty="0">
              <a:solidFill>
                <a:srgbClr val="445578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000" b="0" i="0" dirty="0">
                <a:solidFill>
                  <a:srgbClr val="445578"/>
                </a:solidFill>
                <a:effectLst/>
                <a:latin typeface="arial" panose="020B0604020202020204" pitchFamily="34" charset="0"/>
              </a:rPr>
              <a:t>These high-level programming languages are human-readable and writable.</a:t>
            </a:r>
          </a:p>
          <a:p>
            <a:endParaRPr lang="en-US" sz="2000" b="0" i="0" dirty="0">
              <a:solidFill>
                <a:srgbClr val="445578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000" b="0" i="0" dirty="0">
                <a:solidFill>
                  <a:srgbClr val="445578"/>
                </a:solidFill>
                <a:effectLst/>
                <a:latin typeface="arial" panose="020B0604020202020204" pitchFamily="34" charset="0"/>
              </a:rPr>
              <a:t> These languages are converted into low-level machine languages by compilers, interpreters, and assemblers within the computer system.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32118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177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</vt:lpstr>
      <vt:lpstr>Calibri</vt:lpstr>
      <vt:lpstr>Calibri Light</vt:lpstr>
      <vt:lpstr>Inter</vt:lpstr>
      <vt:lpstr>Office Theme</vt:lpstr>
      <vt:lpstr>Algorithm Vs Program</vt:lpstr>
      <vt:lpstr>Algorithm</vt:lpstr>
      <vt:lpstr>Example</vt:lpstr>
      <vt:lpstr>Example</vt:lpstr>
      <vt:lpstr>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Hridya Mohan</dc:creator>
  <cp:lastModifiedBy>Hridya Mohan</cp:lastModifiedBy>
  <cp:revision>1</cp:revision>
  <dcterms:created xsi:type="dcterms:W3CDTF">2024-11-22T10:30:15Z</dcterms:created>
  <dcterms:modified xsi:type="dcterms:W3CDTF">2024-11-22T10:55:34Z</dcterms:modified>
</cp:coreProperties>
</file>